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1" d="100"/>
          <a:sy n="91" d="100"/>
        </p:scale>
        <p:origin x="310"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GB"/>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t>4/1/2025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GB"/>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t>4/1/2025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t>4/1/2025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4/1/2025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FF9F0C5-380F-41C2-899A-BAC0F0927E16}"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t>4/1/2025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t>4/1/2025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t>4/1/2025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GB"/>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4/1/2025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t>4/1/2025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GB"/>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t>4/1/2025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GB"/>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t>4/1/2025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GB"/>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t>4/1/2025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GB"/>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t>4/1/2025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GB"/>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t>4/1/2025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4/1/2025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t>4/1/2025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t>4/1/2025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bwMode="auto">
          <a:xfrm>
            <a:off x="1149096" y="1060624"/>
            <a:ext cx="9893808"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r>
              <a:rPr lang="en-US" sz="3200" b="1" dirty="0"/>
              <a:t>ZIMBABWE CIVIL SERVICE BASIC NEEDS BASKET</a:t>
            </a:r>
            <a:endParaRPr lang="en-US" sz="3200" dirty="0"/>
          </a:p>
          <a:p>
            <a:pPr marL="0" marR="0" lvl="0" indent="0" algn="l" defTabSz="914400" rtl="0" eaLnBrk="0" fontAlgn="base" latinLnBrk="0" hangingPunct="0">
              <a:lnSpc>
                <a:spcPct val="100000"/>
              </a:lnSpc>
              <a:spcBef>
                <a:spcPct val="0"/>
              </a:spcBef>
              <a:spcAft>
                <a:spcPct val="0"/>
              </a:spcAft>
              <a:buClrTx/>
              <a:buSzTx/>
              <a:buFontTx/>
              <a:buNone/>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 name="Subtitle 2"/>
          <p:cNvSpPr>
            <a:spLocks noGrp="1"/>
          </p:cNvSpPr>
          <p:nvPr>
            <p:ph type="subTitle" idx="1"/>
          </p:nvPr>
        </p:nvSpPr>
        <p:spPr/>
        <p:txBody>
          <a:bodyPr/>
          <a:lstStyle/>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8820" y="1922398"/>
            <a:ext cx="7892964" cy="415836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REPORT ON  THE PUBLIC SERVICE BASIC NEEDS BASKET </a:t>
            </a:r>
            <a:endParaRPr lang="en-US" b="1" dirty="0"/>
          </a:p>
        </p:txBody>
      </p:sp>
      <p:sp>
        <p:nvSpPr>
          <p:cNvPr id="3" name="Content Placeholder 2"/>
          <p:cNvSpPr>
            <a:spLocks noGrp="1"/>
          </p:cNvSpPr>
          <p:nvPr>
            <p:ph idx="1"/>
          </p:nvPr>
        </p:nvSpPr>
        <p:spPr/>
        <p:txBody>
          <a:bodyPr/>
          <a:lstStyle/>
          <a:p>
            <a:r>
              <a:rPr lang="en-US" sz="1800" kern="0" dirty="0">
                <a:effectLst/>
                <a:latin typeface="Times New Roman" panose="02020603050405020304" pitchFamily="18" charset="0"/>
                <a:ea typeface="Calibri" panose="020F0502020204030204" pitchFamily="34" charset="0"/>
                <a:cs typeface="Times New Roman" panose="02020603050405020304" pitchFamily="18" charset="0"/>
              </a:rPr>
              <a:t>This report informs on the outcomes of the Joint Committee meeting held on 21 March and 27 March </a:t>
            </a:r>
            <a:r>
              <a:rPr kumimoji="0" lang="en-US" sz="1800" b="0" i="0" u="none" strike="noStrike" kern="0" cap="none" spc="0" normalizeH="0" baseline="0" noProof="0" dirty="0">
                <a:ln>
                  <a:noFill/>
                </a:ln>
                <a:solidFill>
                  <a:prstClr val="black">
                    <a:lumMod val="75000"/>
                    <a:lumOff val="25000"/>
                  </a:prstClr>
                </a:solidFill>
                <a:effectLst/>
                <a:uLnTx/>
                <a:uFillTx/>
                <a:latin typeface="Times New Roman" panose="02020603050405020304" pitchFamily="18" charset="0"/>
                <a:ea typeface="Calibri" panose="020F0502020204030204" pitchFamily="34" charset="0"/>
                <a:cs typeface="Times New Roman" panose="02020603050405020304" pitchFamily="18" charset="0"/>
              </a:rPr>
              <a:t>2025</a:t>
            </a:r>
            <a:r>
              <a:rPr lang="en-US" sz="1800" kern="0" dirty="0">
                <a:effectLst/>
                <a:latin typeface="Times New Roman" panose="02020603050405020304" pitchFamily="18" charset="0"/>
                <a:ea typeface="Calibri" panose="020F0502020204030204" pitchFamily="34" charset="0"/>
                <a:cs typeface="Times New Roman" panose="02020603050405020304" pitchFamily="18" charset="0"/>
              </a:rPr>
              <a:t> , </a:t>
            </a:r>
            <a:r>
              <a:rPr lang="en-GB" sz="1800" kern="0" dirty="0">
                <a:effectLst/>
                <a:latin typeface="Times New Roman" panose="02020603050405020304" pitchFamily="18" charset="0"/>
                <a:ea typeface="Calibri" panose="020F0502020204030204" pitchFamily="34" charset="0"/>
                <a:cs typeface="Times New Roman" panose="02020603050405020304" pitchFamily="18" charset="0"/>
              </a:rPr>
              <a:t>predominantly </a:t>
            </a:r>
            <a:r>
              <a:rPr lang="en-US" sz="1800" kern="0" dirty="0">
                <a:effectLst/>
                <a:latin typeface="Times New Roman" panose="02020603050405020304" pitchFamily="18" charset="0"/>
                <a:ea typeface="Calibri" panose="020F0502020204030204" pitchFamily="34" charset="0"/>
                <a:cs typeface="Times New Roman" panose="02020603050405020304" pitchFamily="18" charset="0"/>
              </a:rPr>
              <a:t>focusing on the discussions made at the Consultative Workshop held in the fourth quarter of 2024 at Troutbeck Resort.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a:lnSpc>
                <a:spcPct val="150000"/>
              </a:lnSpc>
              <a:spcAft>
                <a:spcPts val="1000"/>
              </a:spcAft>
            </a:pPr>
            <a:r>
              <a:rPr lang="en-US" sz="3600" b="1" i="1" kern="0" dirty="0">
                <a:effectLst/>
                <a:latin typeface="Times New Roman" panose="02020603050405020304" pitchFamily="18" charset="0"/>
                <a:ea typeface="Calibri" panose="020F0502020204030204" pitchFamily="34" charset="0"/>
                <a:cs typeface="Times New Roman" panose="02020603050405020304" pitchFamily="18" charset="0"/>
              </a:rPr>
              <a:t>BACKGROUND </a:t>
            </a:r>
            <a:br>
              <a:rPr lang="en-US" sz="2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p:txBody>
          <a:bodyPr>
            <a:normAutofit fontScale="92500" lnSpcReduction="10000"/>
          </a:bodyPr>
          <a:lstStyle/>
          <a:p>
            <a:pPr lvl="1" algn="just">
              <a:lnSpc>
                <a:spcPct val="150000"/>
              </a:lnSpc>
              <a:spcAft>
                <a:spcPts val="1000"/>
              </a:spcAft>
              <a:buFont typeface="Wingdings" panose="05000000000000000000" pitchFamily="2" charset="2"/>
              <a:buChar char="ü"/>
            </a:pPr>
            <a:r>
              <a:rPr lang="en-US" sz="1800" kern="0" dirty="0">
                <a:effectLst/>
                <a:latin typeface="Times New Roman" panose="02020603050405020304" pitchFamily="18" charset="0"/>
                <a:ea typeface="Calibri" panose="020F0502020204030204" pitchFamily="34" charset="0"/>
                <a:cs typeface="Times New Roman" panose="02020603050405020304" pitchFamily="18" charset="0"/>
              </a:rPr>
              <a:t>Following the Consultative workshop held at Troutbeck Resort </a:t>
            </a:r>
            <a:r>
              <a:rPr lang="en-GB" sz="1800" kern="0" dirty="0">
                <a:effectLst/>
                <a:latin typeface="Times New Roman" panose="02020603050405020304" pitchFamily="18" charset="0"/>
                <a:ea typeface="Calibri" panose="020F0502020204030204" pitchFamily="34" charset="0"/>
                <a:cs typeface="Times New Roman" panose="02020603050405020304" pitchFamily="18" charset="0"/>
              </a:rPr>
              <a:t>between the Public Service Commission, </a:t>
            </a:r>
            <a:r>
              <a:rPr lang="en-US" sz="1800" kern="0" dirty="0">
                <a:effectLst/>
                <a:latin typeface="Times New Roman" panose="02020603050405020304" pitchFamily="18" charset="0"/>
                <a:ea typeface="Calibri" panose="020F0502020204030204" pitchFamily="34" charset="0"/>
                <a:cs typeface="Times New Roman" panose="02020603050405020304" pitchFamily="18" charset="0"/>
              </a:rPr>
              <a:t>Government Workers Representatives </a:t>
            </a:r>
            <a:r>
              <a:rPr lang="en-GB" sz="1800" kern="0" dirty="0">
                <a:effectLst/>
                <a:latin typeface="Times New Roman" panose="02020603050405020304" pitchFamily="18" charset="0"/>
                <a:ea typeface="Calibri" panose="020F0502020204030204" pitchFamily="34" charset="0"/>
                <a:cs typeface="Times New Roman" panose="02020603050405020304" pitchFamily="18" charset="0"/>
              </a:rPr>
              <a:t>and other Stakeholders, a resolution was passed to adopt</a:t>
            </a:r>
            <a:r>
              <a:rPr lang="en-US" sz="1800" kern="0" dirty="0">
                <a:effectLst/>
                <a:latin typeface="Times New Roman" panose="02020603050405020304" pitchFamily="18" charset="0"/>
                <a:ea typeface="Calibri" panose="020F0502020204030204" pitchFamily="34" charset="0"/>
                <a:cs typeface="Times New Roman" panose="02020603050405020304" pitchFamily="18" charset="0"/>
              </a:rPr>
              <a:t> the Basic Needs Basket that was presented by the BNB Joint Committee</a:t>
            </a:r>
            <a:r>
              <a:rPr lang="en-GB" sz="1800" kern="0" dirty="0">
                <a:effectLst/>
                <a:latin typeface="Times New Roman" panose="02020603050405020304" pitchFamily="18" charset="0"/>
                <a:ea typeface="Calibri" panose="020F0502020204030204" pitchFamily="34" charset="0"/>
                <a:cs typeface="Times New Roman" panose="02020603050405020304" pitchFamily="18" charset="0"/>
              </a:rPr>
              <a:t>. (Flag A refers)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50000"/>
              </a:lnSpc>
              <a:spcAft>
                <a:spcPts val="1000"/>
              </a:spcAft>
              <a:buFont typeface="Wingdings" panose="05000000000000000000" pitchFamily="2" charset="2"/>
              <a:buChar char="ü"/>
            </a:pPr>
            <a:r>
              <a:rPr lang="en-GB" sz="1800" kern="0" dirty="0">
                <a:effectLst/>
                <a:latin typeface="Times New Roman" panose="02020603050405020304" pitchFamily="18" charset="0"/>
                <a:ea typeface="Calibri" panose="020F0502020204030204" pitchFamily="34" charset="0"/>
                <a:cs typeface="Times New Roman" panose="02020603050405020304" pitchFamily="18" charset="0"/>
              </a:rPr>
              <a:t>Consequently, the Joint Committee was tasked to come up with a draft Terms of reference in line with the template that was presented by the Housing Committee. Further to that, the Committee was also requested to circulate the adopted BNB to their principals for consideration. Subsequently, a </a:t>
            </a:r>
            <a:r>
              <a:rPr lang="en-US" sz="1800" kern="0" dirty="0">
                <a:effectLst/>
                <a:latin typeface="Times New Roman" panose="02020603050405020304" pitchFamily="18" charset="0"/>
                <a:ea typeface="Calibri" panose="020F0502020204030204" pitchFamily="34" charset="0"/>
                <a:cs typeface="Times New Roman" panose="02020603050405020304" pitchFamily="18" charset="0"/>
              </a:rPr>
              <a:t>Joint Committee meeting was held on the 21</a:t>
            </a:r>
            <a:r>
              <a:rPr lang="en-US" sz="1800" kern="0" baseline="30000" dirty="0">
                <a:effectLst/>
                <a:latin typeface="Times New Roman" panose="02020603050405020304" pitchFamily="18" charset="0"/>
                <a:ea typeface="Calibri" panose="020F0502020204030204" pitchFamily="34" charset="0"/>
                <a:cs typeface="Times New Roman" panose="02020603050405020304" pitchFamily="18" charset="0"/>
              </a:rPr>
              <a:t>st</a:t>
            </a:r>
            <a:r>
              <a:rPr lang="en-US" sz="1800" kern="0" dirty="0">
                <a:effectLst/>
                <a:latin typeface="Times New Roman" panose="02020603050405020304" pitchFamily="18" charset="0"/>
                <a:ea typeface="Calibri" panose="020F0502020204030204" pitchFamily="34" charset="0"/>
                <a:cs typeface="Times New Roman" panose="02020603050405020304" pitchFamily="18" charset="0"/>
              </a:rPr>
              <a:t> of March </a:t>
            </a:r>
            <a:r>
              <a:rPr lang="en-US" sz="1800" kern="0" dirty="0">
                <a:latin typeface="Times New Roman" panose="02020603050405020304" pitchFamily="18" charset="0"/>
                <a:ea typeface="Calibri" panose="020F0502020204030204" pitchFamily="34" charset="0"/>
                <a:cs typeface="Times New Roman" panose="02020603050405020304" pitchFamily="18" charset="0"/>
              </a:rPr>
              <a:t>and 27</a:t>
            </a:r>
            <a:r>
              <a:rPr lang="en-US" sz="1800" kern="0" baseline="30000" dirty="0">
                <a:latin typeface="Times New Roman" panose="02020603050405020304" pitchFamily="18" charset="0"/>
                <a:ea typeface="Calibri" panose="020F0502020204030204" pitchFamily="34" charset="0"/>
                <a:cs typeface="Times New Roman" panose="02020603050405020304" pitchFamily="18" charset="0"/>
              </a:rPr>
              <a:t>th</a:t>
            </a:r>
            <a:r>
              <a:rPr lang="en-US" sz="1800" kern="0" dirty="0">
                <a:latin typeface="Times New Roman" panose="02020603050405020304" pitchFamily="18" charset="0"/>
                <a:ea typeface="Calibri" panose="020F0502020204030204" pitchFamily="34" charset="0"/>
                <a:cs typeface="Times New Roman" panose="02020603050405020304" pitchFamily="18" charset="0"/>
              </a:rPr>
              <a:t> of March 2025 respectively.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50000"/>
              </a:lnSpc>
              <a:spcAft>
                <a:spcPts val="1000"/>
              </a:spcAft>
              <a:buFont typeface="Wingdings" panose="05000000000000000000" pitchFamily="2" charset="2"/>
              <a:buChar char="ü"/>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a:lnSpc>
                <a:spcPct val="150000"/>
              </a:lnSpc>
              <a:spcAft>
                <a:spcPts val="1000"/>
              </a:spcAft>
            </a:pPr>
            <a:r>
              <a:rPr lang="en-US" sz="3600" b="1" i="1" kern="0" dirty="0">
                <a:effectLst/>
                <a:latin typeface="Times New Roman" panose="02020603050405020304" pitchFamily="18" charset="0"/>
                <a:ea typeface="Calibri" panose="020F0502020204030204" pitchFamily="34" charset="0"/>
                <a:cs typeface="Times New Roman" panose="02020603050405020304" pitchFamily="18" charset="0"/>
              </a:rPr>
              <a:t>DELIBERATION HIGHLIGHTS</a:t>
            </a:r>
            <a:br>
              <a:rPr lang="en-US" sz="2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p:txBody>
          <a:bodyPr>
            <a:normAutofit fontScale="92500" lnSpcReduction="10000"/>
          </a:bodyPr>
          <a:lstStyle/>
          <a:p>
            <a:pPr lvl="1" algn="just">
              <a:lnSpc>
                <a:spcPct val="150000"/>
              </a:lnSpc>
              <a:spcAft>
                <a:spcPts val="1000"/>
              </a:spcAft>
              <a:buFont typeface="Wingdings" panose="05000000000000000000" pitchFamily="2" charset="2"/>
              <a:buChar char="ü"/>
            </a:pPr>
            <a:r>
              <a:rPr lang="en-GB" sz="1800" dirty="0">
                <a:effectLst/>
                <a:latin typeface="Times New Roman" panose="02020603050405020304" pitchFamily="18" charset="0"/>
                <a:ea typeface="Calibri" panose="020F0502020204030204" pitchFamily="34" charset="0"/>
              </a:rPr>
              <a:t>The Principals from the Workers' side adopted the proposed BNB and further recommended that the Basic Needs Basket should be for a family of 5 as stipulated in S.I 1 of 2000  which reads “A woman member shall be entitled to be granted a maximum of three periods of maternity leave during which she shall be paid her full salary”. To that end there is need to adjust the basket from a </a:t>
            </a:r>
            <a:r>
              <a:rPr lang="en-GB" sz="1800" dirty="0">
                <a:latin typeface="Times New Roman" panose="02020603050405020304" pitchFamily="18" charset="0"/>
                <a:ea typeface="Calibri" panose="020F0502020204030204" pitchFamily="34" charset="0"/>
              </a:rPr>
              <a:t>family of 4 as regarded by ZIMSTATs to a family of 5 as stipulated in the Public Service Regulations.</a:t>
            </a:r>
          </a:p>
          <a:p>
            <a:pPr lvl="1" algn="just">
              <a:lnSpc>
                <a:spcPct val="150000"/>
              </a:lnSpc>
              <a:spcAft>
                <a:spcPts val="1000"/>
              </a:spcAft>
              <a:buFont typeface="Wingdings" panose="05000000000000000000" pitchFamily="2" charset="2"/>
              <a:buChar char="ü"/>
            </a:pPr>
            <a:r>
              <a:rPr lang="en-US" sz="1800" kern="0" dirty="0">
                <a:effectLst/>
                <a:latin typeface="Times New Roman" panose="02020603050405020304" pitchFamily="18" charset="0"/>
                <a:ea typeface="Calibri" panose="020F0502020204030204" pitchFamily="34" charset="0"/>
                <a:cs typeface="Times New Roman" panose="02020603050405020304" pitchFamily="18" charset="0"/>
              </a:rPr>
              <a:t>To that end, the BNB for a family 5 amounts to USD</a:t>
            </a:r>
            <a:r>
              <a:rPr lang="en-US" sz="1800" i="1"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974.20 </a:t>
            </a:r>
            <a:r>
              <a:rPr lang="en-US" sz="1800" kern="0" dirty="0">
                <a:latin typeface="Times New Roman" panose="02020603050405020304" pitchFamily="18" charset="0"/>
                <a:ea typeface="Calibri" panose="020F0502020204030204" pitchFamily="34" charset="0"/>
                <a:cs typeface="Times New Roman" panose="02020603050405020304" pitchFamily="18" charset="0"/>
              </a:rPr>
              <a:t>and USD </a:t>
            </a:r>
            <a:r>
              <a:rPr lang="en-US" sz="1800" b="1" dirty="0">
                <a:solidFill>
                  <a:srgbClr val="000000"/>
                </a:solidFill>
                <a:effectLst/>
                <a:latin typeface="Times New Roman" panose="02020603050405020304" pitchFamily="18" charset="0"/>
                <a:ea typeface="Times New Roman" panose="02020603050405020304" pitchFamily="18" charset="0"/>
              </a:rPr>
              <a:t>904.40 </a:t>
            </a:r>
            <a:r>
              <a:rPr lang="en-US" sz="1800" kern="0" dirty="0">
                <a:latin typeface="Times New Roman" panose="02020603050405020304" pitchFamily="18" charset="0"/>
                <a:ea typeface="Calibri" panose="020F0502020204030204" pitchFamily="34" charset="0"/>
                <a:cs typeface="Times New Roman" panose="02020603050405020304" pitchFamily="18" charset="0"/>
              </a:rPr>
              <a:t>for a family 4</a:t>
            </a:r>
            <a:endParaRPr lang="en-GB" sz="1800" kern="0" dirty="0">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50000"/>
              </a:lnSpc>
              <a:spcAft>
                <a:spcPts val="1000"/>
              </a:spcAft>
              <a:buFont typeface="Wingdings" panose="05000000000000000000" pitchFamily="2" charset="2"/>
              <a:buChar char="ü"/>
            </a:pPr>
            <a:r>
              <a:rPr lang="en-US" sz="1800" dirty="0">
                <a:effectLst/>
                <a:latin typeface="Times New Roman" panose="02020603050405020304" pitchFamily="18" charset="0"/>
                <a:ea typeface="Calibri" panose="020F0502020204030204" pitchFamily="34" charset="0"/>
              </a:rPr>
              <a:t>Further to that, the Joint Committee came up with Draft terms of reference :</a:t>
            </a:r>
          </a:p>
          <a:p>
            <a:pPr lvl="1" algn="just">
              <a:lnSpc>
                <a:spcPct val="150000"/>
              </a:lnSpc>
              <a:spcAft>
                <a:spcPts val="1000"/>
              </a:spcAft>
              <a:buFont typeface="Wingdings" panose="05000000000000000000" pitchFamily="2" charset="2"/>
              <a:buChar char="ü"/>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a:lnSpc>
                <a:spcPct val="150000"/>
              </a:lnSpc>
              <a:spcAft>
                <a:spcPts val="1000"/>
              </a:spcAft>
            </a:pPr>
            <a:r>
              <a:rPr lang="en-GB" sz="3600" b="1" kern="0" dirty="0">
                <a:effectLst/>
                <a:latin typeface="Times New Roman" panose="02020603050405020304" pitchFamily="18" charset="0"/>
                <a:ea typeface="Calibri" panose="020F0502020204030204" pitchFamily="34" charset="0"/>
                <a:cs typeface="Times New Roman" panose="02020603050405020304" pitchFamily="18" charset="0"/>
              </a:rPr>
              <a:t>BNB Joint Committee Terms of Reference</a:t>
            </a:r>
            <a:br>
              <a:rPr lang="en-US" sz="2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p:txBody>
          <a:bodyPr>
            <a:normAutofit fontScale="47500" lnSpcReduction="20000"/>
          </a:bodyPr>
          <a:lstStyle/>
          <a:p>
            <a:pPr marL="114300" indent="0" algn="just">
              <a:lnSpc>
                <a:spcPct val="150000"/>
              </a:lnSpc>
              <a:spcAft>
                <a:spcPts val="1000"/>
              </a:spcAft>
              <a:buNone/>
            </a:pPr>
            <a:r>
              <a:rPr lang="en-US" sz="2800" b="1" u="sng" kern="0" dirty="0">
                <a:effectLst/>
                <a:latin typeface="Times New Roman" panose="02020603050405020304" pitchFamily="18" charset="0"/>
                <a:ea typeface="Calibri" panose="020F0502020204030204" pitchFamily="34" charset="0"/>
                <a:cs typeface="Times New Roman" panose="02020603050405020304" pitchFamily="18" charset="0"/>
              </a:rPr>
              <a:t>Definition of terms</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sz="2500" b="1" kern="100" dirty="0">
                <a:effectLst/>
                <a:latin typeface="Century Gothic" panose="020B0502020202020204" pitchFamily="34" charset="0"/>
                <a:ea typeface="Calibri" panose="020F0502020204030204" pitchFamily="34" charset="0"/>
                <a:cs typeface="Times New Roman" panose="02020603050405020304" pitchFamily="18" charset="0"/>
              </a:rPr>
              <a:t>Basic Needs Basket</a:t>
            </a:r>
            <a:r>
              <a:rPr lang="en-US" sz="2500" kern="100" dirty="0">
                <a:effectLst/>
                <a:latin typeface="Century Gothic" panose="020B0502020202020204" pitchFamily="34" charset="0"/>
                <a:ea typeface="Calibri" panose="020F0502020204030204" pitchFamily="34" charset="0"/>
                <a:cs typeface="Times New Roman" panose="02020603050405020304" pitchFamily="18" charset="0"/>
              </a:rPr>
              <a:t> - is the set of the minimum essential goods and services required for a decent standard of living for a person or a family, providing insights into poverty measurement and social policy planning; in other words, a basic basket is one that has all the necessary products in order to have a healthy life, both physically and mentally.</a:t>
            </a:r>
            <a:endParaRPr lang="en-US" sz="25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sz="2500" b="1" kern="100" dirty="0">
                <a:effectLst/>
                <a:latin typeface="Century Gothic" panose="020B0502020202020204" pitchFamily="34" charset="0"/>
                <a:ea typeface="Calibri" panose="020F0502020204030204" pitchFamily="34" charset="0"/>
                <a:cs typeface="Times New Roman" panose="02020603050405020304" pitchFamily="18" charset="0"/>
              </a:rPr>
              <a:t>Basic Needs Basket Joint Committee- </a:t>
            </a:r>
            <a:r>
              <a:rPr lang="en-US" sz="2500" kern="100" dirty="0">
                <a:effectLst/>
                <a:latin typeface="Century Gothic" panose="020B0502020202020204" pitchFamily="34" charset="0"/>
                <a:ea typeface="Calibri" panose="020F0502020204030204" pitchFamily="34" charset="0"/>
                <a:cs typeface="Times New Roman" panose="02020603050405020304" pitchFamily="18" charset="0"/>
              </a:rPr>
              <a:t>is a Committee which comprises of members from Zimbabwe Confederation of Public Sector Trade Unions and Public Service Commission Secretariat which execute any work on BNB as mandated by the National Joint Negotiating Council.</a:t>
            </a:r>
            <a:endParaRPr lang="en-US" sz="25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sz="2500" b="1" kern="100" dirty="0">
                <a:effectLst/>
                <a:latin typeface="Century Gothic" panose="020B0502020202020204" pitchFamily="34" charset="0"/>
                <a:ea typeface="Calibri" panose="020F0502020204030204" pitchFamily="34" charset="0"/>
                <a:cs typeface="Times New Roman" panose="02020603050405020304" pitchFamily="18" charset="0"/>
              </a:rPr>
              <a:t>National Joint Negotiating Council- </a:t>
            </a:r>
            <a:r>
              <a:rPr lang="en-US" sz="2500" kern="100" dirty="0">
                <a:effectLst/>
                <a:latin typeface="Century Gothic" panose="020B0502020202020204" pitchFamily="34" charset="0"/>
                <a:ea typeface="Calibri" panose="020F0502020204030204" pitchFamily="34" charset="0"/>
                <a:cs typeface="Times New Roman" panose="02020603050405020304" pitchFamily="18" charset="0"/>
              </a:rPr>
              <a:t>a collaborative platform bringing together government representatives and public sector unions, serves as a forum to explore viable solutions to address State workers’ concerns.</a:t>
            </a:r>
            <a:endParaRPr lang="en-US" sz="25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sz="2500" b="1" kern="100" dirty="0">
                <a:effectLst/>
                <a:latin typeface="Century Gothic" panose="020B0502020202020204" pitchFamily="34" charset="0"/>
                <a:ea typeface="Calibri" panose="020F0502020204030204" pitchFamily="34" charset="0"/>
                <a:cs typeface="Times New Roman" panose="02020603050405020304" pitchFamily="18" charset="0"/>
              </a:rPr>
              <a:t>Zimbabwe Confederation of Public Sector Trade Unions (ZCPSTU)- </a:t>
            </a:r>
            <a:r>
              <a:rPr lang="en-US" sz="2500" kern="100" dirty="0">
                <a:effectLst/>
                <a:latin typeface="Century Gothic" panose="020B0502020202020204" pitchFamily="34" charset="0"/>
                <a:ea typeface="Calibri" panose="020F0502020204030204" pitchFamily="34" charset="0"/>
                <a:cs typeface="Times New Roman" panose="02020603050405020304" pitchFamily="18" charset="0"/>
              </a:rPr>
              <a:t>is an umbrella body for civil service unions in the country and these include the Federation of Educators Unions of Zimbabwe (FEUZ), FEDERATION of Zimbabwe Educators Union (FOZEU), Nurses Federation</a:t>
            </a:r>
            <a:r>
              <a:rPr lang="en-US" sz="25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500" kern="100" dirty="0">
                <a:effectLst/>
                <a:latin typeface="Century Gothic" panose="020B0502020202020204" pitchFamily="34" charset="0"/>
                <a:ea typeface="Calibri" panose="020F0502020204030204" pitchFamily="34" charset="0"/>
                <a:cs typeface="Times New Roman" panose="02020603050405020304" pitchFamily="18" charset="0"/>
              </a:rPr>
              <a:t>of Zimbabwe (</a:t>
            </a:r>
            <a:r>
              <a:rPr lang="en-US" sz="2500" kern="100" dirty="0" err="1">
                <a:effectLst/>
                <a:latin typeface="Century Gothic" panose="020B0502020202020204" pitchFamily="34" charset="0"/>
                <a:ea typeface="Calibri" panose="020F0502020204030204" pitchFamily="34" charset="0"/>
                <a:cs typeface="Times New Roman" panose="02020603050405020304" pitchFamily="18" charset="0"/>
              </a:rPr>
              <a:t>NFoz</a:t>
            </a:r>
            <a:r>
              <a:rPr lang="en-US" sz="2500" kern="100" dirty="0">
                <a:effectLst/>
                <a:latin typeface="Century Gothic" panose="020B0502020202020204" pitchFamily="34" charset="0"/>
                <a:ea typeface="Calibri" panose="020F0502020204030204" pitchFamily="34" charset="0"/>
                <a:cs typeface="Times New Roman" panose="02020603050405020304" pitchFamily="18" charset="0"/>
              </a:rPr>
              <a:t>) and the Public Service Association (PSA).</a:t>
            </a:r>
            <a:endParaRPr lang="en-US" sz="25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a:lnSpc>
                <a:spcPct val="150000"/>
              </a:lnSpc>
              <a:spcAft>
                <a:spcPts val="1000"/>
              </a:spcAft>
            </a:pPr>
            <a:r>
              <a:rPr lang="en-US" sz="3600" b="1" kern="0" dirty="0">
                <a:effectLst/>
                <a:latin typeface="Times New Roman" panose="02020603050405020304" pitchFamily="18" charset="0"/>
                <a:ea typeface="Calibri" panose="020F0502020204030204" pitchFamily="34" charset="0"/>
                <a:cs typeface="Times New Roman" panose="02020603050405020304" pitchFamily="18" charset="0"/>
              </a:rPr>
              <a:t>PURPOSE</a:t>
            </a:r>
            <a:br>
              <a:rPr lang="en-US" sz="2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p:txBody>
          <a:bodyPr/>
          <a:lstStyle/>
          <a:p>
            <a:pPr marL="114300" indent="0" algn="just">
              <a:lnSpc>
                <a:spcPct val="150000"/>
              </a:lnSpc>
              <a:spcAft>
                <a:spcPts val="1000"/>
              </a:spcAft>
              <a:buNone/>
            </a:pPr>
            <a:r>
              <a:rPr lang="en-US" sz="1800" kern="0" dirty="0">
                <a:effectLst/>
                <a:latin typeface="Times New Roman" panose="02020603050405020304" pitchFamily="18" charset="0"/>
                <a:ea typeface="Calibri" panose="020F0502020204030204" pitchFamily="34" charset="0"/>
                <a:cs typeface="Times New Roman" panose="02020603050405020304" pitchFamily="18" charset="0"/>
              </a:rPr>
              <a:t>The purpose of the Basic Needs Basket (BNB) Committee is to assist the National Joint Negotiating Council (NJNC) in fulfilling its obligations and responsibilities with respect to  coming up with a scientific formula to assist the NJNC in coming up with a Public Service remuneration framework that is relevant to the obtaining macro-economic environment.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GB" dirty="0"/>
            </a:br>
            <a:r>
              <a:rPr lang="en-GB" b="1" dirty="0"/>
              <a:t>COMPOSITION OF THE BNB COMMITTEE;</a:t>
            </a:r>
            <a:br>
              <a:rPr lang="en-GB"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51714071"/>
              </p:ext>
            </p:extLst>
          </p:nvPr>
        </p:nvGraphicFramePr>
        <p:xfrm>
          <a:off x="4006533" y="2430652"/>
          <a:ext cx="6080760" cy="3502345"/>
        </p:xfrm>
        <a:graphic>
          <a:graphicData uri="http://schemas.openxmlformats.org/drawingml/2006/table">
            <a:tbl>
              <a:tblPr firstRow="1" firstCol="1" bandRow="1"/>
              <a:tblGrid>
                <a:gridCol w="2880995">
                  <a:extLst>
                    <a:ext uri="{9D8B030D-6E8A-4147-A177-3AD203B41FA5}">
                      <a16:colId xmlns:a16="http://schemas.microsoft.com/office/drawing/2014/main" val="20000"/>
                    </a:ext>
                  </a:extLst>
                </a:gridCol>
                <a:gridCol w="3199765">
                  <a:extLst>
                    <a:ext uri="{9D8B030D-6E8A-4147-A177-3AD203B41FA5}">
                      <a16:colId xmlns:a16="http://schemas.microsoft.com/office/drawing/2014/main" val="20001"/>
                    </a:ext>
                  </a:extLst>
                </a:gridCol>
              </a:tblGrid>
              <a:tr h="141605">
                <a:tc>
                  <a:txBody>
                    <a:bodyPr/>
                    <a:lstStyle/>
                    <a:p>
                      <a:pPr marL="457200" algn="just">
                        <a:lnSpc>
                          <a:spcPct val="150000"/>
                        </a:lnSpc>
                        <a:spcAft>
                          <a:spcPts val="1000"/>
                        </a:spcAft>
                      </a:pPr>
                      <a:r>
                        <a:rPr lang="en-US" sz="1400" b="1" kern="0">
                          <a:effectLst/>
                          <a:latin typeface="Times New Roman" panose="02020603050405020304" pitchFamily="18" charset="0"/>
                          <a:ea typeface="Calibri" panose="020F0502020204030204" pitchFamily="34" charset="0"/>
                          <a:cs typeface="Times New Roman" panose="02020603050405020304" pitchFamily="18" charset="0"/>
                        </a:rPr>
                        <a:t>Name of the Member</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1000"/>
                        </a:spcAft>
                      </a:pPr>
                      <a:r>
                        <a:rPr lang="en-US" sz="1400" b="1" kern="0">
                          <a:effectLst/>
                          <a:latin typeface="Times New Roman" panose="02020603050405020304" pitchFamily="18" charset="0"/>
                          <a:ea typeface="Calibri" panose="020F0502020204030204" pitchFamily="34" charset="0"/>
                          <a:cs typeface="Times New Roman" panose="02020603050405020304" pitchFamily="18" charset="0"/>
                        </a:rPr>
                        <a:t>Organisation</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7655">
                <a:tc>
                  <a:txBody>
                    <a:bodyPr/>
                    <a:lstStyle/>
                    <a:p>
                      <a:pPr marL="342900" lvl="0" indent="-342900" algn="just">
                        <a:lnSpc>
                          <a:spcPct val="150000"/>
                        </a:lnSpc>
                        <a:spcAft>
                          <a:spcPts val="1000"/>
                        </a:spcAft>
                        <a:buFont typeface="+mj-lt"/>
                        <a:buAutoNum type="arabicPeriod"/>
                      </a:pPr>
                      <a:r>
                        <a:rPr lang="en-US" sz="1400" kern="0">
                          <a:effectLst/>
                          <a:latin typeface="Times New Roman" panose="02020603050405020304" pitchFamily="18" charset="0"/>
                          <a:ea typeface="Calibri" panose="020F0502020204030204" pitchFamily="34" charset="0"/>
                          <a:cs typeface="Times New Roman" panose="02020603050405020304" pitchFamily="18" charset="0"/>
                        </a:rPr>
                        <a:t>Mr. C. Ruka</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pPr>
                      <a:r>
                        <a:rPr lang="en-US" sz="1400" kern="0" dirty="0">
                          <a:effectLst/>
                          <a:latin typeface="Times New Roman" panose="02020603050405020304" pitchFamily="18" charset="0"/>
                          <a:ea typeface="Calibri" panose="020F0502020204030204" pitchFamily="34" charset="0"/>
                          <a:cs typeface="Times New Roman" panose="02020603050405020304" pitchFamily="18" charset="0"/>
                        </a:rPr>
                        <a:t>Public Service Commission Secretariat ( Chairperson)</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47345">
                <a:tc>
                  <a:txBody>
                    <a:bodyPr/>
                    <a:lstStyle/>
                    <a:p>
                      <a:pPr marL="342900" lvl="0" indent="-342900" algn="just">
                        <a:lnSpc>
                          <a:spcPct val="150000"/>
                        </a:lnSpc>
                        <a:spcAft>
                          <a:spcPts val="1000"/>
                        </a:spcAft>
                        <a:buFont typeface="+mj-lt"/>
                        <a:buAutoNum type="arabicPeriod"/>
                      </a:pPr>
                      <a:r>
                        <a:rPr lang="en-US" sz="1400" kern="0">
                          <a:effectLst/>
                          <a:latin typeface="Times New Roman" panose="02020603050405020304" pitchFamily="18" charset="0"/>
                          <a:ea typeface="Calibri" panose="020F0502020204030204" pitchFamily="34" charset="0"/>
                          <a:cs typeface="Times New Roman" panose="02020603050405020304" pitchFamily="18" charset="0"/>
                        </a:rPr>
                        <a:t>Mr. N. Chivhuna</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pPr>
                      <a:r>
                        <a:rPr lang="en-US" sz="1400" kern="0" dirty="0">
                          <a:effectLst/>
                          <a:latin typeface="Times New Roman" panose="02020603050405020304" pitchFamily="18" charset="0"/>
                          <a:ea typeface="Calibri" panose="020F0502020204030204" pitchFamily="34" charset="0"/>
                          <a:cs typeface="Times New Roman" panose="02020603050405020304" pitchFamily="18" charset="0"/>
                        </a:rPr>
                        <a:t>Zimbabwe Confederation of Public Service Trade Unions</a:t>
                      </a:r>
                      <a:r>
                        <a:rPr kumimoji="0" lang="en-US" sz="1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(Vice Chairperson)</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44805">
                <a:tc>
                  <a:txBody>
                    <a:bodyPr/>
                    <a:lstStyle/>
                    <a:p>
                      <a:pPr marL="342900" lvl="0" indent="-342900" algn="just">
                        <a:lnSpc>
                          <a:spcPct val="150000"/>
                        </a:lnSpc>
                        <a:spcAft>
                          <a:spcPts val="1000"/>
                        </a:spcAft>
                        <a:buFont typeface="+mj-lt"/>
                        <a:buAutoNum type="arabicPeriod"/>
                      </a:pPr>
                      <a:r>
                        <a:rPr lang="en-US" sz="1400" kern="0" dirty="0">
                          <a:effectLst/>
                          <a:latin typeface="Times New Roman" panose="02020603050405020304" pitchFamily="18" charset="0"/>
                          <a:ea typeface="Calibri" panose="020F0502020204030204" pitchFamily="34" charset="0"/>
                          <a:cs typeface="Times New Roman" panose="02020603050405020304" pitchFamily="18" charset="0"/>
                        </a:rPr>
                        <a:t>Ms. M. </a:t>
                      </a:r>
                      <a:r>
                        <a:rPr lang="en-US" sz="1400" kern="0" dirty="0" err="1">
                          <a:effectLst/>
                          <a:latin typeface="Times New Roman" panose="02020603050405020304" pitchFamily="18" charset="0"/>
                          <a:ea typeface="Calibri" panose="020F0502020204030204" pitchFamily="34" charset="0"/>
                          <a:cs typeface="Times New Roman" panose="02020603050405020304" pitchFamily="18" charset="0"/>
                        </a:rPr>
                        <a:t>Mazhambe</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pPr>
                      <a:r>
                        <a:rPr lang="en-US" sz="1400" kern="0" dirty="0">
                          <a:effectLst/>
                          <a:latin typeface="Times New Roman" panose="02020603050405020304" pitchFamily="18" charset="0"/>
                          <a:ea typeface="Calibri" panose="020F0502020204030204" pitchFamily="34" charset="0"/>
                          <a:cs typeface="Times New Roman" panose="02020603050405020304" pitchFamily="18" charset="0"/>
                        </a:rPr>
                        <a:t>Zimbabwe Confederation of Public Service Trade Unions</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47345">
                <a:tc>
                  <a:txBody>
                    <a:bodyPr/>
                    <a:lstStyle/>
                    <a:p>
                      <a:pPr marL="342900" lvl="0" indent="-342900" algn="just">
                        <a:lnSpc>
                          <a:spcPct val="150000"/>
                        </a:lnSpc>
                        <a:spcAft>
                          <a:spcPts val="1000"/>
                        </a:spcAft>
                        <a:buFont typeface="+mj-lt"/>
                        <a:buAutoNum type="arabicPeriod"/>
                      </a:pPr>
                      <a:r>
                        <a:rPr lang="en-US" sz="1400" kern="0" dirty="0">
                          <a:effectLst/>
                          <a:latin typeface="Times New Roman" panose="02020603050405020304" pitchFamily="18" charset="0"/>
                          <a:ea typeface="Calibri" panose="020F0502020204030204" pitchFamily="34" charset="0"/>
                          <a:cs typeface="Times New Roman" panose="02020603050405020304" pitchFamily="18" charset="0"/>
                        </a:rPr>
                        <a:t>Ms. E. </a:t>
                      </a:r>
                      <a:r>
                        <a:rPr lang="en-US" sz="1400" kern="0" dirty="0" err="1">
                          <a:effectLst/>
                          <a:latin typeface="Times New Roman" panose="02020603050405020304" pitchFamily="18" charset="0"/>
                          <a:ea typeface="Calibri" panose="020F0502020204030204" pitchFamily="34" charset="0"/>
                          <a:cs typeface="Times New Roman" panose="02020603050405020304" pitchFamily="18" charset="0"/>
                        </a:rPr>
                        <a:t>Mhuriro</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pPr>
                      <a:r>
                        <a:rPr lang="en-US" sz="1400" kern="0">
                          <a:effectLst/>
                          <a:latin typeface="Times New Roman" panose="02020603050405020304" pitchFamily="18" charset="0"/>
                          <a:ea typeface="Calibri" panose="020F0502020204030204" pitchFamily="34" charset="0"/>
                          <a:cs typeface="Times New Roman" panose="02020603050405020304" pitchFamily="18" charset="0"/>
                        </a:rPr>
                        <a:t>Zimbabwe Confederation of Public Service Trade Unions</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7655">
                <a:tc>
                  <a:txBody>
                    <a:bodyPr/>
                    <a:lstStyle/>
                    <a:p>
                      <a:pPr marL="342900" lvl="0" indent="-342900" algn="just">
                        <a:lnSpc>
                          <a:spcPct val="150000"/>
                        </a:lnSpc>
                        <a:spcAft>
                          <a:spcPts val="1000"/>
                        </a:spcAft>
                        <a:buFont typeface="+mj-lt"/>
                        <a:buAutoNum type="arabicPeriod"/>
                      </a:pPr>
                      <a:r>
                        <a:rPr lang="en-US" sz="1400" kern="0">
                          <a:effectLst/>
                          <a:latin typeface="Times New Roman" panose="02020603050405020304" pitchFamily="18" charset="0"/>
                          <a:ea typeface="Calibri" panose="020F0502020204030204" pitchFamily="34" charset="0"/>
                          <a:cs typeface="Times New Roman" panose="02020603050405020304" pitchFamily="18" charset="0"/>
                        </a:rPr>
                        <a:t>Mr. L. Dube</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pPr>
                      <a:r>
                        <a:rPr lang="en-US" sz="1400" kern="0" dirty="0">
                          <a:effectLst/>
                          <a:latin typeface="Times New Roman" panose="02020603050405020304" pitchFamily="18" charset="0"/>
                          <a:ea typeface="Calibri" panose="020F0502020204030204" pitchFamily="34" charset="0"/>
                          <a:cs typeface="Times New Roman" panose="02020603050405020304" pitchFamily="18" charset="0"/>
                        </a:rPr>
                        <a:t>Public Service Commission Secretariat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05460">
                <a:tc>
                  <a:txBody>
                    <a:bodyPr/>
                    <a:lstStyle/>
                    <a:p>
                      <a:pPr marL="342900" lvl="0" indent="-342900" algn="just">
                        <a:lnSpc>
                          <a:spcPct val="150000"/>
                        </a:lnSpc>
                        <a:spcAft>
                          <a:spcPts val="1000"/>
                        </a:spcAft>
                        <a:buFont typeface="+mj-lt"/>
                        <a:buAutoNum type="arabicPeriod"/>
                      </a:pPr>
                      <a:r>
                        <a:rPr lang="en-US" sz="1400" kern="0">
                          <a:effectLst/>
                          <a:latin typeface="Times New Roman" panose="02020603050405020304" pitchFamily="18" charset="0"/>
                          <a:ea typeface="Calibri" panose="020F0502020204030204" pitchFamily="34" charset="0"/>
                          <a:cs typeface="Times New Roman" panose="02020603050405020304" pitchFamily="18" charset="0"/>
                        </a:rPr>
                        <a:t>Ms. C. Chikumbirike</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pPr>
                      <a:r>
                        <a:rPr lang="en-US" sz="1400" kern="0" dirty="0">
                          <a:effectLst/>
                          <a:latin typeface="Times New Roman" panose="02020603050405020304" pitchFamily="18" charset="0"/>
                          <a:ea typeface="Calibri" panose="020F0502020204030204" pitchFamily="34" charset="0"/>
                          <a:cs typeface="Times New Roman" panose="02020603050405020304" pitchFamily="18" charset="0"/>
                        </a:rPr>
                        <a:t>Public Service Commission Secretariat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a:lnSpc>
                <a:spcPct val="150000"/>
              </a:lnSpc>
              <a:spcAft>
                <a:spcPts val="1000"/>
              </a:spcAft>
            </a:pPr>
            <a:r>
              <a:rPr lang="en-US" sz="3600" b="1" kern="0" dirty="0">
                <a:effectLst/>
                <a:latin typeface="Times New Roman" panose="02020603050405020304" pitchFamily="18" charset="0"/>
                <a:ea typeface="Calibri" panose="020F0502020204030204" pitchFamily="34" charset="0"/>
                <a:cs typeface="Times New Roman" panose="02020603050405020304" pitchFamily="18" charset="0"/>
              </a:rPr>
              <a:t>ACCOUNTABILITY</a:t>
            </a:r>
            <a:br>
              <a:rPr lang="en-US" sz="2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p:txBody>
          <a:bodyPr/>
          <a:lstStyle/>
          <a:p>
            <a:pPr marL="457200" algn="just">
              <a:lnSpc>
                <a:spcPct val="150000"/>
              </a:lnSpc>
              <a:spcAft>
                <a:spcPts val="1000"/>
              </a:spcAft>
            </a:pPr>
            <a:r>
              <a:rPr lang="en-US" sz="1800" kern="0" dirty="0">
                <a:effectLst/>
                <a:latin typeface="Times New Roman" panose="02020603050405020304" pitchFamily="18" charset="0"/>
                <a:ea typeface="Calibri" panose="020F0502020204030204" pitchFamily="34" charset="0"/>
                <a:cs typeface="Times New Roman" panose="02020603050405020304" pitchFamily="18" charset="0"/>
              </a:rPr>
              <a:t>The Joint Committee will report to the National Joint Negotiating Council (NJNC) through minutes of its meetings, progress reports and presentations where appropriate.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SCHEDULE OF MEETINGS AND QUORUM</a:t>
            </a:r>
            <a:endParaRPr lang="en-US" b="1" dirty="0"/>
          </a:p>
        </p:txBody>
      </p:sp>
      <p:sp>
        <p:nvSpPr>
          <p:cNvPr id="3" name="Content Placeholder 2"/>
          <p:cNvSpPr>
            <a:spLocks noGrp="1"/>
          </p:cNvSpPr>
          <p:nvPr>
            <p:ph idx="1"/>
          </p:nvPr>
        </p:nvSpPr>
        <p:spPr/>
        <p:txBody>
          <a:bodyPr>
            <a:normAutofit fontScale="25000" lnSpcReduction="20000"/>
          </a:bodyPr>
          <a:lstStyle/>
          <a:p>
            <a:pPr marL="400050" indent="-285750" algn="just">
              <a:lnSpc>
                <a:spcPct val="150000"/>
              </a:lnSpc>
              <a:spcAft>
                <a:spcPts val="1000"/>
              </a:spcAft>
              <a:buFont typeface="Wingdings" panose="05000000000000000000" pitchFamily="2" charset="2"/>
              <a:buChar char="ü"/>
            </a:pPr>
            <a:r>
              <a:rPr lang="en-US" sz="5600" kern="0" dirty="0">
                <a:effectLst/>
                <a:latin typeface="Times New Roman" panose="02020603050405020304" pitchFamily="18" charset="0"/>
                <a:ea typeface="Calibri" panose="020F0502020204030204" pitchFamily="34" charset="0"/>
                <a:cs typeface="Times New Roman" panose="02020603050405020304" pitchFamily="18" charset="0"/>
              </a:rPr>
              <a:t>Committee meetings shall be convened at least once a quarter and at any other time that the Chairperson may request.</a:t>
            </a:r>
            <a:endParaRPr lang="en-US" sz="5600" kern="1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50000"/>
              </a:lnSpc>
              <a:spcAft>
                <a:spcPts val="1000"/>
              </a:spcAft>
              <a:buFont typeface="Wingdings" panose="05000000000000000000" pitchFamily="2" charset="2"/>
              <a:buChar char="ü"/>
            </a:pPr>
            <a:r>
              <a:rPr lang="en-US" sz="5600" kern="0" dirty="0">
                <a:effectLst/>
                <a:latin typeface="Times New Roman" panose="02020603050405020304" pitchFamily="18" charset="0"/>
                <a:ea typeface="Calibri" panose="020F0502020204030204" pitchFamily="34" charset="0"/>
                <a:cs typeface="Times New Roman" panose="02020603050405020304" pitchFamily="18" charset="0"/>
              </a:rPr>
              <a:t> Meeting agendas shall be prepared and distributed at least 7 days prior to the scheduled meeting with relevant reports with sufficient background information to allow the Committee members’ adequate time to prepare for the meeting.</a:t>
            </a:r>
            <a:endParaRPr lang="en-US" sz="5600" kern="1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50000"/>
              </a:lnSpc>
              <a:spcAft>
                <a:spcPts val="1000"/>
              </a:spcAft>
              <a:buFont typeface="Wingdings" panose="05000000000000000000" pitchFamily="2" charset="2"/>
              <a:buChar char="ü"/>
            </a:pPr>
            <a:r>
              <a:rPr lang="en-US" sz="5600" kern="0" dirty="0">
                <a:effectLst/>
                <a:latin typeface="Times New Roman" panose="02020603050405020304" pitchFamily="18" charset="0"/>
                <a:ea typeface="Calibri" panose="020F0502020204030204" pitchFamily="34" charset="0"/>
                <a:cs typeface="Times New Roman" panose="02020603050405020304" pitchFamily="18" charset="0"/>
              </a:rPr>
              <a:t> In the event of Special Meetings, the Committee board packs shall be circulated at least three (3) days before such meeting unless waiver has been granted by Chairperson for the said pack to be distributed within a shorter period.</a:t>
            </a:r>
            <a:endParaRPr lang="en-US" sz="5600" kern="1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50000"/>
              </a:lnSpc>
              <a:spcAft>
                <a:spcPts val="1000"/>
              </a:spcAft>
              <a:buFont typeface="Wingdings" panose="05000000000000000000" pitchFamily="2" charset="2"/>
              <a:buChar char="ü"/>
            </a:pPr>
            <a:r>
              <a:rPr lang="en-US" sz="5600" kern="0" dirty="0">
                <a:effectLst/>
                <a:latin typeface="Times New Roman" panose="02020603050405020304" pitchFamily="18" charset="0"/>
                <a:ea typeface="Calibri" panose="020F0502020204030204" pitchFamily="34" charset="0"/>
                <a:cs typeface="Times New Roman" panose="02020603050405020304" pitchFamily="18" charset="0"/>
              </a:rPr>
              <a:t> The quorum for the transaction of business shall be at least 4 members of the </a:t>
            </a:r>
            <a:r>
              <a:rPr lang="en-US" sz="5600" kern="0" dirty="0">
                <a:latin typeface="Times New Roman" panose="02020603050405020304" pitchFamily="18" charset="0"/>
                <a:ea typeface="Calibri" panose="020F0502020204030204" pitchFamily="34" charset="0"/>
                <a:cs typeface="Times New Roman" panose="02020603050405020304" pitchFamily="18" charset="0"/>
              </a:rPr>
              <a:t>constituted equally</a:t>
            </a:r>
            <a:r>
              <a:rPr lang="en-US" sz="6000" kern="1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a:t>
            </a:r>
            <a:endParaRPr lang="en-US" sz="5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GB" sz="3600" b="1"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j-ea"/>
                <a:cs typeface="+mj-cs"/>
              </a:rPr>
              <a:t>SCHEDULE OF MEETINGS AND QUORUM</a:t>
            </a:r>
            <a:endParaRPr lang="en-US" dirty="0"/>
          </a:p>
        </p:txBody>
      </p:sp>
      <p:sp>
        <p:nvSpPr>
          <p:cNvPr id="3" name="Content Placeholder 2"/>
          <p:cNvSpPr>
            <a:spLocks noGrp="1"/>
          </p:cNvSpPr>
          <p:nvPr>
            <p:ph idx="1"/>
          </p:nvPr>
        </p:nvSpPr>
        <p:spPr/>
        <p:txBody>
          <a:bodyPr/>
          <a:lstStyle/>
          <a:p>
            <a:pPr lvl="1" algn="just">
              <a:lnSpc>
                <a:spcPct val="150000"/>
              </a:lnSpc>
              <a:spcAft>
                <a:spcPts val="1000"/>
              </a:spcAft>
              <a:buFont typeface="Wingdings" panose="05000000000000000000" pitchFamily="2" charset="2"/>
              <a:buChar char="ü"/>
            </a:pPr>
            <a:r>
              <a:rPr lang="en-US" sz="1800" kern="0" dirty="0">
                <a:effectLst/>
                <a:latin typeface="Times New Roman" panose="02020603050405020304" pitchFamily="18" charset="0"/>
                <a:ea typeface="Calibri" panose="020F0502020204030204" pitchFamily="34" charset="0"/>
                <a:cs typeface="Times New Roman" panose="02020603050405020304" pitchFamily="18" charset="0"/>
              </a:rPr>
              <a:t> The Committee take decisions by consensus. In the event of a deadlock, the Chairperson shall refer the issues to the NJNC.</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50000"/>
              </a:lnSpc>
              <a:spcAft>
                <a:spcPts val="1000"/>
              </a:spcAft>
              <a:buFont typeface="Wingdings" panose="05000000000000000000" pitchFamily="2" charset="2"/>
              <a:buChar char="ü"/>
            </a:pPr>
            <a:r>
              <a:rPr lang="en-US" sz="1800" kern="0" dirty="0">
                <a:effectLst/>
                <a:latin typeface="Times New Roman" panose="02020603050405020304" pitchFamily="18" charset="0"/>
                <a:ea typeface="Calibri" panose="020F0502020204030204" pitchFamily="34" charset="0"/>
                <a:cs typeface="Times New Roman" panose="02020603050405020304" pitchFamily="18" charset="0"/>
              </a:rPr>
              <a:t> Secretariat Services shall be provided by the Public Service Commission.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50000"/>
              </a:lnSpc>
              <a:spcAft>
                <a:spcPts val="1000"/>
              </a:spcAft>
              <a:buFont typeface="Wingdings" panose="05000000000000000000" pitchFamily="2" charset="2"/>
              <a:buChar char="ü"/>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a:lnSpc>
                <a:spcPct val="150000"/>
              </a:lnSpc>
              <a:spcAft>
                <a:spcPts val="1000"/>
              </a:spcAft>
            </a:pPr>
            <a:r>
              <a:rPr lang="en-US" sz="3600" b="1" kern="0" dirty="0">
                <a:effectLst/>
                <a:latin typeface="Times New Roman" panose="02020603050405020304" pitchFamily="18" charset="0"/>
                <a:ea typeface="Calibri" panose="020F0502020204030204" pitchFamily="34" charset="0"/>
                <a:cs typeface="Times New Roman" panose="02020603050405020304" pitchFamily="18" charset="0"/>
              </a:rPr>
              <a:t>OBJECTIVES OF THE COMMITTEE</a:t>
            </a:r>
            <a:br>
              <a:rPr lang="en-US" sz="2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p:txBody>
          <a:bodyPr>
            <a:normAutofit fontScale="70000" lnSpcReduction="20000"/>
          </a:bodyPr>
          <a:lstStyle/>
          <a:p>
            <a:pPr marL="114300" indent="0" algn="just">
              <a:lnSpc>
                <a:spcPct val="150000"/>
              </a:lnSpc>
              <a:spcAft>
                <a:spcPts val="1000"/>
              </a:spcAft>
              <a:buNone/>
            </a:pPr>
            <a:r>
              <a:rPr lang="en-US" sz="1800" kern="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kern="0" dirty="0">
                <a:effectLst/>
                <a:latin typeface="Times New Roman" panose="02020603050405020304" pitchFamily="18" charset="0"/>
                <a:ea typeface="Calibri" panose="020F0502020204030204" pitchFamily="34" charset="0"/>
                <a:cs typeface="Times New Roman" panose="02020603050405020304" pitchFamily="18" charset="0"/>
              </a:rPr>
              <a:t>The broad objectives of the Committee are to:</a:t>
            </a:r>
            <a:endParaRPr lang="en-US" sz="1400" b="1" i="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1000"/>
              </a:spcAft>
              <a:buFont typeface="+mj-lt"/>
              <a:buAutoNum type="alphaLcParenR"/>
            </a:pPr>
            <a:r>
              <a:rPr lang="en-US" sz="1700" kern="0" dirty="0">
                <a:effectLst/>
                <a:latin typeface="Times New Roman" panose="02020603050405020304" pitchFamily="18" charset="0"/>
                <a:ea typeface="Calibri" panose="020F0502020204030204" pitchFamily="34" charset="0"/>
                <a:cs typeface="Times New Roman" panose="02020603050405020304" pitchFamily="18" charset="0"/>
              </a:rPr>
              <a:t>To come up with a scientific formula to assist the NJNC in coming up with Public Service remuneration framework that is relevant to the obtaining macro-economic environment.</a:t>
            </a:r>
            <a:endParaRPr lang="en-US" sz="17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1000"/>
              </a:spcAft>
              <a:buFont typeface="+mj-lt"/>
              <a:buAutoNum type="alphaLcParenR"/>
            </a:pPr>
            <a:r>
              <a:rPr lang="en-US" sz="1700" kern="0" dirty="0">
                <a:effectLst/>
                <a:latin typeface="Times New Roman" panose="02020603050405020304" pitchFamily="18" charset="0"/>
                <a:ea typeface="Calibri" panose="020F0502020204030204" pitchFamily="34" charset="0"/>
                <a:cs typeface="Times New Roman" panose="02020603050405020304" pitchFamily="18" charset="0"/>
              </a:rPr>
              <a:t>To execute any work on BNB as mandated by the National Joint Negotiating Council.</a:t>
            </a:r>
            <a:endParaRPr lang="en-US" sz="17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1000"/>
              </a:spcAft>
              <a:buFont typeface="+mj-lt"/>
              <a:buAutoNum type="alphaLcParenR"/>
            </a:pPr>
            <a:r>
              <a:rPr lang="en-US" sz="1700" kern="0" dirty="0">
                <a:effectLst/>
                <a:latin typeface="Times New Roman" panose="02020603050405020304" pitchFamily="18" charset="0"/>
                <a:ea typeface="Calibri" panose="020F0502020204030204" pitchFamily="34" charset="0"/>
                <a:cs typeface="Times New Roman" panose="02020603050405020304" pitchFamily="18" charset="0"/>
              </a:rPr>
              <a:t>Monitor and research on the BNB and advice the NJNC accordingly.</a:t>
            </a:r>
            <a:endParaRPr lang="en-US" sz="17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1000"/>
              </a:spcAft>
              <a:buFont typeface="+mj-lt"/>
              <a:buAutoNum type="alphaLcParenR"/>
            </a:pPr>
            <a:r>
              <a:rPr lang="en-US" sz="1700" kern="0" dirty="0">
                <a:effectLst/>
                <a:latin typeface="Times New Roman" panose="02020603050405020304" pitchFamily="18" charset="0"/>
                <a:ea typeface="Calibri" panose="020F0502020204030204" pitchFamily="34" charset="0"/>
                <a:cs typeface="Times New Roman" panose="02020603050405020304" pitchFamily="18" charset="0"/>
              </a:rPr>
              <a:t>To make recommendations to NJNC on the policy matters that have a bearing on the BNB.</a:t>
            </a:r>
            <a:endParaRPr lang="en-US" sz="17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1000"/>
              </a:spcAft>
              <a:buFont typeface="+mj-lt"/>
              <a:buAutoNum type="alphaLcParenR"/>
            </a:pPr>
            <a:r>
              <a:rPr lang="en-US" sz="1700" kern="0" dirty="0">
                <a:effectLst/>
                <a:latin typeface="Times New Roman" panose="02020603050405020304" pitchFamily="18" charset="0"/>
                <a:ea typeface="Calibri" panose="020F0502020204030204" pitchFamily="34" charset="0"/>
                <a:cs typeface="Times New Roman" panose="02020603050405020304" pitchFamily="18" charset="0"/>
              </a:rPr>
              <a:t>Engage key stake holders with a view to conduct researches and surveys for the BNB.</a:t>
            </a:r>
            <a:endParaRPr lang="en-US" sz="17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1000"/>
              </a:spcAft>
              <a:buFont typeface="+mj-lt"/>
              <a:buAutoNum type="alphaLcParenR"/>
            </a:pPr>
            <a:r>
              <a:rPr lang="en-US" sz="1700" kern="0" dirty="0">
                <a:effectLst/>
                <a:latin typeface="Times New Roman" panose="02020603050405020304" pitchFamily="18" charset="0"/>
                <a:ea typeface="Calibri" panose="020F0502020204030204" pitchFamily="34" charset="0"/>
                <a:cs typeface="Times New Roman" panose="02020603050405020304" pitchFamily="18" charset="0"/>
              </a:rPr>
              <a:t>To monitor and evaluate the implementation of any decisions of the NJNC regarding the BNB.</a:t>
            </a:r>
            <a:endParaRPr lang="en-US" sz="17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b="1" dirty="0"/>
              <a:t>INDEPENDENT ADVICE</a:t>
            </a:r>
          </a:p>
        </p:txBody>
      </p:sp>
      <p:sp>
        <p:nvSpPr>
          <p:cNvPr id="3" name="Content Placeholder 2"/>
          <p:cNvSpPr>
            <a:spLocks noGrp="1"/>
          </p:cNvSpPr>
          <p:nvPr>
            <p:ph idx="1"/>
          </p:nvPr>
        </p:nvSpPr>
        <p:spPr/>
        <p:txBody>
          <a:bodyPr/>
          <a:lstStyle/>
          <a:p>
            <a:r>
              <a:rPr lang="en-GB" dirty="0"/>
              <a:t>The committee may at any time, engage independent specialist consultants to assist with information and or documentation to enable decision making.</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kern="0" dirty="0">
                <a:effectLst/>
                <a:latin typeface="Times New Roman" panose="02020603050405020304" pitchFamily="18" charset="0"/>
                <a:ea typeface="Calibri" panose="020F0502020204030204" pitchFamily="34" charset="0"/>
                <a:cs typeface="Times New Roman" panose="02020603050405020304" pitchFamily="18" charset="0"/>
              </a:rPr>
              <a:t>RELATIONSHIPS WITH OTHER NATIONAL JOINT NEGOTIATING COUNCIL JOINT COMMITTEES</a:t>
            </a:r>
            <a:br>
              <a:rPr lang="en-US" sz="2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2800" dirty="0"/>
          </a:p>
        </p:txBody>
      </p:sp>
      <p:sp>
        <p:nvSpPr>
          <p:cNvPr id="3" name="Content Placeholder 2"/>
          <p:cNvSpPr>
            <a:spLocks noGrp="1"/>
          </p:cNvSpPr>
          <p:nvPr>
            <p:ph idx="1"/>
          </p:nvPr>
        </p:nvSpPr>
        <p:spPr/>
        <p:txBody>
          <a:bodyPr/>
          <a:lstStyle/>
          <a:p>
            <a:r>
              <a:rPr lang="en-GB" dirty="0"/>
              <a:t>The BNB Joint Committee shall recognize the existence of other committees of NJNC and shall seek guidance, as appropriate, on any issues of potential duplication of effort.</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a:lnSpc>
                <a:spcPct val="150000"/>
              </a:lnSpc>
              <a:spcAft>
                <a:spcPts val="1000"/>
              </a:spcAft>
            </a:pPr>
            <a:r>
              <a:rPr lang="en-US" sz="3600" b="1" kern="0" dirty="0">
                <a:effectLst/>
                <a:latin typeface="Times New Roman" panose="02020603050405020304" pitchFamily="18" charset="0"/>
                <a:ea typeface="Calibri" panose="020F0502020204030204" pitchFamily="34" charset="0"/>
                <a:cs typeface="Times New Roman" panose="02020603050405020304" pitchFamily="18" charset="0"/>
              </a:rPr>
              <a:t>REVIEW AND APPROVAL</a:t>
            </a:r>
            <a:br>
              <a:rPr lang="en-US" sz="2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p:txBody>
          <a:bodyPr/>
          <a:lstStyle/>
          <a:p>
            <a:r>
              <a:rPr lang="en-GB" dirty="0"/>
              <a:t>The terms of reference are subject to review when necessary by National Joint Negotiating Council (NJNC). It is the responsibility of the Chairperson of the Joint Committee to ensure that the review is undertaken.</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a:lnSpc>
                <a:spcPct val="150000"/>
              </a:lnSpc>
              <a:spcAft>
                <a:spcPts val="1000"/>
              </a:spcAft>
            </a:pPr>
            <a:r>
              <a:rPr lang="en-US" sz="3600" b="1" kern="0" dirty="0">
                <a:effectLst/>
                <a:latin typeface="Times New Roman" panose="02020603050405020304" pitchFamily="18" charset="0"/>
                <a:ea typeface="Calibri" panose="020F0502020204030204" pitchFamily="34" charset="0"/>
                <a:cs typeface="Times New Roman" panose="02020603050405020304" pitchFamily="18" charset="0"/>
              </a:rPr>
              <a:t>RECOMMENDATIONS</a:t>
            </a:r>
            <a:br>
              <a:rPr lang="en-US" sz="2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p:txBody>
          <a:bodyPr/>
          <a:lstStyle/>
          <a:p>
            <a:r>
              <a:rPr lang="en-GB" dirty="0"/>
              <a:t>The principals should adopt the proposed Basic Needs Basket as a starting point since amendments are inevitable.</a:t>
            </a:r>
            <a:endParaRPr lang="en-US" dirty="0"/>
          </a:p>
        </p:txBody>
      </p:sp>
    </p:spTree>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0</TotalTime>
  <Words>1099</Words>
  <Application>Microsoft Office PowerPoint</Application>
  <PresentationFormat>Widescreen</PresentationFormat>
  <Paragraphs>59</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Century Gothic</vt:lpstr>
      <vt:lpstr>Times New Roman</vt:lpstr>
      <vt:lpstr>Wingdings</vt:lpstr>
      <vt:lpstr>Wingdings 3</vt:lpstr>
      <vt:lpstr>Wisp</vt:lpstr>
      <vt:lpstr>ZIMBABWE CIVIL SERVICE BASIC NEEDS BASKET </vt:lpstr>
      <vt:lpstr>REPORT ON  THE PUBLIC SERVICE BASIC NEEDS BASKET </vt:lpstr>
      <vt:lpstr>BACKGROUND  </vt:lpstr>
      <vt:lpstr>DELIBERATION HIGHLIGHTS </vt:lpstr>
      <vt:lpstr>BNB Joint Committee Terms of Reference </vt:lpstr>
      <vt:lpstr>PURPOSE </vt:lpstr>
      <vt:lpstr> COMPOSITION OF THE BNB COMMITTEE; </vt:lpstr>
      <vt:lpstr>ACCOUNTABILITY </vt:lpstr>
      <vt:lpstr>SCHEDULE OF MEETINGS AND QUORUM</vt:lpstr>
      <vt:lpstr>SCHEDULE OF MEETINGS AND QUORUM</vt:lpstr>
      <vt:lpstr>OBJECTIVES OF THE COMMITTEE </vt:lpstr>
      <vt:lpstr> INDEPENDENT ADVICE</vt:lpstr>
      <vt:lpstr>RELATIONSHIPS WITH OTHER NATIONAL JOINT NEGOTIATING COUNCIL JOINT COMMITTEES </vt:lpstr>
      <vt:lpstr>REVIEW AND APPROVAL </vt:lpstr>
      <vt:lpstr>RECOMMENDATIONS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ZIMBABWE CIVIL SERVICE BASIC NEEDS BASKET </dc:title>
  <dc:creator>lesta mufudzi</dc:creator>
  <cp:lastModifiedBy>Kafesu Munyaradzi  B</cp:lastModifiedBy>
  <cp:revision>11</cp:revision>
  <dcterms:created xsi:type="dcterms:W3CDTF">2025-03-25T10:13:00Z</dcterms:created>
  <dcterms:modified xsi:type="dcterms:W3CDTF">2025-04-01T06:29:08Z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C12BEE654BC54CEDBB2F84B15A625F77_13</vt:lpwstr>
  </property>
  <property fmtid="{D5CDD505-2E9C-101B-9397-08002B2CF9AE}" pid="3" name="KSOProductBuildVer">
    <vt:lpwstr>1033-12.2.0.20326</vt:lpwstr>
  </property>
</Properties>
</file>