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04" r:id="rId14"/>
    <p:sldMasterId id="2147483816" r:id="rId15"/>
    <p:sldMasterId id="2147483828" r:id="rId16"/>
  </p:sldMasterIdLst>
  <p:sldIdLst>
    <p:sldId id="256" r:id="rId17"/>
    <p:sldId id="257" r:id="rId18"/>
    <p:sldId id="342" r:id="rId19"/>
    <p:sldId id="339" r:id="rId20"/>
    <p:sldId id="261" r:id="rId21"/>
    <p:sldId id="259" r:id="rId22"/>
    <p:sldId id="335" r:id="rId23"/>
    <p:sldId id="260" r:id="rId24"/>
    <p:sldId id="338" r:id="rId25"/>
    <p:sldId id="316" r:id="rId26"/>
    <p:sldId id="336" r:id="rId27"/>
    <p:sldId id="337" r:id="rId28"/>
    <p:sldId id="267" r:id="rId29"/>
    <p:sldId id="318" r:id="rId30"/>
    <p:sldId id="317" r:id="rId31"/>
    <p:sldId id="287" r:id="rId32"/>
    <p:sldId id="270" r:id="rId33"/>
    <p:sldId id="314" r:id="rId34"/>
    <p:sldId id="272" r:id="rId35"/>
    <p:sldId id="273" r:id="rId36"/>
    <p:sldId id="275" r:id="rId37"/>
    <p:sldId id="276" r:id="rId38"/>
    <p:sldId id="277" r:id="rId39"/>
    <p:sldId id="278" r:id="rId40"/>
    <p:sldId id="320" r:id="rId41"/>
    <p:sldId id="333" r:id="rId42"/>
    <p:sldId id="334" r:id="rId43"/>
    <p:sldId id="284" r:id="rId44"/>
    <p:sldId id="289" r:id="rId45"/>
    <p:sldId id="330" r:id="rId46"/>
    <p:sldId id="322" r:id="rId47"/>
    <p:sldId id="325" r:id="rId48"/>
    <p:sldId id="331" r:id="rId49"/>
    <p:sldId id="332" r:id="rId50"/>
    <p:sldId id="290" r:id="rId51"/>
    <p:sldId id="302" r:id="rId52"/>
    <p:sldId id="303" r:id="rId53"/>
    <p:sldId id="343" r:id="rId54"/>
    <p:sldId id="345" r:id="rId55"/>
    <p:sldId id="340" r:id="rId56"/>
    <p:sldId id="341" r:id="rId57"/>
    <p:sldId id="346" r:id="rId58"/>
    <p:sldId id="313" r:id="rId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9"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howGuides="1">
      <p:cViewPr varScale="1">
        <p:scale>
          <a:sx n="96" d="100"/>
          <a:sy n="96" d="100"/>
        </p:scale>
        <p:origin x="1471" y="53"/>
      </p:cViewPr>
      <p:guideLst>
        <p:guide orient="horz" pos="2129"/>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slide" Target="slides/slide3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ink/ink1.xml><?xml version="1.0" encoding="utf-8"?>
<inkml:ink xmlns:inkml="http://www.w3.org/2003/InkML">
  <inkml:definitions>
    <inkml:context xml:id="ctx0">
      <inkml:inkSource xml:id="inkSrc0">
        <inkml:traceFormat>
          <inkml:channel name="X" type="integer" max="2944" units="cm"/>
          <inkml:channel name="Y" type="integer" max="1080" units="cm"/>
          <inkml:channel name="T" type="integer" max="2.14748E9" units="dev"/>
        </inkml:traceFormat>
        <inkml:channelProperties>
          <inkml:channelProperty channel="X" name="resolution" value="77.47369" units="1/cm"/>
          <inkml:channelProperty channel="Y" name="resolution" value="51.42857" units="1/cm"/>
          <inkml:channelProperty channel="T" name="resolution" value="1" units="1/dev"/>
        </inkml:channelProperties>
      </inkml:inkSource>
      <inkml:timestamp xml:id="ts0" timeString="2020-06-19T10:29:59"/>
    </inkml:context>
    <inkml:brush xml:id="br0">
      <inkml:brushProperty name="width" value="0.05292" units="cm"/>
      <inkml:brushProperty name="height" value="0.05292" units="cm"/>
      <inkml:brushProperty name="color" value="#FF0000"/>
    </inkml:brush>
  </inkml:definitions>
  <inkml:trace contextRef="#ctx0" brushRef="#br0">9296 7743 0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EB7F28-CC84-4AA4-8EFD-CCD29BEABF9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EB7F28-CC84-4AA4-8EFD-CCD29BEABF96}"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EB7F28-CC84-4AA4-8EFD-CCD29BEABF96}"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B7F28-CC84-4AA4-8EFD-CCD29BEABF96}"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EB7F28-CC84-4AA4-8EFD-CCD29BEABF9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EB7F28-CC84-4AA4-8EFD-CCD29BEABF9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C9D9ADF-EB93-4118-A547-E1BF469DCB3B}"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9D9ADF-EB93-4118-A547-E1BF469DCB3B}"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9D9ADF-EB93-4118-A547-E1BF469DCB3B}"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9D9ADF-EB93-4118-A547-E1BF469DCB3B}"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9D9ADF-EB93-4118-A547-E1BF469DCB3B}"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C9D9ADF-EB93-4118-A547-E1BF469DCB3B}"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D9ADF-EB93-4118-A547-E1BF469DCB3B}"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9D9ADF-EB93-4118-A547-E1BF469DCB3B}"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9D9ADF-EB93-4118-A547-E1BF469DCB3B}"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9D9ADF-EB93-4118-A547-E1BF469DCB3B}"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9D9ADF-EB93-4118-A547-E1BF469DCB3B}"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10142-2C2A-4957-A065-186F211BE117}"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2D7D9BB-6968-42AC-BE27-F94012955F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D7D9BB-6968-42AC-BE27-F94012955F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D7D9BB-6968-42AC-BE27-F94012955F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D7D9BB-6968-42AC-BE27-F94012955FA9}"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D7D9BB-6968-42AC-BE27-F94012955FA9}"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D7D9BB-6968-42AC-BE27-F94012955FA9}"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D7D9BB-6968-42AC-BE27-F94012955FA9}"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7D9BB-6968-42AC-BE27-F94012955FA9}"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D7D9BB-6968-42AC-BE27-F94012955FA9}"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D7D9BB-6968-42AC-BE27-F94012955F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D7D9BB-6968-42AC-BE27-F94012955F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33B9E-A1A9-4BD6-AE39-194A26600ADD}" type="slidenum">
              <a:rPr lang="en-US" smtClean="0"/>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EB322D-5284-4589-A44B-78BD5C09F37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B322D-5284-4589-A44B-78BD5C09F37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EB322D-5284-4589-A44B-78BD5C09F37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EB322D-5284-4589-A44B-78BD5C09F37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EB322D-5284-4589-A44B-78BD5C09F37D}"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EB322D-5284-4589-A44B-78BD5C09F37D}"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B322D-5284-4589-A44B-78BD5C09F37D}"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EB322D-5284-4589-A44B-78BD5C09F37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EB322D-5284-4589-A44B-78BD5C09F37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B322D-5284-4589-A44B-78BD5C09F37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B322D-5284-4589-A44B-78BD5C09F37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C0E702-ABA7-4231-97B6-A49578B10769}" type="slidenum">
              <a:rPr lang="en-US" smtClean="0"/>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AAFE448-78CD-40B2-9499-A27FFD8815EA}"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AFE448-78CD-40B2-9499-A27FFD8815EA}"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FE448-78CD-40B2-9499-A27FFD8815EA}"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AFE448-78CD-40B2-9499-A27FFD8815EA}"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AFE448-78CD-40B2-9499-A27FFD8815EA}"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AFE448-78CD-40B2-9499-A27FFD8815EA}"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AFE448-78CD-40B2-9499-A27FFD8815EA}"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AFE448-78CD-40B2-9499-A27FFD8815EA}"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AFE448-78CD-40B2-9499-A27FFD8815EA}"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AFE448-78CD-40B2-9499-A27FFD8815EA}"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AFE448-78CD-40B2-9499-A27FFD8815EA}"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4B54A-F2B2-49CC-9A14-A1FCD93F2F5F}" type="slidenum">
              <a:rPr lang="en-US" smtClean="0"/>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76FB79-676C-4070-8DE2-E45020C2F2DF}"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76FB79-676C-4070-8DE2-E45020C2F2DF}"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76FB79-676C-4070-8DE2-E45020C2F2DF}"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76FB79-676C-4070-8DE2-E45020C2F2DF}"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76FB79-676C-4070-8DE2-E45020C2F2DF}"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76FB79-676C-4070-8DE2-E45020C2F2DF}"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76FB79-676C-4070-8DE2-E45020C2F2DF}"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76FB79-676C-4070-8DE2-E45020C2F2DF}"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76FB79-676C-4070-8DE2-E45020C2F2DF}"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76FB79-676C-4070-8DE2-E45020C2F2DF}"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76FB79-676C-4070-8DE2-E45020C2F2DF}"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FC5D0-93E2-4A0D-9431-79935E62C29C}" type="slidenum">
              <a:rPr lang="en-US" smtClean="0"/>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4D97460-B300-48B0-A898-EFB20B3085D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D97460-B300-48B0-A898-EFB20B3085D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D97460-B300-48B0-A898-EFB20B3085D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D97460-B300-48B0-A898-EFB20B3085D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D97460-B300-48B0-A898-EFB20B3085DD}"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D97460-B300-48B0-A898-EFB20B3085DD}"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D97460-B300-48B0-A898-EFB20B3085DD}"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D97460-B300-48B0-A898-EFB20B3085D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D97460-B300-48B0-A898-EFB20B3085D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D97460-B300-48B0-A898-EFB20B3085D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D97460-B300-48B0-A898-EFB20B3085D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F3368F-505D-46E9-B4B8-7A95143EF2F5}" type="slidenum">
              <a:rPr lang="en-US" smtClean="0"/>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EA6FE5B-CDC6-4052-BD48-6AC3B7287E8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6FE5B-CDC6-4052-BD48-6AC3B7287E8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A6FE5B-CDC6-4052-BD48-6AC3B7287E8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A6FE5B-CDC6-4052-BD48-6AC3B7287E87}"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A6FE5B-CDC6-4052-BD48-6AC3B7287E87}"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A6FE5B-CDC6-4052-BD48-6AC3B7287E87}"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A6FE5B-CDC6-4052-BD48-6AC3B7287E87}"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A6FE5B-CDC6-4052-BD48-6AC3B7287E87}"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A6FE5B-CDC6-4052-BD48-6AC3B7287E87}"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6FE5B-CDC6-4052-BD48-6AC3B7287E8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6FE5B-CDC6-4052-BD48-6AC3B7287E8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1B99D-2D05-460D-AE35-62D4FF95ECD4}" type="slidenum">
              <a:rPr lang="en-US" smtClean="0"/>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A7B9C4-080C-4B80-9E65-3BEE8E78D7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A7B9C4-080C-4B80-9E65-3BEE8E78D7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7B9C4-080C-4B80-9E65-3BEE8E78D7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A7B9C4-080C-4B80-9E65-3BEE8E78D72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A7B9C4-080C-4B80-9E65-3BEE8E78D72D}"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A7B9C4-080C-4B80-9E65-3BEE8E78D72D}"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7B9C4-080C-4B80-9E65-3BEE8E78D72D}"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A7B9C4-080C-4B80-9E65-3BEE8E78D72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A7B9C4-080C-4B80-9E65-3BEE8E78D72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A7B9C4-080C-4B80-9E65-3BEE8E78D7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A7B9C4-080C-4B80-9E65-3BEE8E78D7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566C4-63CF-4834-9815-5E04ED0E8295}" type="slidenum">
              <a:rPr lang="en-US" smtClean="0"/>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8AFC395-D4B6-4ABA-B4D3-00A3575395B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AFC395-D4B6-4ABA-B4D3-00A3575395B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AFC395-D4B6-4ABA-B4D3-00A3575395B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AFC395-D4B6-4ABA-B4D3-00A3575395B7}"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AFC395-D4B6-4ABA-B4D3-00A3575395B7}"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AFC395-D4B6-4ABA-B4D3-00A3575395B7}"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FC395-D4B6-4ABA-B4D3-00A3575395B7}"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AFC395-D4B6-4ABA-B4D3-00A3575395B7}"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AFC395-D4B6-4ABA-B4D3-00A3575395B7}"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AFC395-D4B6-4ABA-B4D3-00A3575395B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AFC395-D4B6-4ABA-B4D3-00A3575395B7}"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591A-DD59-48FF-87DB-646D3F655591}" type="slidenum">
              <a:rPr lang="en-US" smtClean="0"/>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4BF6077-4DFC-4AE9-8797-A023382A8BC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BF6077-4DFC-4AE9-8797-A023382A8BC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F6077-4DFC-4AE9-8797-A023382A8BC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BF6077-4DFC-4AE9-8797-A023382A8BC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BF6077-4DFC-4AE9-8797-A023382A8BC6}"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BF6077-4DFC-4AE9-8797-A023382A8BC6}"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BF6077-4DFC-4AE9-8797-A023382A8BC6}"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BF6077-4DFC-4AE9-8797-A023382A8BC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BF6077-4DFC-4AE9-8797-A023382A8BC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BF6077-4DFC-4AE9-8797-A023382A8BC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BF6077-4DFC-4AE9-8797-A023382A8BC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85464-7748-47BD-8979-6DF71728545C}" type="slidenum">
              <a:rPr lang="en-US" smtClean="0"/>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32EBF15-5911-429D-9295-7AEF853F56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2EBF15-5911-429D-9295-7AEF853F56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2EBF15-5911-429D-9295-7AEF853F56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2EBF15-5911-429D-9295-7AEF853F56A9}"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2EBF15-5911-429D-9295-7AEF853F56A9}"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2EBF15-5911-429D-9295-7AEF853F56A9}"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2EBF15-5911-429D-9295-7AEF853F56A9}"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2EBF15-5911-429D-9295-7AEF853F56A9}"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2EBF15-5911-429D-9295-7AEF853F56A9}"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2EBF15-5911-429D-9295-7AEF853F56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2EBF15-5911-429D-9295-7AEF853F56A9}"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1B057-7FC5-4AB1-8D24-887438EFC93D}" type="slidenum">
              <a:rPr lang="en-US" smtClean="0"/>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DAEBBA8-7F6F-4CB1-878B-FCC1ED663911}"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AEBBA8-7F6F-4CB1-878B-FCC1ED663911}"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AEBBA8-7F6F-4CB1-878B-FCC1ED663911}"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AEBBA8-7F6F-4CB1-878B-FCC1ED663911}"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AEBBA8-7F6F-4CB1-878B-FCC1ED663911}"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DAEBBA8-7F6F-4CB1-878B-FCC1ED663911}"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AEBBA8-7F6F-4CB1-878B-FCC1ED663911}"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AEBBA8-7F6F-4CB1-878B-FCC1ED663911}"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AEBBA8-7F6F-4CB1-878B-FCC1ED663911}"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AEBBA8-7F6F-4CB1-878B-FCC1ED663911}"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AEBBA8-7F6F-4CB1-878B-FCC1ED663911}"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EB631-AE8F-45B9-A1BA-0EA394598EEF}" type="slidenum">
              <a:rPr lang="en-US" smtClean="0"/>
              <a:t>‹#›</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AD3F087-57FE-464C-A13C-2F6A15D2C502}"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D3F087-57FE-464C-A13C-2F6A15D2C502}"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D3F087-57FE-464C-A13C-2F6A15D2C502}"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D3F087-57FE-464C-A13C-2F6A15D2C502}"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D3F087-57FE-464C-A13C-2F6A15D2C502}"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D3F087-57FE-464C-A13C-2F6A15D2C502}"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3F087-57FE-464C-A13C-2F6A15D2C502}"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D3F087-57FE-464C-A13C-2F6A15D2C502}"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D3F087-57FE-464C-A13C-2F6A15D2C502}"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D3F087-57FE-464C-A13C-2F6A15D2C502}"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D3F087-57FE-464C-A13C-2F6A15D2C502}"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03D4F-1E59-4BB0-89E5-75C4FD355D83}" type="slidenum">
              <a:rPr lang="en-US" smtClean="0"/>
              <a:t>‹#›</a:t>
            </a:fld>
            <a:endParaRPr 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30440D-88B7-4440-96DF-5F5A981FF8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0440D-88B7-4440-96DF-5F5A981FF8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40"/>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90"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30440D-88B7-4440-96DF-5F5A981FF8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825625"/>
            <a:ext cx="38671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30440D-88B7-4440-96DF-5F5A981FF82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30440D-88B7-4440-96DF-5F5A981FF82D}"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30440D-88B7-4440-96DF-5F5A981FF82D}"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30440D-88B7-4440-96DF-5F5A981FF82D}"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30440D-88B7-4440-96DF-5F5A981FF82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7"/>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30440D-88B7-4440-96DF-5F5A981FF82D}"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0440D-88B7-4440-96DF-5F5A981FF8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7" y="365127"/>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7"/>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0440D-88B7-4440-96DF-5F5A981FF82D}"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A7323-B7F5-464A-9552-A7D1329A9E3C}" type="slidenum">
              <a:rPr lang="en-US" smtClean="0"/>
              <a:t>‹#›</a:t>
            </a:fld>
            <a:endParaRPr lang="en-US"/>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FEB7F28-CC84-4AA4-8EFD-CCD29BEABF96}" type="datetimeFigureOut">
              <a:rPr lang="en-US" smtClean="0"/>
              <a:t>4/1/2025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5"/>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FEB7F28-CC84-4AA4-8EFD-CCD29BEABF9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1"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859758"/>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1" y="2514601"/>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514601"/>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FEB7F28-CC84-4AA4-8EFD-CCD29BEABF96}" type="datetimeFigureOut">
              <a:rPr lang="en-US" smtClean="0"/>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FEB7F28-CC84-4AA4-8EFD-CCD29BEABF96}" type="datetimeFigureOut">
              <a:rPr lang="en-US" smtClean="0"/>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B7F28-CC84-4AA4-8EFD-CCD29BEABF96}"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1"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FEB7F28-CC84-4AA4-8EFD-CCD29BEABF9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5"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7"/>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FEB7F28-CC84-4AA4-8EFD-CCD29BEABF96}" type="datetimeFigureOut">
              <a:rPr lang="en-US" smtClean="0"/>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1"/>
            <a:ext cx="609600" cy="365125"/>
          </a:xfrm>
        </p:spPr>
        <p:txBody>
          <a:bodyPr/>
          <a:lstStyle/>
          <a:p>
            <a:fld id="{EA7A5E59-7767-48FB-BA71-AD8B9BC0784C}"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p:nvPr/>
        </p:nvSpPr>
        <p:spPr bwMode="auto">
          <a:xfrm flipV="1">
            <a:off x="-9526" y="5816601"/>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p:nvPr/>
        </p:nvSpPr>
        <p:spPr bwMode="auto">
          <a:xfrm flipV="1">
            <a:off x="4381501"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EB7F28-CC84-4AA4-8EFD-CCD29BEABF96}" type="datetimeFigureOut">
              <a:rPr lang="en-US" smtClean="0"/>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7A5E59-7767-48FB-BA71-AD8B9BC078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2.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3.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theme" Target="../theme/theme16.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slideLayout" Target="../slideLayouts/slideLayout177.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B7F28-CC84-4AA4-8EFD-CCD29BEABF96}"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A5E59-7767-48FB-BA71-AD8B9BC0784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D9ADF-EB93-4118-A547-E1BF469DCB3B}"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10142-2C2A-4957-A065-186F211BE117}" type="slidenum">
              <a:rPr lang="en-US" smtClean="0"/>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76679" y="5935927"/>
            <a:ext cx="990644" cy="95011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7D9BB-6968-42AC-BE27-F94012955FA9}"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33B9E-A1A9-4BD6-AE39-194A26600AD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B322D-5284-4589-A44B-78BD5C09F37D}"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C0E702-ABA7-4231-97B6-A49578B1076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FE448-78CD-40B2-9499-A27FFD8815EA}"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4B54A-F2B2-49CC-9A14-A1FCD93F2F5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6FB79-676C-4070-8DE2-E45020C2F2DF}"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FC5D0-93E2-4A0D-9431-79935E62C2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97460-B300-48B0-A898-EFB20B3085DD}"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3368F-505D-46E9-B4B8-7A95143EF2F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A6FE5B-CDC6-4052-BD48-6AC3B7287E87}"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1B99D-2D05-460D-AE35-62D4FF95ECD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7B9C4-080C-4B80-9E65-3BEE8E78D72D}"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A566C4-63CF-4834-9815-5E04ED0E829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FC395-D4B6-4ABA-B4D3-00A3575395B7}"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1591A-DD59-48FF-87DB-646D3F65559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BF6077-4DFC-4AE9-8797-A023382A8BC6}"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85464-7748-47BD-8979-6DF71728545C}" type="slidenum">
              <a:rPr lang="en-US" smtClean="0"/>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00479" y="5761719"/>
            <a:ext cx="1143044" cy="1096283"/>
          </a:xfrm>
          <a:prstGeom prst="rect">
            <a:avLst/>
          </a:prstGeom>
        </p:spPr>
      </p:pic>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2EBF15-5911-429D-9295-7AEF853F56A9}"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1B057-7FC5-4AB1-8D24-887438EFC9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EBBA8-7F6F-4CB1-878B-FCC1ED663911}"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EB631-AE8F-45B9-A1BA-0EA394598EEF}" type="slidenum">
              <a:rPr lang="en-US" smtClean="0"/>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76679" y="5791598"/>
            <a:ext cx="990644" cy="950118"/>
          </a:xfrm>
          <a:prstGeom prst="rect">
            <a:avLst/>
          </a:prstGeom>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D3F087-57FE-464C-A13C-2F6A15D2C502}"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703D4F-1E59-4BB0-89E5-75C4FD355D83}" type="slidenum">
              <a:rPr lang="en-US" smtClean="0"/>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114779" y="5917832"/>
            <a:ext cx="914444" cy="877035"/>
          </a:xfrm>
          <a:prstGeom prst="rect">
            <a:avLst/>
          </a:prstGeom>
        </p:spPr>
      </p:pic>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30440D-88B7-4440-96DF-5F5A981FF82D}" type="datetimeFigureOut">
              <a:rPr lang="en-US" smtClean="0"/>
              <a:t>4/1/2025</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A7323-B7F5-464A-9552-A7D1329A9E3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p:nvPr/>
        </p:nvSpPr>
        <p:spPr bwMode="auto">
          <a:xfrm>
            <a:off x="-9526" y="-7144"/>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p:nvPr/>
        </p:nvSpPr>
        <p:spPr bwMode="auto">
          <a:xfrm>
            <a:off x="4381501"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FEB7F28-CC84-4AA4-8EFD-CCD29BEABF96}" type="datetimeFigureOut">
              <a:rPr lang="en-US" smtClean="0"/>
              <a:t>4/1/2025</a:t>
            </a:fld>
            <a:endParaRPr lang="en-US"/>
          </a:p>
        </p:txBody>
      </p:sp>
      <p:sp>
        <p:nvSpPr>
          <p:cNvPr id="22" name="Footer Placeholder 21"/>
          <p:cNvSpPr>
            <a:spLocks noGrp="1"/>
          </p:cNvSpPr>
          <p:nvPr>
            <p:ph type="ftr" sz="quarter" idx="3"/>
          </p:nvPr>
        </p:nvSpPr>
        <p:spPr>
          <a:xfrm>
            <a:off x="2667000"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A7A5E59-7767-48FB-BA71-AD8B9BC0784C}"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16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7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6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3116"/>
            <a:ext cx="7743852" cy="2657486"/>
          </a:xfrm>
        </p:spPr>
        <p:txBody>
          <a:bodyPr>
            <a:normAutofit fontScale="90000"/>
          </a:bodyPr>
          <a:lstStyle/>
          <a:p>
            <a:br>
              <a:rPr lang="en-US" sz="3100" b="1" dirty="0">
                <a:latin typeface="+mn-lt"/>
                <a:cs typeface="Times New Roman" panose="02020603050405020304" pitchFamily="18" charset="0"/>
              </a:rPr>
            </a:br>
            <a:br>
              <a:rPr lang="en-US" sz="3100" b="1" dirty="0">
                <a:latin typeface="+mn-lt"/>
                <a:cs typeface="Times New Roman" panose="02020603050405020304" pitchFamily="18" charset="0"/>
              </a:rPr>
            </a:br>
            <a:br>
              <a:rPr lang="en-US" sz="3100" b="1" dirty="0">
                <a:latin typeface="+mn-lt"/>
                <a:cs typeface="Times New Roman" panose="02020603050405020304" pitchFamily="18" charset="0"/>
              </a:rPr>
            </a:br>
            <a:br>
              <a:rPr lang="en-US" sz="3100" b="1" dirty="0">
                <a:latin typeface="+mn-lt"/>
                <a:cs typeface="Times New Roman" panose="02020603050405020304" pitchFamily="18" charset="0"/>
              </a:rPr>
            </a:br>
            <a:br>
              <a:rPr lang="en-US" sz="3100" b="1" dirty="0">
                <a:latin typeface="+mn-lt"/>
                <a:cs typeface="Times New Roman" panose="02020603050405020304" pitchFamily="18" charset="0"/>
              </a:rPr>
            </a:br>
            <a:br>
              <a:rPr lang="en-US" sz="3100" b="1" dirty="0">
                <a:latin typeface="+mn-lt"/>
                <a:cs typeface="Times New Roman" panose="02020603050405020304" pitchFamily="18" charset="0"/>
              </a:rPr>
            </a:br>
            <a:br>
              <a:rPr lang="en-US" sz="3100" b="1" dirty="0">
                <a:latin typeface="+mn-lt"/>
                <a:cs typeface="Times New Roman" panose="02020603050405020304" pitchFamily="18" charset="0"/>
              </a:rPr>
            </a:br>
            <a:br>
              <a:rPr lang="en-US" sz="3100" dirty="0">
                <a:latin typeface="+mn-lt"/>
                <a:cs typeface="Times New Roman" panose="02020603050405020304" pitchFamily="18" charset="0"/>
              </a:rPr>
            </a:br>
            <a:br>
              <a:rPr lang="en-US" sz="3100" dirty="0">
                <a:latin typeface="+mn-lt"/>
                <a:cs typeface="Times New Roman" panose="02020603050405020304" pitchFamily="18" charset="0"/>
              </a:rPr>
            </a:br>
            <a:br>
              <a:rPr lang="en-US" sz="3100" dirty="0">
                <a:latin typeface="+mn-lt"/>
                <a:cs typeface="Times New Roman" panose="02020603050405020304" pitchFamily="18" charset="0"/>
              </a:rPr>
            </a:br>
            <a:br>
              <a:rPr lang="en-US" sz="3100" dirty="0">
                <a:latin typeface="+mn-lt"/>
                <a:cs typeface="Times New Roman" panose="02020603050405020304" pitchFamily="18" charset="0"/>
              </a:rPr>
            </a:br>
            <a:br>
              <a:rPr lang="en-US" sz="3100" dirty="0">
                <a:latin typeface="+mn-lt"/>
                <a:cs typeface="Times New Roman" panose="02020603050405020304" pitchFamily="18" charset="0"/>
              </a:rPr>
            </a:br>
            <a:br>
              <a:rPr lang="en-US" sz="3100" dirty="0">
                <a:latin typeface="+mn-lt"/>
                <a:cs typeface="Times New Roman" panose="02020603050405020304" pitchFamily="18" charset="0"/>
              </a:rPr>
            </a:br>
            <a:br>
              <a:rPr lang="en-US" sz="3100" dirty="0">
                <a:latin typeface="+mn-lt"/>
                <a:cs typeface="Times New Roman" panose="02020603050405020304" pitchFamily="18" charset="0"/>
              </a:rPr>
            </a:br>
            <a:br>
              <a:rPr lang="en-US" sz="2200" b="1"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556" y="26406"/>
            <a:ext cx="1828888" cy="1754070"/>
          </a:xfrm>
          <a:prstGeom prst="rect">
            <a:avLst/>
          </a:prstGeom>
        </p:spPr>
      </p:pic>
      <p:sp>
        <p:nvSpPr>
          <p:cNvPr id="5" name="Rectangle 4"/>
          <p:cNvSpPr/>
          <p:nvPr/>
        </p:nvSpPr>
        <p:spPr>
          <a:xfrm>
            <a:off x="1142976" y="2571745"/>
            <a:ext cx="6286544" cy="2769989"/>
          </a:xfrm>
          <a:prstGeom prst="rect">
            <a:avLst/>
          </a:prstGeom>
        </p:spPr>
        <p:txBody>
          <a:bodyPr wrap="square">
            <a:spAutoFit/>
          </a:bodyPr>
          <a:lstStyle/>
          <a:p>
            <a:pPr algn="ctr"/>
            <a:r>
              <a:rPr lang="en-US" sz="2400" b="1" dirty="0">
                <a:solidFill>
                  <a:schemeClr val="accent1"/>
                </a:solidFill>
                <a:cs typeface="Times New Roman" panose="02020603050405020304" pitchFamily="18" charset="0"/>
              </a:rPr>
              <a:t>PUBLIC SERVIC COMMISSION</a:t>
            </a:r>
            <a:br>
              <a:rPr lang="en-US" sz="2400" b="1" dirty="0">
                <a:solidFill>
                  <a:schemeClr val="accent1"/>
                </a:solidFill>
                <a:cs typeface="Times New Roman" panose="02020603050405020304" pitchFamily="18" charset="0"/>
              </a:rPr>
            </a:br>
            <a:br>
              <a:rPr lang="en-US" sz="2400" b="1" dirty="0">
                <a:solidFill>
                  <a:schemeClr val="accent1"/>
                </a:solidFill>
                <a:cs typeface="Times New Roman" panose="02020603050405020304" pitchFamily="18" charset="0"/>
              </a:rPr>
            </a:br>
            <a:r>
              <a:rPr lang="en-US" sz="2400" b="1" dirty="0">
                <a:solidFill>
                  <a:schemeClr val="accent1"/>
                </a:solidFill>
                <a:cs typeface="Times New Roman" panose="02020603050405020304" pitchFamily="18" charset="0"/>
              </a:rPr>
              <a:t>    PENSIONS DEPARTMENT</a:t>
            </a:r>
          </a:p>
          <a:p>
            <a:endParaRPr lang="en-US" sz="2400" b="1" dirty="0">
              <a:solidFill>
                <a:schemeClr val="accent1"/>
              </a:solidFill>
              <a:cs typeface="Times New Roman" panose="02020603050405020304" pitchFamily="18" charset="0"/>
            </a:endParaRPr>
          </a:p>
          <a:p>
            <a:pPr algn="ctr"/>
            <a:r>
              <a:rPr lang="en-US" sz="2400" b="1" dirty="0">
                <a:solidFill>
                  <a:schemeClr val="accent1"/>
                </a:solidFill>
                <a:cs typeface="Times New Roman" panose="02020603050405020304" pitchFamily="18" charset="0"/>
              </a:rPr>
              <a:t>STATE SERVICE PENSION SCHEME</a:t>
            </a:r>
            <a:br>
              <a:rPr lang="en-US" sz="2400" b="1" dirty="0">
                <a:solidFill>
                  <a:schemeClr val="accent1"/>
                </a:solidFill>
                <a:cs typeface="Times New Roman" panose="02020603050405020304" pitchFamily="18" charset="0"/>
              </a:rPr>
            </a:br>
            <a:br>
              <a:rPr lang="en-US" b="1" dirty="0">
                <a:cs typeface="Times New Roman" panose="02020603050405020304" pitchFamily="18" charset="0"/>
              </a:rPr>
            </a:br>
            <a:br>
              <a:rPr lang="en-US" b="1" dirty="0">
                <a:cs typeface="Times New Roman" panose="02020603050405020304" pitchFamily="18" charset="0"/>
              </a:rPr>
            </a:br>
            <a:endParaRPr lang="en-GB" dirty="0"/>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latin typeface="Arial Black" panose="020B0A04020102020204" pitchFamily="34" charset="0"/>
                <a:cs typeface="Times New Roman" panose="02020603050405020304" pitchFamily="18" charset="0"/>
              </a:rPr>
              <a:t>MISSION STATEMENT</a:t>
            </a:r>
          </a:p>
        </p:txBody>
      </p:sp>
      <p:sp>
        <p:nvSpPr>
          <p:cNvPr id="3" name="Content Placeholder 2"/>
          <p:cNvSpPr>
            <a:spLocks noGrp="1"/>
          </p:cNvSpPr>
          <p:nvPr>
            <p:ph idx="1"/>
          </p:nvPr>
        </p:nvSpPr>
        <p:spPr/>
        <p:txBody>
          <a:bodyPr>
            <a:normAutofit/>
          </a:bodyPr>
          <a:lstStyle/>
          <a:p>
            <a:pPr>
              <a:buNone/>
            </a:pPr>
            <a:endParaRPr lang="en-US" sz="2000" dirty="0">
              <a:cs typeface="Times New Roman" panose="02020603050405020304" pitchFamily="18" charset="0"/>
            </a:endParaRPr>
          </a:p>
          <a:p>
            <a:pPr>
              <a:buNone/>
            </a:pPr>
            <a:r>
              <a:rPr lang="en-US" sz="2000" dirty="0">
                <a:cs typeface="Times New Roman" panose="02020603050405020304" pitchFamily="18" charset="0"/>
              </a:rPr>
              <a:t>“   TO PROVIDE SOCIAL SECURITY TO ELIGIBLE BENEFICIARIES THROUGH THE PROVISION OF PENSIONS AND COMPENSATION IN AN EFFICIENT, EFFECTIVE, PROMPT, ACCOUNTABLE AND TRANSPARENT MANNER</a:t>
            </a:r>
            <a:r>
              <a:rPr lang="en-US" sz="2000" dirty="0">
                <a:latin typeface="Times New Roman" panose="02020603050405020304" pitchFamily="18" charset="0"/>
                <a:cs typeface="Times New Roman" panose="02020603050405020304" pitchFamily="18" charset="0"/>
              </a:rPr>
              <a:t>”</a:t>
            </a:r>
          </a:p>
          <a:p>
            <a:pPr>
              <a:buNone/>
            </a:pPr>
            <a:endParaRPr lang="en-US" sz="2000" dirty="0">
              <a:latin typeface="Times New Roman" panose="02020603050405020304" pitchFamily="18" charset="0"/>
              <a:cs typeface="Times New Roman" panose="02020603050405020304" pitchFamily="18" charset="0"/>
            </a:endParaRPr>
          </a:p>
          <a:p>
            <a:pPr>
              <a:buNone/>
            </a:pPr>
            <a:endParaRPr lang="en-US"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3346560" y="2787480"/>
              <a:ext cx="360" cy="360"/>
            </p14:xfrm>
          </p:contentPart>
        </mc:Choice>
        <mc:Fallback xmlns="">
          <p:pic>
            <p:nvPicPr>
              <p:cNvPr id="4" name="Ink 3"/>
            </p:nvPicPr>
            <p:blipFill>
              <a:blip r:embed="rId3"/>
            </p:blipFill>
            <p:spPr>
              <a:xfrm>
                <a:off x="3346560" y="2787480"/>
                <a:ext cx="360" cy="360"/>
              </a:xfrm>
              <a:prstGeom prst="rect"/>
            </p:spPr>
          </p:pic>
        </mc:Fallback>
      </mc:AlternateContent>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PENSION FUNCTIONS </a:t>
            </a:r>
            <a:endParaRPr lang="en-GB" dirty="0"/>
          </a:p>
        </p:txBody>
      </p:sp>
      <p:sp>
        <p:nvSpPr>
          <p:cNvPr id="3" name="Content Placeholder 2"/>
          <p:cNvSpPr>
            <a:spLocks noGrp="1"/>
          </p:cNvSpPr>
          <p:nvPr>
            <p:ph idx="1"/>
          </p:nvPr>
        </p:nvSpPr>
        <p:spPr/>
        <p:txBody>
          <a:bodyPr/>
          <a:lstStyle/>
          <a:p>
            <a:pPr marL="457200" indent="-457200"/>
            <a:r>
              <a:rPr lang="en-US" dirty="0"/>
              <a:t>To administer the correct payment of pensions and compensation to eligible beneficiaries as a way of providing social security.</a:t>
            </a:r>
          </a:p>
          <a:p>
            <a:pPr marL="457200" indent="-457200">
              <a:buNone/>
            </a:pPr>
            <a:endParaRPr lang="en-US" dirty="0"/>
          </a:p>
          <a:p>
            <a:pPr marL="457200" indent="-457200"/>
            <a:r>
              <a:rPr lang="en-US" dirty="0"/>
              <a:t>To formulate and review policies relating to all Government Pension Schemes as well as Pensions Acts and Regulations.</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Dynamic nature</a:t>
            </a:r>
          </a:p>
        </p:txBody>
      </p:sp>
      <p:sp>
        <p:nvSpPr>
          <p:cNvPr id="4" name="Text Placeholder 3"/>
          <p:cNvSpPr>
            <a:spLocks noGrp="1"/>
          </p:cNvSpPr>
          <p:nvPr>
            <p:ph type="body" sz="half" idx="2"/>
          </p:nvPr>
        </p:nvSpPr>
        <p:spPr>
          <a:xfrm>
            <a:off x="609600" y="2828784"/>
            <a:ext cx="2209800" cy="2529041"/>
          </a:xfrm>
        </p:spPr>
        <p:txBody>
          <a:bodyPr>
            <a:noAutofit/>
          </a:bodyPr>
          <a:lstStyle/>
          <a:p>
            <a:r>
              <a:rPr lang="en-GB" sz="1600" dirty="0"/>
              <a:t>The life cycle model acknowledges that retirement plans may need to adapt to changing circumstances, such as shifts  in health relationships, financial situations, social and emotion well-being</a:t>
            </a:r>
          </a:p>
        </p:txBody>
      </p:sp>
      <p:pic>
        <p:nvPicPr>
          <p:cNvPr id="4098" name="Picture 2" descr="C:\Users\manhajo\Desktop\New folder (4)\IMG-20250326-WA0031.jpg"/>
          <p:cNvPicPr>
            <a:picLocks noGrp="1" noChangeAspect="1" noChangeArrowheads="1"/>
          </p:cNvPicPr>
          <p:nvPr>
            <p:ph type="pic" idx="1"/>
          </p:nvPr>
        </p:nvPicPr>
        <p:blipFill>
          <a:blip r:embed="rId2" cstate="print"/>
          <a:srcRect t="7442" b="7442"/>
          <a:stretch>
            <a:fillRect/>
          </a:stretch>
        </p:blipFill>
        <p:spPr bwMode="auto">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200" dirty="0">
                <a:latin typeface="Arial Black" panose="020B0A04020102020204" pitchFamily="34" charset="0"/>
                <a:cs typeface="Times New Roman" panose="02020603050405020304" pitchFamily="18" charset="0"/>
              </a:rPr>
              <a:t>WHAT IS STATE SERVICE PENSION SCHEME ?</a:t>
            </a:r>
          </a:p>
        </p:txBody>
      </p:sp>
      <p:sp>
        <p:nvSpPr>
          <p:cNvPr id="3" name="Content Placeholder 2"/>
          <p:cNvSpPr>
            <a:spLocks noGrp="1"/>
          </p:cNvSpPr>
          <p:nvPr>
            <p:ph idx="1"/>
          </p:nvPr>
        </p:nvSpPr>
        <p:spPr>
          <a:xfrm>
            <a:off x="533400" y="1447800"/>
            <a:ext cx="8229600" cy="5181600"/>
          </a:xfrm>
        </p:spPr>
        <p:txBody>
          <a:bodyPr>
            <a:noAutofit/>
          </a:bodyPr>
          <a:lstStyle/>
          <a:p>
            <a:pPr marL="0" indent="0">
              <a:buNone/>
            </a:pPr>
            <a:r>
              <a:rPr lang="en-US" sz="2000" dirty="0">
                <a:cs typeface="Times New Roman" panose="02020603050405020304" pitchFamily="18" charset="0"/>
              </a:rPr>
              <a:t>The State Service Pension Scheme was established by the Government in order to provide for the payment of pension , gratuities and other benefits to or in respect of persons employed by the state on retirement, resignation, discharge, death or other forms of termination of service.  It also provides for the payment of benefits to surviving spouses and children of the deceased members.  The scheme covers  civil servants, members of the Uniformed Forces, Judges, Parliamentarians, members from  </a:t>
            </a:r>
            <a:r>
              <a:rPr lang="en-US" sz="2000" dirty="0" err="1">
                <a:cs typeface="Times New Roman" panose="02020603050405020304" pitchFamily="18" charset="0"/>
              </a:rPr>
              <a:t>Parastatals</a:t>
            </a:r>
            <a:r>
              <a:rPr lang="en-US" sz="2000" dirty="0">
                <a:cs typeface="Times New Roman" panose="02020603050405020304" pitchFamily="18" charset="0"/>
              </a:rPr>
              <a:t>, officers of Parliament and the Presidium employed on pensionable  conditions of service  but each category has its own rules and regulations.</a:t>
            </a:r>
          </a:p>
          <a:p>
            <a:pPr marL="0" indent="0">
              <a:buNone/>
            </a:pPr>
            <a:r>
              <a:rPr lang="en-US" sz="2000" dirty="0">
                <a:cs typeface="Times New Roman" panose="02020603050405020304" pitchFamily="18" charset="0"/>
              </a:rPr>
              <a:t>It’s a Defined Benefit Scheme</a:t>
            </a:r>
          </a:p>
          <a:p>
            <a:r>
              <a:rPr lang="en-US" sz="2000" dirty="0">
                <a:cs typeface="Times New Roman" panose="02020603050405020304" pitchFamily="18" charset="0"/>
              </a:rPr>
              <a:t>Benefits are predetermined</a:t>
            </a:r>
          </a:p>
          <a:p>
            <a:r>
              <a:rPr lang="en-US" sz="2000" dirty="0">
                <a:cs typeface="Times New Roman" panose="02020603050405020304" pitchFamily="18" charset="0"/>
              </a:rPr>
              <a:t>Benefits are guaranteed</a:t>
            </a:r>
            <a:endParaRPr lang="en-US" sz="2000" b="1" dirty="0">
              <a:cs typeface="Times New Roman" panose="02020603050405020304" pitchFamily="18" charset="0"/>
            </a:endParaRPr>
          </a:p>
          <a:p>
            <a:pPr>
              <a:buNone/>
            </a:pPr>
            <a:r>
              <a:rPr lang="en-US" sz="2000" b="1" dirty="0">
                <a:cs typeface="Times New Roman" panose="02020603050405020304" pitchFamily="18" charset="0"/>
              </a:rPr>
              <a:t>        CURRENT PENSION CONTRIBUTIONS</a:t>
            </a:r>
          </a:p>
          <a:p>
            <a:pPr marL="0" indent="0">
              <a:buNone/>
            </a:pPr>
            <a:r>
              <a:rPr lang="en-US" sz="2000" dirty="0">
                <a:cs typeface="Times New Roman" panose="02020603050405020304" pitchFamily="18" charset="0"/>
              </a:rPr>
              <a:t>7.5% of one’s pensionable emoluments</a:t>
            </a:r>
          </a:p>
          <a:p>
            <a:pPr marL="0" indent="0">
              <a:buNone/>
            </a:pPr>
            <a:r>
              <a:rPr lang="en-US" sz="2000" dirty="0">
                <a:cs typeface="Times New Roman" panose="02020603050405020304" pitchFamily="18" charset="0"/>
              </a:rPr>
              <a:t>15% employer contributions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mn-lt"/>
                <a:cs typeface="Times New Roman" panose="02020603050405020304" pitchFamily="18" charset="0"/>
              </a:rPr>
              <a:t>BENEFITS PAYABLE UNDER THE STATE SERVICE PENSION SCHEME</a:t>
            </a:r>
          </a:p>
        </p:txBody>
      </p:sp>
      <p:sp>
        <p:nvSpPr>
          <p:cNvPr id="3" name="Content Placeholder 2"/>
          <p:cNvSpPr>
            <a:spLocks noGrp="1"/>
          </p:cNvSpPr>
          <p:nvPr>
            <p:ph idx="1"/>
          </p:nvPr>
        </p:nvSpPr>
        <p:spPr>
          <a:xfrm>
            <a:off x="457200" y="1447802"/>
            <a:ext cx="8229600" cy="4525963"/>
          </a:xfrm>
        </p:spPr>
        <p:txBody>
          <a:bodyPr>
            <a:noAutofit/>
          </a:bodyPr>
          <a:lstStyle/>
          <a:p>
            <a:pPr>
              <a:buNone/>
            </a:pPr>
            <a:r>
              <a:rPr lang="en-US" sz="2000" dirty="0">
                <a:cs typeface="Times New Roman" panose="02020603050405020304" pitchFamily="18" charset="0"/>
              </a:rPr>
              <a:t>    </a:t>
            </a:r>
          </a:p>
          <a:p>
            <a:pPr>
              <a:buFont typeface="Wingdings" panose="05000000000000000000" pitchFamily="2" charset="2"/>
              <a:buChar char="§"/>
            </a:pPr>
            <a:r>
              <a:rPr lang="en-US" sz="2000" dirty="0">
                <a:cs typeface="Times New Roman" panose="02020603050405020304" pitchFamily="18" charset="0"/>
              </a:rPr>
              <a:t> Retirement pension</a:t>
            </a:r>
          </a:p>
          <a:p>
            <a:pPr>
              <a:buFont typeface="Wingdings" panose="05000000000000000000" pitchFamily="2" charset="2"/>
              <a:buChar char="§"/>
            </a:pPr>
            <a:r>
              <a:rPr lang="en-US" sz="2000" dirty="0">
                <a:cs typeface="Times New Roman" panose="02020603050405020304" pitchFamily="18" charset="0"/>
              </a:rPr>
              <a:t>Refund of pension Contributions</a:t>
            </a:r>
          </a:p>
          <a:p>
            <a:pPr>
              <a:buFont typeface="Wingdings" panose="05000000000000000000" pitchFamily="2" charset="2"/>
              <a:buChar char="§"/>
            </a:pPr>
            <a:r>
              <a:rPr lang="en-US" sz="2000" dirty="0">
                <a:cs typeface="Times New Roman" panose="02020603050405020304" pitchFamily="18" charset="0"/>
              </a:rPr>
              <a:t>Gratuity</a:t>
            </a:r>
          </a:p>
          <a:p>
            <a:pPr>
              <a:buFont typeface="Wingdings" panose="05000000000000000000" pitchFamily="2" charset="2"/>
              <a:buChar char="§"/>
            </a:pPr>
            <a:r>
              <a:rPr lang="en-US" sz="2000" dirty="0">
                <a:cs typeface="Times New Roman" panose="02020603050405020304" pitchFamily="18" charset="0"/>
              </a:rPr>
              <a:t>Death Benefits</a:t>
            </a:r>
          </a:p>
          <a:p>
            <a:pPr>
              <a:buFont typeface="Wingdings" panose="05000000000000000000" pitchFamily="2" charset="2"/>
              <a:buChar char="§"/>
            </a:pPr>
            <a:r>
              <a:rPr lang="en-US" sz="2000" dirty="0">
                <a:cs typeface="Times New Roman" panose="02020603050405020304" pitchFamily="18" charset="0"/>
              </a:rPr>
              <a:t>Deferred Pension</a:t>
            </a:r>
          </a:p>
          <a:p>
            <a:pPr marL="0" indent="0">
              <a:buNone/>
            </a:pPr>
            <a:endParaRPr lang="en-US" sz="2000" dirty="0">
              <a:cs typeface="Times New Roman" panose="02020603050405020304" pitchFamily="18" charset="0"/>
            </a:endParaRPr>
          </a:p>
          <a:p>
            <a:pPr marL="0" indent="0">
              <a:buNone/>
            </a:pPr>
            <a:endParaRPr lang="en-US" sz="2000" dirty="0">
              <a:cs typeface="Times New Roman" panose="02020603050405020304" pitchFamily="18" charset="0"/>
            </a:endParaRPr>
          </a:p>
          <a:p>
            <a:pPr>
              <a:buFont typeface="Wingdings" panose="05000000000000000000" pitchFamily="2" charset="2"/>
              <a:buChar char="§"/>
            </a:pPr>
            <a:endParaRPr lang="en-US" sz="2000" dirty="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t>BENEFITS, QUALIFICATION AND DOCUMENTS REQUIRED FOR PERSONS WHO RETIRED ON OR BEFORE 31/12/2024 AND WHO WERE IN SERVICE PRIOR TO 1/01/2025 </a:t>
            </a:r>
          </a:p>
        </p:txBody>
      </p:sp>
      <p:graphicFrame>
        <p:nvGraphicFramePr>
          <p:cNvPr id="4" name="Content Placeholder 3"/>
          <p:cNvGraphicFramePr>
            <a:graphicFrameLocks noGrp="1"/>
          </p:cNvGraphicFramePr>
          <p:nvPr>
            <p:ph idx="1"/>
          </p:nvPr>
        </p:nvGraphicFramePr>
        <p:xfrm>
          <a:off x="457200" y="1935164"/>
          <a:ext cx="8229600" cy="67716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0080">
                <a:tc>
                  <a:txBody>
                    <a:bodyPr/>
                    <a:lstStyle/>
                    <a:p>
                      <a:r>
                        <a:rPr lang="en-US" sz="1800" dirty="0"/>
                        <a:t>CLAIM TYPE</a:t>
                      </a:r>
                    </a:p>
                  </a:txBody>
                  <a:tcPr/>
                </a:tc>
                <a:tc>
                  <a:txBody>
                    <a:bodyPr/>
                    <a:lstStyle/>
                    <a:p>
                      <a:r>
                        <a:rPr lang="en-US" sz="1800" dirty="0"/>
                        <a:t>QUALIFICATION</a:t>
                      </a:r>
                    </a:p>
                  </a:txBody>
                  <a:tcPr/>
                </a:tc>
                <a:tc>
                  <a:txBody>
                    <a:bodyPr/>
                    <a:lstStyle/>
                    <a:p>
                      <a:r>
                        <a:rPr lang="en-US" sz="1800" dirty="0"/>
                        <a:t>DOCUMENTS REQUIRED</a:t>
                      </a:r>
                    </a:p>
                  </a:txBody>
                  <a:tcPr/>
                </a:tc>
                <a:extLst>
                  <a:ext uri="{0D108BD9-81ED-4DB2-BD59-A6C34878D82A}">
                    <a16:rowId xmlns:a16="http://schemas.microsoft.com/office/drawing/2014/main" val="10000"/>
                  </a:ext>
                </a:extLst>
              </a:tr>
              <a:tr h="1737360">
                <a:tc>
                  <a:txBody>
                    <a:bodyPr/>
                    <a:lstStyle/>
                    <a:p>
                      <a:r>
                        <a:rPr lang="en-US" sz="1800" dirty="0"/>
                        <a:t>Normal retirement</a:t>
                      </a:r>
                    </a:p>
                  </a:txBody>
                  <a:tcPr/>
                </a:tc>
                <a:tc>
                  <a:txBody>
                    <a:bodyPr/>
                    <a:lstStyle/>
                    <a:p>
                      <a:r>
                        <a:rPr lang="en-US" sz="1800" dirty="0"/>
                        <a:t>65 years of age and 10 </a:t>
                      </a:r>
                      <a:r>
                        <a:rPr lang="en-US" sz="1800" baseline="0" dirty="0"/>
                        <a:t> or more years contributory service upon giving notice.</a:t>
                      </a:r>
                      <a:endParaRPr lang="en-US" sz="1800" dirty="0"/>
                    </a:p>
                  </a:txBody>
                  <a:tcPr/>
                </a:tc>
                <a:tc>
                  <a:txBody>
                    <a:bodyPr/>
                    <a:lstStyle/>
                    <a:p>
                      <a:r>
                        <a:rPr lang="en-US" sz="1800" dirty="0"/>
                        <a:t>PD1 plus attachments</a:t>
                      </a:r>
                    </a:p>
                  </a:txBody>
                  <a:tcPr/>
                </a:tc>
                <a:extLst>
                  <a:ext uri="{0D108BD9-81ED-4DB2-BD59-A6C34878D82A}">
                    <a16:rowId xmlns:a16="http://schemas.microsoft.com/office/drawing/2014/main" val="10001"/>
                  </a:ext>
                </a:extLst>
              </a:tr>
              <a:tr h="2834640">
                <a:tc>
                  <a:txBody>
                    <a:bodyPr/>
                    <a:lstStyle/>
                    <a:p>
                      <a:r>
                        <a:rPr lang="en-US" sz="1800" dirty="0"/>
                        <a:t>Early retirement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55-64 years of age,</a:t>
                      </a:r>
                      <a:r>
                        <a:rPr lang="en-US" sz="1800" baseline="0" dirty="0"/>
                        <a:t> </a:t>
                      </a:r>
                      <a:r>
                        <a:rPr lang="en-US" sz="1800" dirty="0"/>
                        <a:t>10 </a:t>
                      </a:r>
                      <a:r>
                        <a:rPr lang="en-US" sz="1800" baseline="0" dirty="0"/>
                        <a:t> or more years contributory service and Approval or consent of the Public Service Commission</a:t>
                      </a:r>
                      <a:endParaRPr lang="en-US" sz="1800" dirty="0"/>
                    </a:p>
                    <a:p>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PD1 plus attachments</a:t>
                      </a:r>
                    </a:p>
                    <a:p>
                      <a:endParaRPr lang="en-US" sz="1800" dirty="0"/>
                    </a:p>
                  </a:txBody>
                  <a:tcPr/>
                </a:tc>
                <a:extLst>
                  <a:ext uri="{0D108BD9-81ED-4DB2-BD59-A6C34878D82A}">
                    <a16:rowId xmlns:a16="http://schemas.microsoft.com/office/drawing/2014/main" val="10002"/>
                  </a:ext>
                </a:extLst>
              </a:tr>
              <a:tr h="1188720">
                <a:tc>
                  <a:txBody>
                    <a:bodyPr/>
                    <a:lstStyle/>
                    <a:p>
                      <a:r>
                        <a:rPr lang="en-US" sz="1800" dirty="0"/>
                        <a:t>Medical</a:t>
                      </a:r>
                      <a:r>
                        <a:rPr lang="en-US" sz="1800" baseline="0" dirty="0"/>
                        <a:t>  retirement </a:t>
                      </a:r>
                      <a:endParaRPr lang="en-US" sz="1800" dirty="0"/>
                    </a:p>
                  </a:txBody>
                  <a:tcPr/>
                </a:tc>
                <a:tc>
                  <a:txBody>
                    <a:bodyPr/>
                    <a:lstStyle/>
                    <a:p>
                      <a:r>
                        <a:rPr lang="en-US" sz="1800" dirty="0"/>
                        <a:t>5 years or more contributory service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PD1 plus attachments</a:t>
                      </a:r>
                    </a:p>
                    <a:p>
                      <a:endParaRPr lang="en-US" sz="1800" dirty="0"/>
                    </a:p>
                  </a:txBody>
                  <a:tcPr/>
                </a:tc>
                <a:extLst>
                  <a:ext uri="{0D108BD9-81ED-4DB2-BD59-A6C34878D82A}">
                    <a16:rowId xmlns:a16="http://schemas.microsoft.com/office/drawing/2014/main" val="10003"/>
                  </a:ext>
                </a:extLst>
              </a:tr>
              <a:tr h="370840">
                <a:tc>
                  <a:txBody>
                    <a:bodyPr/>
                    <a:lstStyle/>
                    <a:p>
                      <a:endParaRPr lang="en-US" sz="1800" dirty="0"/>
                    </a:p>
                  </a:txBody>
                  <a:tcPr/>
                </a:tc>
                <a:tc>
                  <a:txBody>
                    <a:bodyPr/>
                    <a:lstStyle/>
                    <a:p>
                      <a:endParaRPr lang="en-US" sz="1800" dirty="0"/>
                    </a:p>
                  </a:txBody>
                  <a:tcPr/>
                </a:tc>
                <a:tc>
                  <a:txBody>
                    <a:bodyPr/>
                    <a:lstStyle/>
                    <a:p>
                      <a:endParaRPr lang="en-US" sz="1800"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dirty="0"/>
              <a:t>BENEFIT, QUALIFICATION AND DOCUMENTS REQUIRED </a:t>
            </a:r>
            <a:r>
              <a:rPr lang="en-US" sz="2800" dirty="0" err="1"/>
              <a:t>contd</a:t>
            </a:r>
            <a:endParaRPr lang="en-US" sz="2800" dirty="0">
              <a:latin typeface="Times New Roman" panose="02020603050405020304" pitchFamily="18" charset="0"/>
              <a:cs typeface="Times New Roman" panose="02020603050405020304" pitchFamily="18" charset="0"/>
            </a:endParaRPr>
          </a:p>
        </p:txBody>
      </p:sp>
      <p:graphicFrame>
        <p:nvGraphicFramePr>
          <p:cNvPr id="9" name="Content Placeholder 8"/>
          <p:cNvGraphicFramePr>
            <a:graphicFrameLocks noGrp="1"/>
          </p:cNvGraphicFramePr>
          <p:nvPr>
            <p:ph idx="1"/>
          </p:nvPr>
        </p:nvGraphicFramePr>
        <p:xfrm>
          <a:off x="457200" y="1935163"/>
          <a:ext cx="8229600" cy="51816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0080">
                <a:tc>
                  <a:txBody>
                    <a:bodyPr/>
                    <a:lstStyle/>
                    <a:p>
                      <a:r>
                        <a:rPr lang="en-US" sz="2000" dirty="0">
                          <a:latin typeface="Times New Roman" panose="02020603050405020304" pitchFamily="18" charset="0"/>
                          <a:cs typeface="Times New Roman" panose="02020603050405020304" pitchFamily="18" charset="0"/>
                        </a:rPr>
                        <a:t>CLAIM TYPE</a:t>
                      </a:r>
                    </a:p>
                  </a:txBody>
                  <a:tcPr/>
                </a:tc>
                <a:tc>
                  <a:txBody>
                    <a:bodyPr/>
                    <a:lstStyle/>
                    <a:p>
                      <a:r>
                        <a:rPr lang="en-US" sz="2000" dirty="0">
                          <a:latin typeface="Times New Roman" panose="02020603050405020304" pitchFamily="18" charset="0"/>
                          <a:cs typeface="Times New Roman" panose="02020603050405020304" pitchFamily="18" charset="0"/>
                        </a:rPr>
                        <a:t>QUALIFICATION</a:t>
                      </a:r>
                    </a:p>
                  </a:txBody>
                  <a:tcPr/>
                </a:tc>
                <a:tc>
                  <a:txBody>
                    <a:bodyPr/>
                    <a:lstStyle/>
                    <a:p>
                      <a:r>
                        <a:rPr lang="en-US" sz="2000" dirty="0">
                          <a:latin typeface="Times New Roman" panose="02020603050405020304" pitchFamily="18" charset="0"/>
                          <a:cs typeface="Times New Roman" panose="02020603050405020304" pitchFamily="18" charset="0"/>
                        </a:rPr>
                        <a:t>DOCUMENTS REQUIRED</a:t>
                      </a:r>
                    </a:p>
                  </a:txBody>
                  <a:tcPr/>
                </a:tc>
                <a:extLst>
                  <a:ext uri="{0D108BD9-81ED-4DB2-BD59-A6C34878D82A}">
                    <a16:rowId xmlns:a16="http://schemas.microsoft.com/office/drawing/2014/main" val="10000"/>
                  </a:ext>
                </a:extLst>
              </a:tr>
              <a:tr h="1188720">
                <a:tc>
                  <a:txBody>
                    <a:bodyPr/>
                    <a:lstStyle/>
                    <a:p>
                      <a:r>
                        <a:rPr lang="en-US" sz="2000" b="1" dirty="0">
                          <a:latin typeface="Times New Roman" panose="02020603050405020304" pitchFamily="18" charset="0"/>
                          <a:cs typeface="Times New Roman" panose="02020603050405020304" pitchFamily="18" charset="0"/>
                        </a:rPr>
                        <a:t>Abolition</a:t>
                      </a:r>
                      <a:r>
                        <a:rPr lang="en-US" sz="2000" b="1" baseline="0" dirty="0">
                          <a:latin typeface="Times New Roman" panose="02020603050405020304" pitchFamily="18" charset="0"/>
                          <a:cs typeface="Times New Roman" panose="02020603050405020304" pitchFamily="18" charset="0"/>
                        </a:rPr>
                        <a:t> of office</a:t>
                      </a:r>
                    </a:p>
                    <a:p>
                      <a:endParaRPr lang="en-US" sz="2000" b="1" dirty="0">
                        <a:latin typeface="Times New Roman" panose="02020603050405020304" pitchFamily="18" charset="0"/>
                        <a:cs typeface="Times New Roman" panose="02020603050405020304" pitchFamily="18" charset="0"/>
                      </a:endParaRPr>
                    </a:p>
                  </a:txBody>
                  <a:tcPr/>
                </a:tc>
                <a:tc>
                  <a:txBody>
                    <a:bodyPr/>
                    <a:lstStyle/>
                    <a:p>
                      <a:r>
                        <a:rPr lang="en-US" sz="2000" dirty="0">
                          <a:latin typeface="Times New Roman" panose="02020603050405020304" pitchFamily="18" charset="0"/>
                          <a:cs typeface="Times New Roman" panose="02020603050405020304" pitchFamily="18" charset="0"/>
                        </a:rPr>
                        <a:t>5 years or more contributory service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2000" dirty="0">
                          <a:latin typeface="Times New Roman" panose="02020603050405020304" pitchFamily="18" charset="0"/>
                          <a:cs typeface="Times New Roman" panose="02020603050405020304" pitchFamily="18" charset="0"/>
                        </a:rPr>
                        <a:t>PD1 plus attachments</a:t>
                      </a:r>
                    </a:p>
                  </a:txBody>
                  <a:tcPr/>
                </a:tc>
                <a:extLst>
                  <a:ext uri="{0D108BD9-81ED-4DB2-BD59-A6C34878D82A}">
                    <a16:rowId xmlns:a16="http://schemas.microsoft.com/office/drawing/2014/main" val="10001"/>
                  </a:ext>
                </a:extLst>
              </a:tr>
              <a:tr h="457200">
                <a:tc>
                  <a:txBody>
                    <a:bodyPr/>
                    <a:lstStyle/>
                    <a:p>
                      <a:r>
                        <a:rPr lang="en-US" sz="2000" dirty="0">
                          <a:latin typeface="Times New Roman" panose="02020603050405020304" pitchFamily="18" charset="0"/>
                          <a:cs typeface="Times New Roman" panose="02020603050405020304" pitchFamily="18" charset="0"/>
                        </a:rPr>
                        <a:t>Refund</a:t>
                      </a:r>
                      <a:r>
                        <a:rPr lang="en-US" sz="2000" baseline="0" dirty="0">
                          <a:latin typeface="Times New Roman" panose="02020603050405020304" pitchFamily="18" charset="0"/>
                          <a:cs typeface="Times New Roman" panose="02020603050405020304" pitchFamily="18" charset="0"/>
                        </a:rPr>
                        <a:t> of contributions only</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a:latin typeface="Times New Roman" panose="02020603050405020304" pitchFamily="18" charset="0"/>
                          <a:cs typeface="Times New Roman" panose="02020603050405020304" pitchFamily="18" charset="0"/>
                        </a:rPr>
                        <a:t>Resignation and Discharge less than 10 </a:t>
                      </a:r>
                    </a:p>
                  </a:txBody>
                  <a:tcPr/>
                </a:tc>
                <a:tc>
                  <a:txBody>
                    <a:bodyPr/>
                    <a:lstStyle/>
                    <a:p>
                      <a:r>
                        <a:rPr lang="en-US" sz="2000" dirty="0">
                          <a:latin typeface="Times New Roman" panose="02020603050405020304" pitchFamily="18" charset="0"/>
                          <a:cs typeface="Times New Roman" panose="02020603050405020304" pitchFamily="18" charset="0"/>
                        </a:rPr>
                        <a:t>PD3 plus attachments</a:t>
                      </a:r>
                    </a:p>
                  </a:txBody>
                  <a:tcPr/>
                </a:tc>
                <a:extLst>
                  <a:ext uri="{0D108BD9-81ED-4DB2-BD59-A6C34878D82A}">
                    <a16:rowId xmlns:a16="http://schemas.microsoft.com/office/drawing/2014/main" val="10002"/>
                  </a:ext>
                </a:extLst>
              </a:tr>
              <a:tr h="640080">
                <a:tc>
                  <a:txBody>
                    <a:bodyPr/>
                    <a:lstStyle/>
                    <a:p>
                      <a:r>
                        <a:rPr lang="en-US" sz="2000" dirty="0">
                          <a:latin typeface="Times New Roman" panose="02020603050405020304" pitchFamily="18" charset="0"/>
                          <a:cs typeface="Times New Roman" panose="02020603050405020304" pitchFamily="18" charset="0"/>
                        </a:rPr>
                        <a:t>Refund of contributions plus gratuity</a:t>
                      </a:r>
                    </a:p>
                  </a:txBody>
                  <a:tcPr/>
                </a:tc>
                <a:tc>
                  <a:txBody>
                    <a:bodyPr/>
                    <a:lstStyle/>
                    <a:p>
                      <a:r>
                        <a:rPr lang="en-US" sz="2000" dirty="0">
                          <a:latin typeface="Times New Roman" panose="02020603050405020304" pitchFamily="18" charset="0"/>
                          <a:cs typeface="Times New Roman" panose="02020603050405020304" pitchFamily="18" charset="0"/>
                        </a:rPr>
                        <a:t>Resignation 10years or more contributory</a:t>
                      </a:r>
                      <a:r>
                        <a:rPr lang="en-US" sz="2000" baseline="0" dirty="0">
                          <a:latin typeface="Times New Roman" panose="02020603050405020304" pitchFamily="18" charset="0"/>
                          <a:cs typeface="Times New Roman" panose="02020603050405020304" pitchFamily="18" charset="0"/>
                        </a:rPr>
                        <a:t> service</a:t>
                      </a:r>
                      <a:endParaRPr lang="en-US" sz="20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2000" dirty="0">
                          <a:latin typeface="Times New Roman" panose="02020603050405020304" pitchFamily="18" charset="0"/>
                          <a:cs typeface="Times New Roman" panose="02020603050405020304" pitchFamily="18" charset="0"/>
                        </a:rPr>
                        <a:t>PD3 plus attachments</a:t>
                      </a:r>
                    </a:p>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370840">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370840">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5"/>
                  </a:ext>
                </a:extLst>
              </a:tr>
              <a:tr h="370840">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370840">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BENEFIT, QUALIFICATION AND DOCUMENTS REQUIRED FOR PERSONS WHO RETIRED </a:t>
            </a:r>
            <a:r>
              <a:rPr lang="en-US" sz="2800"/>
              <a:t>AFTER 1/1/2025 (SI 197 of 2024)</a:t>
            </a:r>
            <a:endParaRPr lang="en-GB" sz="2800" dirty="0"/>
          </a:p>
        </p:txBody>
      </p:sp>
      <p:graphicFrame>
        <p:nvGraphicFramePr>
          <p:cNvPr id="4" name="Content Placeholder 3"/>
          <p:cNvGraphicFramePr>
            <a:graphicFrameLocks noGrp="1"/>
          </p:cNvGraphicFramePr>
          <p:nvPr>
            <p:ph idx="1"/>
          </p:nvPr>
        </p:nvGraphicFramePr>
        <p:xfrm>
          <a:off x="457200" y="1935164"/>
          <a:ext cx="8229600" cy="42113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144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CLAIM TYPE</a:t>
                      </a:r>
                    </a:p>
                    <a:p>
                      <a:endParaRPr lang="en-GB"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QUALIFICATION</a:t>
                      </a:r>
                    </a:p>
                    <a:p>
                      <a:endParaRPr lang="en-GB"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DOCUMENTS REQUIRED</a:t>
                      </a:r>
                    </a:p>
                    <a:p>
                      <a:endParaRPr lang="en-GB" sz="1800" dirty="0"/>
                    </a:p>
                  </a:txBody>
                  <a:tcPr/>
                </a:tc>
                <a:extLst>
                  <a:ext uri="{0D108BD9-81ED-4DB2-BD59-A6C34878D82A}">
                    <a16:rowId xmlns:a16="http://schemas.microsoft.com/office/drawing/2014/main" val="10000"/>
                  </a:ext>
                </a:extLst>
              </a:tr>
              <a:tr h="173736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Normal retirement</a:t>
                      </a:r>
                    </a:p>
                    <a:p>
                      <a:endParaRPr lang="en-GB"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70 years of age and 10 </a:t>
                      </a:r>
                      <a:r>
                        <a:rPr lang="en-US" sz="1800" baseline="0" dirty="0"/>
                        <a:t> or more years contributory service</a:t>
                      </a:r>
                      <a:endParaRPr lang="en-US" sz="1800" dirty="0"/>
                    </a:p>
                    <a:p>
                      <a:endParaRPr lang="en-GB"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PD1 plus attachments</a:t>
                      </a:r>
                    </a:p>
                    <a:p>
                      <a:endParaRPr lang="en-GB" sz="1800" dirty="0"/>
                    </a:p>
                  </a:txBody>
                  <a:tcPr/>
                </a:tc>
                <a:extLst>
                  <a:ext uri="{0D108BD9-81ED-4DB2-BD59-A6C34878D82A}">
                    <a16:rowId xmlns:a16="http://schemas.microsoft.com/office/drawing/2014/main" val="10001"/>
                  </a:ext>
                </a:extLst>
              </a:tr>
              <a:tr h="118872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Early retirement </a:t>
                      </a:r>
                    </a:p>
                    <a:p>
                      <a:endParaRPr lang="en-GB" sz="1800" dirty="0"/>
                    </a:p>
                  </a:txBody>
                  <a:tcPr/>
                </a:tc>
                <a:tc>
                  <a:txBody>
                    <a:bodyPr/>
                    <a:lstStyle/>
                    <a:p>
                      <a:r>
                        <a:rPr lang="en-GB" sz="1800" dirty="0"/>
                        <a:t>60 years</a:t>
                      </a:r>
                      <a:r>
                        <a:rPr lang="en-GB" sz="1800" baseline="0" dirty="0"/>
                        <a:t> upon approval of the Commission</a:t>
                      </a:r>
                      <a:endParaRPr lang="en-GB"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dirty="0"/>
                        <a:t>PD1 plus attachments</a:t>
                      </a:r>
                    </a:p>
                    <a:p>
                      <a:endParaRPr lang="en-GB" sz="1800" dirty="0"/>
                    </a:p>
                  </a:txBody>
                  <a:tcPr/>
                </a:tc>
                <a:extLst>
                  <a:ext uri="{0D108BD9-81ED-4DB2-BD59-A6C34878D82A}">
                    <a16:rowId xmlns:a16="http://schemas.microsoft.com/office/drawing/2014/main" val="10002"/>
                  </a:ext>
                </a:extLst>
              </a:tr>
              <a:tr h="370840">
                <a:tc>
                  <a:txBody>
                    <a:bodyPr/>
                    <a:lstStyle/>
                    <a:p>
                      <a:endParaRPr lang="en-GB" sz="1800" dirty="0"/>
                    </a:p>
                  </a:txBody>
                  <a:tcPr/>
                </a:tc>
                <a:tc>
                  <a:txBody>
                    <a:bodyPr/>
                    <a:lstStyle/>
                    <a:p>
                      <a:endParaRPr lang="en-GB" sz="1800" dirty="0"/>
                    </a:p>
                  </a:txBody>
                  <a:tcPr/>
                </a:tc>
                <a:tc>
                  <a:txBody>
                    <a:bodyPr/>
                    <a:lstStyle/>
                    <a:p>
                      <a:endParaRPr lang="en-GB" sz="18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cs typeface="Times New Roman" panose="02020603050405020304" pitchFamily="18" charset="0"/>
              </a:rPr>
              <a:t> UNIFORMED FORCES</a:t>
            </a:r>
            <a:br>
              <a:rPr lang="en-US" b="1" dirty="0">
                <a:cs typeface="Times New Roman" panose="02020603050405020304" pitchFamily="18" charset="0"/>
              </a:rPr>
            </a:br>
            <a:endParaRPr lang="en-US" dirty="0"/>
          </a:p>
        </p:txBody>
      </p:sp>
      <p:sp>
        <p:nvSpPr>
          <p:cNvPr id="3" name="Content Placeholder 2"/>
          <p:cNvSpPr>
            <a:spLocks noGrp="1"/>
          </p:cNvSpPr>
          <p:nvPr>
            <p:ph idx="1"/>
          </p:nvPr>
        </p:nvSpPr>
        <p:spPr/>
        <p:txBody>
          <a:bodyPr>
            <a:normAutofit/>
          </a:bodyPr>
          <a:lstStyle/>
          <a:p>
            <a:pPr>
              <a:buNone/>
            </a:pPr>
            <a:r>
              <a:rPr lang="en-US" b="1" dirty="0">
                <a:cs typeface="Times New Roman" panose="02020603050405020304" pitchFamily="18" charset="0"/>
              </a:rPr>
              <a:t>QUALIFICATION FOR RETIREMENT</a:t>
            </a:r>
          </a:p>
          <a:p>
            <a:pPr algn="ctr">
              <a:buNone/>
            </a:pPr>
            <a:endParaRPr lang="en-US" b="1" dirty="0">
              <a:cs typeface="Times New Roman" panose="02020603050405020304" pitchFamily="18" charset="0"/>
            </a:endParaRPr>
          </a:p>
          <a:p>
            <a:pPr>
              <a:buNone/>
            </a:pPr>
            <a:r>
              <a:rPr lang="en-US" dirty="0">
                <a:cs typeface="Times New Roman" panose="02020603050405020304" pitchFamily="18" charset="0"/>
              </a:rPr>
              <a:t>An officer who was in service prior to 1 January 2025 is allowed to retire upon completion </a:t>
            </a:r>
          </a:p>
          <a:p>
            <a:r>
              <a:rPr lang="en-US" dirty="0">
                <a:cs typeface="Times New Roman" panose="02020603050405020304" pitchFamily="18" charset="0"/>
              </a:rPr>
              <a:t>20 years pensionable service or</a:t>
            </a:r>
          </a:p>
          <a:p>
            <a:r>
              <a:rPr lang="en-US" dirty="0">
                <a:cs typeface="Times New Roman" panose="02020603050405020304" pitchFamily="18" charset="0"/>
              </a:rPr>
              <a:t>50 years of age.</a:t>
            </a:r>
          </a:p>
          <a:p>
            <a:r>
              <a:rPr lang="en-US" dirty="0">
                <a:cs typeface="Times New Roman" panose="02020603050405020304" pitchFamily="18" charset="0"/>
              </a:rPr>
              <a:t>One is entitled to a lump sum payment and a monthly pension for life</a:t>
            </a:r>
            <a:endParaRPr lang="en-US" dirty="0"/>
          </a:p>
        </p:txBody>
      </p:sp>
      <p:pic>
        <p:nvPicPr>
          <p:cNvPr id="5122" name="Picture 2" descr="C:\Users\manhajo\Desktop\New folder (4)\IMG-20250326-WA0039.jpg"/>
          <p:cNvPicPr>
            <a:picLocks noChangeAspect="1" noChangeArrowheads="1"/>
          </p:cNvPicPr>
          <p:nvPr/>
        </p:nvPicPr>
        <p:blipFill>
          <a:blip r:embed="rId2"/>
          <a:srcRect/>
          <a:stretch>
            <a:fillRect/>
          </a:stretch>
        </p:blipFill>
        <p:spPr bwMode="auto">
          <a:xfrm>
            <a:off x="7000894" y="285729"/>
            <a:ext cx="1871644" cy="142876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t>
            </a:r>
          </a:p>
        </p:txBody>
      </p:sp>
      <p:sp>
        <p:nvSpPr>
          <p:cNvPr id="3" name="Content Placeholder 2"/>
          <p:cNvSpPr>
            <a:spLocks noGrp="1"/>
          </p:cNvSpPr>
          <p:nvPr>
            <p:ph idx="1"/>
          </p:nvPr>
        </p:nvSpPr>
        <p:spPr/>
        <p:txBody>
          <a:bodyPr>
            <a:normAutofit/>
          </a:bodyPr>
          <a:lstStyle/>
          <a:p>
            <a:pPr>
              <a:buNone/>
            </a:pPr>
            <a:r>
              <a:rPr lang="en-GB" dirty="0"/>
              <a:t>According to Statutory Instrument 199 of 2024 on 01 January 2025 an Officer is allowed to retire upon  completion;</a:t>
            </a:r>
          </a:p>
          <a:p>
            <a:pPr>
              <a:buFont typeface="Arial" panose="020B0604020202020204" pitchFamily="34" charset="0"/>
              <a:buChar char="•"/>
            </a:pPr>
            <a:r>
              <a:rPr lang="en-GB" dirty="0"/>
              <a:t>55 years of age</a:t>
            </a:r>
          </a:p>
          <a:p>
            <a:pPr>
              <a:buFont typeface="Arial" panose="020B0604020202020204" pitchFamily="34" charset="0"/>
              <a:buChar char="•"/>
            </a:pPr>
            <a:r>
              <a:rPr lang="en-GB" dirty="0"/>
              <a:t>An Officer can serve for extended 5 years from 55 years to 60 years on recommendation of the Commander approved by the Minister of Defence.</a:t>
            </a:r>
          </a:p>
          <a:p>
            <a:pPr>
              <a:buFont typeface="Arial" panose="020B0604020202020204" pitchFamily="34" charset="0"/>
              <a:buChar char="•"/>
            </a:pPr>
            <a:r>
              <a:rPr lang="en-GB" dirty="0"/>
              <a:t>An Officer can serve for another 5 years from 60 years to 65 years  on recommendation of the Minister of Defence approved by the President.</a:t>
            </a:r>
          </a:p>
          <a:p>
            <a:pPr>
              <a:buNone/>
            </a:pPr>
            <a:endParaRPr lang="en-GB" dirty="0"/>
          </a:p>
          <a:p>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t>
            </a:r>
          </a:p>
        </p:txBody>
      </p:sp>
      <p:sp>
        <p:nvSpPr>
          <p:cNvPr id="3" name="Content Placeholder 2"/>
          <p:cNvSpPr>
            <a:spLocks noGrp="1"/>
          </p:cNvSpPr>
          <p:nvPr>
            <p:ph idx="1"/>
          </p:nvPr>
        </p:nvSpPr>
        <p:spPr/>
        <p:txBody>
          <a:bodyPr/>
          <a:lstStyle/>
          <a:p>
            <a:pPr>
              <a:buFont typeface="Arial" panose="020B0604020202020204" pitchFamily="34" charset="0"/>
              <a:buChar char="•"/>
            </a:pPr>
            <a:r>
              <a:rPr lang="en-GB" dirty="0"/>
              <a:t>An Officer who is a war veteran and has served up to 65 years, can allowed to serve for a  further 5 years  on recommendation of the Minister of Defence approved by the President.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Autofit/>
          </a:bodyPr>
          <a:lstStyle/>
          <a:p>
            <a:r>
              <a:rPr lang="en-US" sz="4000" dirty="0">
                <a:latin typeface="+mn-lt"/>
                <a:cs typeface="Times New Roman" panose="02020603050405020304" pitchFamily="18" charset="0"/>
              </a:rPr>
              <a:t>BENEFITS PAYABLE ON RETIREMENTS</a:t>
            </a:r>
          </a:p>
        </p:txBody>
      </p:sp>
      <p:sp>
        <p:nvSpPr>
          <p:cNvPr id="3" name="Content Placeholder 2"/>
          <p:cNvSpPr>
            <a:spLocks noGrp="1"/>
          </p:cNvSpPr>
          <p:nvPr>
            <p:ph idx="1"/>
          </p:nvPr>
        </p:nvSpPr>
        <p:spPr>
          <a:xfrm>
            <a:off x="457200" y="838200"/>
            <a:ext cx="8229600" cy="5791200"/>
          </a:xfrm>
        </p:spPr>
        <p:txBody>
          <a:bodyPr>
            <a:noAutofit/>
          </a:bodyPr>
          <a:lstStyle/>
          <a:p>
            <a:pPr>
              <a:buNone/>
            </a:pPr>
            <a:r>
              <a:rPr lang="en-US" sz="2400" b="1" u="sng" dirty="0">
                <a:cs typeface="Times New Roman" panose="02020603050405020304" pitchFamily="18" charset="0"/>
              </a:rPr>
              <a:t>(UNIFORMED FORCES)</a:t>
            </a:r>
          </a:p>
          <a:p>
            <a:pPr>
              <a:buNone/>
            </a:pPr>
            <a:endParaRPr lang="en-US" sz="2400" b="1" u="sng" dirty="0">
              <a:cs typeface="Times New Roman" panose="02020603050405020304" pitchFamily="18" charset="0"/>
            </a:endParaRPr>
          </a:p>
          <a:p>
            <a:r>
              <a:rPr lang="en-US" sz="2400" dirty="0">
                <a:cs typeface="Times New Roman" panose="02020603050405020304" pitchFamily="18" charset="0"/>
              </a:rPr>
              <a:t>FP=A PE * pensionable service in months) /Pension Denominator (278)</a:t>
            </a:r>
          </a:p>
          <a:p>
            <a:pPr>
              <a:buNone/>
            </a:pPr>
            <a:endParaRPr lang="en-US" sz="2400" dirty="0">
              <a:cs typeface="Times New Roman" panose="02020603050405020304" pitchFamily="18" charset="0"/>
            </a:endParaRPr>
          </a:p>
          <a:p>
            <a:r>
              <a:rPr lang="en-US" sz="2400" dirty="0">
                <a:cs typeface="Times New Roman" panose="02020603050405020304" pitchFamily="18" charset="0"/>
              </a:rPr>
              <a:t> </a:t>
            </a:r>
            <a:r>
              <a:rPr lang="en-US" sz="2400" b="1" dirty="0">
                <a:cs typeface="Times New Roman" panose="02020603050405020304" pitchFamily="18" charset="0"/>
              </a:rPr>
              <a:t>Full Pension </a:t>
            </a:r>
            <a:r>
              <a:rPr lang="en-US" sz="2400" dirty="0">
                <a:cs typeface="Times New Roman" panose="02020603050405020304" pitchFamily="18" charset="0"/>
              </a:rPr>
              <a:t>should not exceed 72% of Annual  Pensionable  Emoluments</a:t>
            </a:r>
          </a:p>
          <a:p>
            <a:endParaRPr lang="en-US" sz="2400" dirty="0">
              <a:cs typeface="Times New Roman" panose="02020603050405020304" pitchFamily="18" charset="0"/>
            </a:endParaRPr>
          </a:p>
          <a:p>
            <a:r>
              <a:rPr lang="en-US" sz="2400" b="1" dirty="0">
                <a:cs typeface="Times New Roman" panose="02020603050405020304" pitchFamily="18" charset="0"/>
              </a:rPr>
              <a:t>Commutation/Lump sum=</a:t>
            </a:r>
            <a:r>
              <a:rPr lang="en-US" sz="2400" dirty="0">
                <a:cs typeface="Times New Roman" panose="02020603050405020304" pitchFamily="18" charset="0"/>
              </a:rPr>
              <a:t> 1/3 Full Pension *age factor.</a:t>
            </a:r>
          </a:p>
          <a:p>
            <a:endParaRPr lang="en-US" sz="2400" dirty="0">
              <a:cs typeface="Times New Roman" panose="02020603050405020304" pitchFamily="18" charset="0"/>
            </a:endParaRPr>
          </a:p>
          <a:p>
            <a:r>
              <a:rPr lang="en-US" sz="2400" b="1" dirty="0">
                <a:cs typeface="Times New Roman" panose="02020603050405020304" pitchFamily="18" charset="0"/>
              </a:rPr>
              <a:t>Monthly pension=2/3 </a:t>
            </a:r>
            <a:r>
              <a:rPr lang="en-US" sz="2400" dirty="0">
                <a:cs typeface="Times New Roman" panose="02020603050405020304" pitchFamily="18" charset="0"/>
              </a:rPr>
              <a:t>of full pension divided by 12</a:t>
            </a:r>
            <a:r>
              <a:rPr lang="en-US" sz="2000" dirty="0">
                <a:cs typeface="Times New Roman" panose="02020603050405020304" pitchFamily="18" charset="0"/>
              </a:rPr>
              <a:t>.</a:t>
            </a:r>
          </a:p>
          <a:p>
            <a:endParaRPr lang="en-US" sz="2000" dirty="0">
              <a:cs typeface="Times New Roman" panose="02020603050405020304" pitchFamily="18" charset="0"/>
            </a:endParaRPr>
          </a:p>
          <a:p>
            <a:endParaRPr lang="en-US" sz="2000" dirty="0">
              <a:cs typeface="Times New Roman" panose="02020603050405020304" pitchFamily="18" charset="0"/>
            </a:endParaRPr>
          </a:p>
          <a:p>
            <a:pPr>
              <a:buNone/>
            </a:pPr>
            <a:endParaRPr lang="en-US" sz="2000" dirty="0">
              <a:cs typeface="Times New Roman" panose="02020603050405020304" pitchFamily="18" charset="0"/>
            </a:endParaRPr>
          </a:p>
          <a:p>
            <a:pPr>
              <a:buNone/>
            </a:pPr>
            <a:endParaRPr lang="en-US" sz="2000" dirty="0">
              <a:cs typeface="Times New Roman" panose="02020603050405020304" pitchFamily="18" charset="0"/>
            </a:endParaRPr>
          </a:p>
          <a:p>
            <a:pPr>
              <a:buNone/>
            </a:pPr>
            <a:endParaRPr lang="en-US" sz="2000" b="1" dirty="0">
              <a:cs typeface="Times New Roman" panose="02020603050405020304" pitchFamily="18" charset="0"/>
            </a:endParaRPr>
          </a:p>
          <a:p>
            <a:pPr>
              <a:buNone/>
            </a:pPr>
            <a:endParaRPr lang="en-US" sz="2000" b="1" dirty="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cs typeface="Times New Roman" panose="02020603050405020304" pitchFamily="18" charset="0"/>
              </a:rPr>
              <a:t>Retirement(UNIFORMED)</a:t>
            </a:r>
            <a:br>
              <a:rPr lang="en-US" b="1" u="sng" dirty="0">
                <a:cs typeface="Times New Roman" panose="02020603050405020304" pitchFamily="18" charset="0"/>
              </a:rPr>
            </a:br>
            <a:endParaRPr lang="en-US" dirty="0">
              <a:latin typeface="Arial Black" panose="020B0A04020102020204" pitchFamily="34" charset="0"/>
            </a:endParaRPr>
          </a:p>
        </p:txBody>
      </p:sp>
      <p:sp>
        <p:nvSpPr>
          <p:cNvPr id="3" name="Content Placeholder 2"/>
          <p:cNvSpPr>
            <a:spLocks noGrp="1"/>
          </p:cNvSpPr>
          <p:nvPr>
            <p:ph idx="1"/>
          </p:nvPr>
        </p:nvSpPr>
        <p:spPr/>
        <p:txBody>
          <a:bodyPr>
            <a:normAutofit fontScale="92500" lnSpcReduction="10000"/>
          </a:bodyPr>
          <a:lstStyle/>
          <a:p>
            <a:endParaRPr lang="en-US" b="1" u="sng" dirty="0">
              <a:cs typeface="Times New Roman" panose="02020603050405020304" pitchFamily="18" charset="0"/>
            </a:endParaRPr>
          </a:p>
          <a:p>
            <a:r>
              <a:rPr lang="en-US" dirty="0">
                <a:cs typeface="Times New Roman" panose="02020603050405020304" pitchFamily="18" charset="0"/>
              </a:rPr>
              <a:t>FP=APE * pensionable service in months) / Pension Denominator (278)</a:t>
            </a:r>
          </a:p>
          <a:p>
            <a:endParaRPr lang="en-US" b="1" u="sng" dirty="0">
              <a:cs typeface="Times New Roman" panose="02020603050405020304" pitchFamily="18" charset="0"/>
            </a:endParaRPr>
          </a:p>
          <a:p>
            <a:endParaRPr lang="en-US" dirty="0">
              <a:cs typeface="Times New Roman" panose="02020603050405020304" pitchFamily="18" charset="0"/>
            </a:endParaRPr>
          </a:p>
          <a:p>
            <a:r>
              <a:rPr lang="en-US" b="1" dirty="0">
                <a:cs typeface="Times New Roman" panose="02020603050405020304" pitchFamily="18" charset="0"/>
              </a:rPr>
              <a:t>Full Pension </a:t>
            </a:r>
            <a:r>
              <a:rPr lang="en-US" dirty="0">
                <a:cs typeface="Times New Roman" panose="02020603050405020304" pitchFamily="18" charset="0"/>
              </a:rPr>
              <a:t>should not exceed 72% of Annual  Pensionable  Emoluments</a:t>
            </a:r>
          </a:p>
          <a:p>
            <a:pPr>
              <a:buNone/>
            </a:pPr>
            <a:endParaRPr lang="en-US" dirty="0">
              <a:cs typeface="Times New Roman" panose="02020603050405020304" pitchFamily="18" charset="0"/>
            </a:endParaRPr>
          </a:p>
          <a:p>
            <a:r>
              <a:rPr lang="en-US" b="1" dirty="0">
                <a:cs typeface="Times New Roman" panose="02020603050405020304" pitchFamily="18" charset="0"/>
              </a:rPr>
              <a:t>Commutation/Lump sum=</a:t>
            </a:r>
            <a:r>
              <a:rPr lang="en-US" dirty="0">
                <a:cs typeface="Times New Roman" panose="02020603050405020304" pitchFamily="18" charset="0"/>
              </a:rPr>
              <a:t> 1/3 Full Pension *age factor.</a:t>
            </a:r>
          </a:p>
          <a:p>
            <a:endParaRPr lang="en-US" dirty="0">
              <a:cs typeface="Times New Roman" panose="02020603050405020304" pitchFamily="18" charset="0"/>
            </a:endParaRPr>
          </a:p>
          <a:p>
            <a:r>
              <a:rPr lang="en-US" b="1" dirty="0">
                <a:cs typeface="Times New Roman" panose="02020603050405020304" pitchFamily="18" charset="0"/>
              </a:rPr>
              <a:t>Monthly pension=2/3 </a:t>
            </a:r>
            <a:r>
              <a:rPr lang="en-US" dirty="0">
                <a:cs typeface="Times New Roman" panose="02020603050405020304" pitchFamily="18" charset="0"/>
              </a:rPr>
              <a:t>of full pension divided by 12.</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Redundancy</a:t>
            </a:r>
          </a:p>
        </p:txBody>
      </p:sp>
      <p:sp>
        <p:nvSpPr>
          <p:cNvPr id="3" name="Content Placeholder 2"/>
          <p:cNvSpPr>
            <a:spLocks noGrp="1"/>
          </p:cNvSpPr>
          <p:nvPr>
            <p:ph idx="1"/>
          </p:nvPr>
        </p:nvSpPr>
        <p:spPr/>
        <p:txBody>
          <a:bodyPr>
            <a:normAutofit/>
          </a:bodyPr>
          <a:lstStyle/>
          <a:p>
            <a:r>
              <a:rPr lang="en-US" dirty="0">
                <a:cs typeface="Times New Roman" panose="02020603050405020304" pitchFamily="18" charset="0"/>
              </a:rPr>
              <a:t>pensionable service is increased by one-third,</a:t>
            </a:r>
          </a:p>
          <a:p>
            <a:pPr>
              <a:buNone/>
            </a:pPr>
            <a:r>
              <a:rPr lang="en-US" dirty="0">
                <a:cs typeface="Times New Roman" panose="02020603050405020304" pitchFamily="18" charset="0"/>
              </a:rPr>
              <a:t> </a:t>
            </a:r>
            <a:r>
              <a:rPr lang="en-US" b="1" dirty="0">
                <a:cs typeface="Times New Roman" panose="02020603050405020304" pitchFamily="18" charset="0"/>
              </a:rPr>
              <a:t>Full Pension </a:t>
            </a:r>
          </a:p>
          <a:p>
            <a:pPr>
              <a:buNone/>
            </a:pPr>
            <a:r>
              <a:rPr lang="en-US" dirty="0">
                <a:cs typeface="Times New Roman" panose="02020603050405020304" pitchFamily="18" charset="0"/>
              </a:rPr>
              <a:t>should not exceed:</a:t>
            </a:r>
          </a:p>
          <a:p>
            <a:r>
              <a:rPr lang="en-US" dirty="0">
                <a:cs typeface="Times New Roman" panose="02020603050405020304" pitchFamily="18" charset="0"/>
              </a:rPr>
              <a:t>80% of Annual  Pensionable  Emoluments (Uniformed forces).</a:t>
            </a:r>
          </a:p>
          <a:p>
            <a:r>
              <a:rPr lang="en-US" b="1" dirty="0">
                <a:cs typeface="Times New Roman" panose="02020603050405020304" pitchFamily="18" charset="0"/>
              </a:rPr>
              <a:t>Commutation/Lump sum=</a:t>
            </a:r>
            <a:r>
              <a:rPr lang="en-US" dirty="0">
                <a:cs typeface="Times New Roman" panose="02020603050405020304" pitchFamily="18" charset="0"/>
              </a:rPr>
              <a:t> 1/3 Full Pension *age factor.</a:t>
            </a:r>
          </a:p>
          <a:p>
            <a:endParaRPr lang="en-US" dirty="0">
              <a:cs typeface="Times New Roman" panose="02020603050405020304" pitchFamily="18" charset="0"/>
            </a:endParaRPr>
          </a:p>
          <a:p>
            <a:r>
              <a:rPr lang="en-US" b="1" dirty="0">
                <a:cs typeface="Times New Roman" panose="02020603050405020304" pitchFamily="18" charset="0"/>
              </a:rPr>
              <a:t>Monthly pension=2/3 </a:t>
            </a:r>
            <a:r>
              <a:rPr lang="en-US" dirty="0">
                <a:cs typeface="Times New Roman" panose="02020603050405020304" pitchFamily="18" charset="0"/>
              </a:rPr>
              <a:t>of full pension divided by 12.</a:t>
            </a:r>
          </a:p>
          <a:p>
            <a:endParaRPr lang="en-US" dirty="0">
              <a:cs typeface="Times New Roman" panose="02020603050405020304" pitchFamily="18" charset="0"/>
            </a:endParaRPr>
          </a:p>
          <a:p>
            <a:endParaRPr lang="en-US" dirty="0"/>
          </a:p>
        </p:txBody>
      </p:sp>
    </p:spTree>
  </p:cSld>
  <p:clrMapOvr>
    <a:masterClrMapping/>
  </p:clrMapOvr>
  <p:transition>
    <p:wheel spokes="8"/>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2"/>
            <a:ext cx="8153400" cy="6186309"/>
          </a:xfrm>
          <a:prstGeom prst="rect">
            <a:avLst/>
          </a:prstGeom>
        </p:spPr>
        <p:txBody>
          <a:bodyPr wrap="square">
            <a:spAutoFit/>
          </a:bodyPr>
          <a:lstStyle/>
          <a:p>
            <a:pPr>
              <a:buNone/>
            </a:pPr>
            <a:endParaRPr lang="en-US" b="1" dirty="0">
              <a:cs typeface="Times New Roman" panose="02020603050405020304" pitchFamily="18" charset="0"/>
            </a:endParaRPr>
          </a:p>
          <a:p>
            <a:pPr>
              <a:buNone/>
            </a:pPr>
            <a:endParaRPr lang="en-US" b="1" dirty="0">
              <a:cs typeface="Times New Roman" panose="02020603050405020304" pitchFamily="18" charset="0"/>
            </a:endParaRPr>
          </a:p>
          <a:p>
            <a:pPr>
              <a:buNone/>
            </a:pPr>
            <a:endParaRPr lang="en-US" dirty="0">
              <a:cs typeface="Times New Roman" panose="02020603050405020304" pitchFamily="18" charset="0"/>
            </a:endParaRPr>
          </a:p>
          <a:p>
            <a:pPr>
              <a:buNone/>
            </a:pPr>
            <a:endParaRPr lang="en-US" sz="3600" b="1" u="sng" dirty="0">
              <a:latin typeface="Arial Black" panose="020B0A04020102020204" pitchFamily="34" charset="0"/>
              <a:cs typeface="Times New Roman" panose="02020603050405020304" pitchFamily="18" charset="0"/>
            </a:endParaRPr>
          </a:p>
          <a:p>
            <a:pPr>
              <a:buNone/>
            </a:pPr>
            <a:r>
              <a:rPr lang="en-US" sz="3600" b="1" u="sng" dirty="0">
                <a:latin typeface="Arial Black" panose="020B0A04020102020204" pitchFamily="34" charset="0"/>
                <a:cs typeface="Times New Roman" panose="02020603050405020304" pitchFamily="18" charset="0"/>
              </a:rPr>
              <a:t>Medical Retirement</a:t>
            </a:r>
            <a:endParaRPr lang="en-US" b="1" u="sng" dirty="0">
              <a:cs typeface="Times New Roman" panose="02020603050405020304" pitchFamily="18" charset="0"/>
            </a:endParaRPr>
          </a:p>
          <a:p>
            <a:pPr>
              <a:buAutoNum type="alphaLcParenBoth"/>
            </a:pPr>
            <a:r>
              <a:rPr lang="en-US" b="1" dirty="0">
                <a:cs typeface="Times New Roman" panose="02020603050405020304" pitchFamily="18" charset="0"/>
              </a:rPr>
              <a:t>5-9 years service:</a:t>
            </a:r>
          </a:p>
          <a:p>
            <a:pPr>
              <a:buNone/>
            </a:pPr>
            <a:r>
              <a:rPr lang="en-US" dirty="0">
                <a:cs typeface="Times New Roman" panose="02020603050405020304" pitchFamily="18" charset="0"/>
              </a:rPr>
              <a:t>Full pension=(5*number of complete years of service *Annual  Pensionable Emoluments)/100</a:t>
            </a:r>
          </a:p>
          <a:p>
            <a:pPr>
              <a:buNone/>
            </a:pPr>
            <a:endParaRPr lang="en-US" dirty="0">
              <a:cs typeface="Times New Roman" panose="02020603050405020304" pitchFamily="18" charset="0"/>
            </a:endParaRPr>
          </a:p>
          <a:p>
            <a:pPr>
              <a:buNone/>
            </a:pPr>
            <a:r>
              <a:rPr lang="en-US" b="1" dirty="0">
                <a:cs typeface="Times New Roman" panose="02020603050405020304" pitchFamily="18" charset="0"/>
              </a:rPr>
              <a:t>(b)  10 years service and above:</a:t>
            </a:r>
          </a:p>
          <a:p>
            <a:pPr>
              <a:buNone/>
            </a:pPr>
            <a:r>
              <a:rPr lang="en-US" b="1" dirty="0">
                <a:cs typeface="Times New Roman" panose="02020603050405020304" pitchFamily="18" charset="0"/>
              </a:rPr>
              <a:t>Full pension=</a:t>
            </a:r>
            <a:r>
              <a:rPr lang="en-US" dirty="0">
                <a:cs typeface="Times New Roman" panose="02020603050405020304" pitchFamily="18" charset="0"/>
              </a:rPr>
              <a:t>(40+ number of complete years of service*Annual Pensionable Emoluments)/100</a:t>
            </a:r>
          </a:p>
          <a:p>
            <a:pPr>
              <a:buNone/>
            </a:pPr>
            <a:endParaRPr lang="en-US" b="1" dirty="0">
              <a:cs typeface="Times New Roman" panose="02020603050405020304" pitchFamily="18" charset="0"/>
            </a:endParaRPr>
          </a:p>
          <a:p>
            <a:pPr>
              <a:buNone/>
            </a:pPr>
            <a:r>
              <a:rPr lang="en-US" b="1" dirty="0">
                <a:cs typeface="Times New Roman" panose="02020603050405020304" pitchFamily="18" charset="0"/>
              </a:rPr>
              <a:t>NB:</a:t>
            </a:r>
            <a:r>
              <a:rPr lang="en-US" dirty="0">
                <a:cs typeface="Times New Roman" panose="02020603050405020304" pitchFamily="18" charset="0"/>
              </a:rPr>
              <a:t> </a:t>
            </a:r>
            <a:r>
              <a:rPr lang="en-US" b="1" dirty="0">
                <a:cs typeface="Times New Roman" panose="02020603050405020304" pitchFamily="18" charset="0"/>
              </a:rPr>
              <a:t>Full Pension </a:t>
            </a:r>
          </a:p>
          <a:p>
            <a:r>
              <a:rPr lang="en-US" dirty="0">
                <a:cs typeface="Times New Roman" panose="02020603050405020304" pitchFamily="18" charset="0"/>
              </a:rPr>
              <a:t>should not exceed :</a:t>
            </a:r>
          </a:p>
          <a:p>
            <a:pPr>
              <a:buFont typeface="Arial" panose="020B0604020202020204" pitchFamily="34" charset="0"/>
              <a:buChar char="•"/>
            </a:pPr>
            <a:r>
              <a:rPr lang="en-US" dirty="0">
                <a:cs typeface="Times New Roman" panose="02020603050405020304" pitchFamily="18" charset="0"/>
              </a:rPr>
              <a:t>65% for uniformed forces.</a:t>
            </a:r>
          </a:p>
          <a:p>
            <a:r>
              <a:rPr lang="en-US" b="1" dirty="0">
                <a:cs typeface="Times New Roman" panose="02020603050405020304" pitchFamily="18" charset="0"/>
              </a:rPr>
              <a:t>Commutation/Lump sum=</a:t>
            </a:r>
            <a:r>
              <a:rPr lang="en-US" dirty="0">
                <a:cs typeface="Times New Roman" panose="02020603050405020304" pitchFamily="18" charset="0"/>
              </a:rPr>
              <a:t> 1/3 Full Pension *age factor.</a:t>
            </a:r>
          </a:p>
          <a:p>
            <a:endParaRPr lang="en-US" dirty="0">
              <a:cs typeface="Times New Roman" panose="02020603050405020304" pitchFamily="18" charset="0"/>
            </a:endParaRPr>
          </a:p>
          <a:p>
            <a:r>
              <a:rPr lang="en-US" b="1" dirty="0">
                <a:cs typeface="Times New Roman" panose="02020603050405020304" pitchFamily="18" charset="0"/>
              </a:rPr>
              <a:t>Monthly pension=2/3 </a:t>
            </a:r>
            <a:r>
              <a:rPr lang="en-US" dirty="0">
                <a:cs typeface="Times New Roman" panose="02020603050405020304" pitchFamily="18" charset="0"/>
              </a:rPr>
              <a:t>of FP /12.</a:t>
            </a:r>
          </a:p>
          <a:p>
            <a:pPr>
              <a:buFont typeface="Arial" panose="020B0604020202020204" pitchFamily="34" charset="0"/>
              <a:buChar char="•"/>
            </a:pPr>
            <a:endParaRPr lang="en-US" dirty="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b="1" dirty="0">
                <a:latin typeface="Arial Black" panose="020B0A04020102020204" pitchFamily="34" charset="0"/>
              </a:rPr>
              <a:t>Documents Required</a:t>
            </a:r>
          </a:p>
        </p:txBody>
      </p:sp>
      <p:sp>
        <p:nvSpPr>
          <p:cNvPr id="3" name="Content Placeholder 2"/>
          <p:cNvSpPr>
            <a:spLocks noGrp="1"/>
          </p:cNvSpPr>
          <p:nvPr>
            <p:ph idx="1"/>
          </p:nvPr>
        </p:nvSpPr>
        <p:spPr/>
        <p:txBody>
          <a:bodyPr>
            <a:normAutofit/>
          </a:bodyPr>
          <a:lstStyle/>
          <a:p>
            <a:r>
              <a:rPr lang="en-US" sz="2200" dirty="0"/>
              <a:t>PD1 Form.</a:t>
            </a:r>
          </a:p>
          <a:p>
            <a:r>
              <a:rPr lang="en-US" sz="2200" dirty="0"/>
              <a:t>Banking Details.</a:t>
            </a:r>
          </a:p>
          <a:p>
            <a:r>
              <a:rPr lang="en-US" sz="2200" dirty="0"/>
              <a:t>National Identity Card /Valid Passport</a:t>
            </a:r>
          </a:p>
          <a:p>
            <a:r>
              <a:rPr lang="en-US" sz="2200" dirty="0"/>
              <a:t>Termination Advice</a:t>
            </a:r>
            <a:r>
              <a:rPr lang="en-US" dirty="0"/>
              <a:t>.</a:t>
            </a:r>
          </a:p>
          <a:p>
            <a:pPr marL="0" indent="0">
              <a:buNone/>
            </a:pPr>
            <a:endParaRPr lang="en-US" dirty="0"/>
          </a:p>
          <a:p>
            <a:pPr>
              <a:buNone/>
            </a:pPr>
            <a:r>
              <a:rPr lang="en-US" sz="2000" b="1" dirty="0"/>
              <a:t>Additional requirements</a:t>
            </a:r>
            <a:endParaRPr lang="en-US" sz="2000" dirty="0"/>
          </a:p>
          <a:p>
            <a:r>
              <a:rPr lang="en-US" sz="2000" dirty="0"/>
              <a:t>Long Birth Certificates for children under 18/19 years of age.</a:t>
            </a:r>
          </a:p>
          <a:p>
            <a:r>
              <a:rPr lang="en-US" sz="2000" dirty="0"/>
              <a:t>Marriage certificate</a:t>
            </a:r>
          </a:p>
          <a:p>
            <a:endParaRPr lang="en-US" dirty="0"/>
          </a:p>
          <a:p>
            <a:endParaRPr lang="en-US" dirty="0"/>
          </a:p>
          <a:p>
            <a:endParaRPr lang="en-US" dirty="0"/>
          </a:p>
          <a:p>
            <a:endParaRPr lang="en-US" dirty="0"/>
          </a:p>
          <a:p>
            <a:endParaRPr lang="en-US" dirty="0"/>
          </a:p>
          <a:p>
            <a:endParaRPr lang="en-US"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PENSION INCREASES</a:t>
            </a:r>
          </a:p>
        </p:txBody>
      </p:sp>
      <p:sp>
        <p:nvSpPr>
          <p:cNvPr id="3" name="Content Placeholder 2"/>
          <p:cNvSpPr>
            <a:spLocks noGrp="1"/>
          </p:cNvSpPr>
          <p:nvPr>
            <p:ph idx="1"/>
          </p:nvPr>
        </p:nvSpPr>
        <p:spPr/>
        <p:txBody>
          <a:bodyPr>
            <a:normAutofit/>
          </a:bodyPr>
          <a:lstStyle/>
          <a:p>
            <a:pPr algn="just">
              <a:buNone/>
            </a:pPr>
            <a:r>
              <a:rPr lang="en-US" b="1" dirty="0"/>
              <a:t>PENSION INCREASES</a:t>
            </a:r>
          </a:p>
          <a:p>
            <a:pPr algn="just"/>
            <a:r>
              <a:rPr lang="en-US" dirty="0"/>
              <a:t> Monthly pension is increased using Indexation.</a:t>
            </a:r>
          </a:p>
          <a:p>
            <a:pPr algn="just">
              <a:buNone/>
            </a:pPr>
            <a:endParaRPr lang="en-US" dirty="0"/>
          </a:p>
          <a:p>
            <a:pPr algn="just">
              <a:buNone/>
            </a:pPr>
            <a:r>
              <a:rPr lang="en-US" b="1" dirty="0"/>
              <a:t>What is indexation?</a:t>
            </a:r>
          </a:p>
          <a:p>
            <a:pPr algn="just"/>
            <a:r>
              <a:rPr lang="en-US" dirty="0"/>
              <a:t> Indexation is the adjustment of monthly pension</a:t>
            </a:r>
          </a:p>
          <a:p>
            <a:pPr algn="just"/>
            <a:r>
              <a:rPr lang="en-US" dirty="0"/>
              <a:t> relates to what is currently received by those who are still in service.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Arial Black" panose="020B0A04020102020204" pitchFamily="34" charset="0"/>
              </a:rPr>
              <a:t>Refunds and Gratuities (once off payments)</a:t>
            </a:r>
          </a:p>
        </p:txBody>
      </p:sp>
      <p:sp>
        <p:nvSpPr>
          <p:cNvPr id="3" name="Content Placeholder 2"/>
          <p:cNvSpPr>
            <a:spLocks noGrp="1"/>
          </p:cNvSpPr>
          <p:nvPr>
            <p:ph idx="1"/>
          </p:nvPr>
        </p:nvSpPr>
        <p:spPr/>
        <p:txBody>
          <a:bodyPr>
            <a:normAutofit/>
          </a:bodyPr>
          <a:lstStyle/>
          <a:p>
            <a:pPr>
              <a:buNone/>
            </a:pPr>
            <a:endParaRPr lang="en-US" sz="2000" dirty="0"/>
          </a:p>
          <a:p>
            <a:pPr>
              <a:buNone/>
            </a:pPr>
            <a:r>
              <a:rPr lang="en-US" dirty="0"/>
              <a:t>Payable when one terminates service and does not qualify for a pension.</a:t>
            </a:r>
          </a:p>
          <a:p>
            <a:r>
              <a:rPr lang="en-US" dirty="0"/>
              <a:t>Resignation</a:t>
            </a:r>
          </a:p>
          <a:p>
            <a:r>
              <a:rPr lang="en-US" dirty="0"/>
              <a:t>Discharge  (misconduct)</a:t>
            </a:r>
          </a:p>
          <a:p>
            <a:r>
              <a:rPr lang="en-US" dirty="0"/>
              <a:t>Medical Discharge( Less than five)</a:t>
            </a:r>
          </a:p>
          <a:p>
            <a:r>
              <a:rPr lang="en-US" dirty="0"/>
              <a:t>Abolition of office (less than five years )</a:t>
            </a:r>
          </a:p>
          <a:p>
            <a:r>
              <a:rPr lang="en-US" dirty="0"/>
              <a:t>Retirement ( less than 10 years of pensionable service)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BENEFITS PAYABLE ON RESIGNATION</a:t>
            </a:r>
          </a:p>
        </p:txBody>
      </p:sp>
      <p:sp>
        <p:nvSpPr>
          <p:cNvPr id="3" name="Content Placeholder 2"/>
          <p:cNvSpPr>
            <a:spLocks noGrp="1"/>
          </p:cNvSpPr>
          <p:nvPr>
            <p:ph idx="1"/>
          </p:nvPr>
        </p:nvSpPr>
        <p:spPr/>
        <p:txBody>
          <a:bodyPr>
            <a:normAutofit lnSpcReduction="10000"/>
          </a:bodyPr>
          <a:lstStyle/>
          <a:p>
            <a:pPr>
              <a:buNone/>
            </a:pPr>
            <a:r>
              <a:rPr lang="en-US" sz="2000" b="1" dirty="0"/>
              <a:t>less than 10 years.</a:t>
            </a:r>
          </a:p>
          <a:p>
            <a:r>
              <a:rPr lang="en-US" sz="2000" b="1" dirty="0"/>
              <a:t>Entitled to a refund </a:t>
            </a:r>
          </a:p>
          <a:p>
            <a:pPr>
              <a:buNone/>
            </a:pPr>
            <a:r>
              <a:rPr lang="en-US" sz="2000" b="1" dirty="0"/>
              <a:t>Calculation:</a:t>
            </a:r>
          </a:p>
          <a:p>
            <a:r>
              <a:rPr lang="en-US" sz="2000" dirty="0"/>
              <a:t>contributions * 4%  * number of complete years + contributions</a:t>
            </a:r>
            <a:endParaRPr lang="en-US" sz="2000" b="1" dirty="0"/>
          </a:p>
          <a:p>
            <a:pPr marL="457200" indent="-457200">
              <a:buAutoNum type="arabicPlain" startAt="10"/>
            </a:pPr>
            <a:r>
              <a:rPr lang="en-US" sz="2000" b="1" dirty="0"/>
              <a:t>years or more but less than 20 years.</a:t>
            </a:r>
          </a:p>
          <a:p>
            <a:pPr marL="457200" indent="-457200"/>
            <a:r>
              <a:rPr lang="en-US" sz="2000" b="1" dirty="0"/>
              <a:t>Entitled to a refund plus gratuity</a:t>
            </a:r>
          </a:p>
          <a:p>
            <a:pPr marL="457200" indent="-457200">
              <a:buNone/>
            </a:pPr>
            <a:r>
              <a:rPr lang="en-US" sz="2000" b="1" dirty="0"/>
              <a:t>Calculation:</a:t>
            </a:r>
          </a:p>
          <a:p>
            <a:pPr marL="457200" indent="-457200"/>
            <a:r>
              <a:rPr lang="en-US" sz="2000" dirty="0"/>
              <a:t>Refund=contributions * 4%  * number of complete years + contributions</a:t>
            </a:r>
          </a:p>
          <a:p>
            <a:pPr marL="457200" indent="-457200"/>
            <a:r>
              <a:rPr lang="en-US" sz="2000" b="1" dirty="0"/>
              <a:t>Gratuity= APE*Service in months/132</a:t>
            </a:r>
          </a:p>
          <a:p>
            <a:pPr marL="457200" indent="-457200"/>
            <a:r>
              <a:rPr lang="en-US" sz="2000" b="1" dirty="0"/>
              <a:t>NB: Both refund and gratuity are subject to tax</a:t>
            </a:r>
          </a:p>
          <a:p>
            <a:pPr marL="457200" indent="-457200"/>
            <a:endParaRPr lang="en-US" sz="2000" b="1" dirty="0"/>
          </a:p>
          <a:p>
            <a:pPr>
              <a:buNone/>
            </a:pPr>
            <a:r>
              <a:rPr lang="en-US" sz="2000"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anose="020B0A04020102020204" pitchFamily="34" charset="0"/>
              </a:rPr>
              <a:t>Gratuity</a:t>
            </a:r>
          </a:p>
        </p:txBody>
      </p:sp>
      <p:sp>
        <p:nvSpPr>
          <p:cNvPr id="3" name="Content Placeholder 2"/>
          <p:cNvSpPr>
            <a:spLocks noGrp="1"/>
          </p:cNvSpPr>
          <p:nvPr>
            <p:ph idx="1"/>
          </p:nvPr>
        </p:nvSpPr>
        <p:spPr/>
        <p:txBody>
          <a:bodyPr/>
          <a:lstStyle/>
          <a:p>
            <a:endParaRPr lang="en-US" sz="2000" dirty="0"/>
          </a:p>
          <a:p>
            <a:endParaRPr lang="en-US" sz="2000" dirty="0"/>
          </a:p>
          <a:p>
            <a:r>
              <a:rPr lang="en-US" sz="2000" dirty="0"/>
              <a:t>Calculated at the rate of one-one thirty second of his/her final pensionable emoluments for each complete month of his pensionable service.</a:t>
            </a:r>
          </a:p>
          <a:p>
            <a:endParaRPr lang="en-US" sz="2000" dirty="0"/>
          </a:p>
          <a:p>
            <a:pPr marL="0" indent="0">
              <a:buNone/>
            </a:pPr>
            <a:endParaRPr lang="en-US" sz="2000" dirty="0"/>
          </a:p>
          <a:p>
            <a:pPr>
              <a:buNone/>
            </a:pPr>
            <a:r>
              <a:rPr lang="en-US" sz="2000" b="1" dirty="0"/>
              <a:t>N.B </a:t>
            </a:r>
            <a:r>
              <a:rPr lang="en-US" sz="2000" dirty="0"/>
              <a:t>For uniformed forces a member qualifies for retirement when service is 20 years or more.</a:t>
            </a: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BENEFITS PAYABLE ON DISCHARGE</a:t>
            </a:r>
          </a:p>
        </p:txBody>
      </p:sp>
      <p:sp>
        <p:nvSpPr>
          <p:cNvPr id="3" name="Content Placeholder 2"/>
          <p:cNvSpPr>
            <a:spLocks noGrp="1"/>
          </p:cNvSpPr>
          <p:nvPr>
            <p:ph idx="1"/>
          </p:nvPr>
        </p:nvSpPr>
        <p:spPr/>
        <p:txBody>
          <a:bodyPr>
            <a:normAutofit/>
          </a:bodyPr>
          <a:lstStyle/>
          <a:p>
            <a:pPr marL="457200" indent="-457200"/>
            <a:endParaRPr lang="en-US" sz="2000" b="1" dirty="0"/>
          </a:p>
          <a:p>
            <a:pPr marL="457200" indent="-457200"/>
            <a:endParaRPr lang="en-US" sz="2000" b="1" dirty="0"/>
          </a:p>
          <a:p>
            <a:pPr marL="457200" indent="-457200"/>
            <a:endParaRPr lang="en-US" sz="2000" b="1" dirty="0"/>
          </a:p>
          <a:p>
            <a:pPr marL="457200" indent="-457200"/>
            <a:r>
              <a:rPr lang="en-US" sz="2000" b="1" dirty="0"/>
              <a:t>Refund=</a:t>
            </a:r>
            <a:r>
              <a:rPr lang="en-US" sz="2000" dirty="0"/>
              <a:t> Refund=contributions * 4%  * number of complete years + contributions</a:t>
            </a:r>
          </a:p>
          <a:p>
            <a:pPr marL="457200" indent="-457200">
              <a:buNone/>
            </a:pPr>
            <a:endParaRPr lang="en-US" sz="2000" b="1" dirty="0"/>
          </a:p>
          <a:p>
            <a:pPr marL="457200" indent="-457200"/>
            <a:r>
              <a:rPr lang="en-US" sz="2000" b="1" dirty="0"/>
              <a:t>NB: refund is subject to tax</a:t>
            </a:r>
          </a:p>
          <a:p>
            <a:pPr>
              <a:buNone/>
            </a:pPr>
            <a:endParaRPr lang="en-US" sz="2000" dirty="0"/>
          </a:p>
          <a:p>
            <a:pPr>
              <a:buNone/>
            </a:pPr>
            <a:endParaRPr lang="en-US" sz="2000" b="1" dirty="0"/>
          </a:p>
          <a:p>
            <a:pPr>
              <a:buNone/>
            </a:pPr>
            <a:r>
              <a:rPr lang="en-US" sz="2000"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BENEFITS PAYABLE ON REDUNDANCY</a:t>
            </a:r>
          </a:p>
        </p:txBody>
      </p:sp>
      <p:sp>
        <p:nvSpPr>
          <p:cNvPr id="3" name="Content Placeholder 2"/>
          <p:cNvSpPr>
            <a:spLocks noGrp="1"/>
          </p:cNvSpPr>
          <p:nvPr>
            <p:ph idx="1"/>
          </p:nvPr>
        </p:nvSpPr>
        <p:spPr/>
        <p:txBody>
          <a:bodyPr>
            <a:normAutofit/>
          </a:bodyPr>
          <a:lstStyle/>
          <a:p>
            <a:pPr>
              <a:buNone/>
            </a:pPr>
            <a:endParaRPr lang="en-US" sz="2000" b="1" dirty="0"/>
          </a:p>
          <a:p>
            <a:pPr>
              <a:buNone/>
            </a:pPr>
            <a:endParaRPr lang="en-US" sz="2000" b="1" dirty="0"/>
          </a:p>
          <a:p>
            <a:pPr>
              <a:buNone/>
            </a:pPr>
            <a:r>
              <a:rPr lang="en-US" sz="2000" b="1" dirty="0"/>
              <a:t>Pensionable service less than 5 years.</a:t>
            </a:r>
          </a:p>
          <a:p>
            <a:r>
              <a:rPr lang="en-US" sz="2000" dirty="0"/>
              <a:t>Refund=Double contributions * 4%  * number of complete years </a:t>
            </a:r>
          </a:p>
          <a:p>
            <a:pPr marL="0" indent="0">
              <a:buNone/>
            </a:pPr>
            <a:endParaRPr lang="en-US" sz="2000" dirty="0"/>
          </a:p>
          <a:p>
            <a:pPr marL="457200" indent="-457200"/>
            <a:r>
              <a:rPr lang="en-US" sz="2000" b="1" dirty="0"/>
              <a:t>Gratuity=APE*Service in months/132</a:t>
            </a:r>
          </a:p>
          <a:p>
            <a:pPr marL="457200" indent="-457200"/>
            <a:r>
              <a:rPr lang="en-US" sz="2000" b="1" dirty="0"/>
              <a:t>NB: Both refund and gratuity are subject to tax</a:t>
            </a:r>
          </a:p>
          <a:p>
            <a:pPr>
              <a:buNone/>
            </a:pPr>
            <a:endParaRPr lang="en-US" sz="2000" b="1" dirty="0"/>
          </a:p>
          <a:p>
            <a:pPr>
              <a:buNone/>
            </a:pPr>
            <a:endParaRPr lang="en-US" sz="20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BENEFITS PAYABLE ON MEDICAL DISCHARGE</a:t>
            </a:r>
          </a:p>
        </p:txBody>
      </p:sp>
      <p:sp>
        <p:nvSpPr>
          <p:cNvPr id="3" name="Content Placeholder 2"/>
          <p:cNvSpPr>
            <a:spLocks noGrp="1"/>
          </p:cNvSpPr>
          <p:nvPr>
            <p:ph idx="1"/>
          </p:nvPr>
        </p:nvSpPr>
        <p:spPr/>
        <p:txBody>
          <a:bodyPr>
            <a:normAutofit/>
          </a:bodyPr>
          <a:lstStyle/>
          <a:p>
            <a:pPr>
              <a:buNone/>
            </a:pPr>
            <a:endParaRPr lang="en-US" sz="2000" b="1" dirty="0"/>
          </a:p>
          <a:p>
            <a:pPr>
              <a:buNone/>
            </a:pPr>
            <a:r>
              <a:rPr lang="en-US" sz="2000" b="1" dirty="0"/>
              <a:t>Pensionable service less than 5 years.</a:t>
            </a:r>
          </a:p>
          <a:p>
            <a:r>
              <a:rPr lang="en-US" sz="2000" dirty="0"/>
              <a:t>Refund=Double contributions * 4%  * number of complete years + double contributions</a:t>
            </a:r>
          </a:p>
          <a:p>
            <a:pPr marL="457200" indent="-457200"/>
            <a:r>
              <a:rPr lang="en-US" sz="2000" b="1" dirty="0"/>
              <a:t>Gratuity=APE*Service in months/120</a:t>
            </a:r>
          </a:p>
          <a:p>
            <a:pPr marL="457200" indent="-457200"/>
            <a:r>
              <a:rPr lang="en-US" sz="2000" b="1" dirty="0"/>
              <a:t>NB: Both refund and gratuity are subject to tax</a:t>
            </a:r>
          </a:p>
          <a:p>
            <a:pPr>
              <a:buNone/>
            </a:pPr>
            <a:endParaRPr lang="en-US" sz="2000" b="1" dirty="0"/>
          </a:p>
          <a:p>
            <a:pPr>
              <a:buNone/>
            </a:pPr>
            <a:r>
              <a:rPr lang="en-US" sz="2000" dirty="0"/>
              <a:t>       </a:t>
            </a:r>
            <a:endParaRPr lang="en-US" sz="20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Documents required</a:t>
            </a:r>
          </a:p>
        </p:txBody>
      </p:sp>
      <p:sp>
        <p:nvSpPr>
          <p:cNvPr id="3" name="Content Placeholder 2"/>
          <p:cNvSpPr>
            <a:spLocks noGrp="1"/>
          </p:cNvSpPr>
          <p:nvPr>
            <p:ph idx="1"/>
          </p:nvPr>
        </p:nvSpPr>
        <p:spPr/>
        <p:txBody>
          <a:bodyPr/>
          <a:lstStyle/>
          <a:p>
            <a:r>
              <a:rPr lang="en-US" dirty="0"/>
              <a:t>PD3 Form.</a:t>
            </a:r>
          </a:p>
          <a:p>
            <a:r>
              <a:rPr lang="en-US" dirty="0"/>
              <a:t>Banking Details.</a:t>
            </a:r>
          </a:p>
          <a:p>
            <a:r>
              <a:rPr lang="en-US" dirty="0"/>
              <a:t>National Identity Card /Valid Passport</a:t>
            </a:r>
          </a:p>
          <a:p>
            <a:r>
              <a:rPr lang="en-US" dirty="0"/>
              <a:t>Ministerial termination Letter.</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BUYING BACK SERVICE</a:t>
            </a:r>
            <a:endParaRPr lang="en-GB" dirty="0"/>
          </a:p>
        </p:txBody>
      </p:sp>
      <p:sp>
        <p:nvSpPr>
          <p:cNvPr id="4" name="Rectangle 3"/>
          <p:cNvSpPr/>
          <p:nvPr/>
        </p:nvSpPr>
        <p:spPr>
          <a:xfrm>
            <a:off x="1428728" y="2143116"/>
            <a:ext cx="6858048" cy="2306955"/>
          </a:xfrm>
          <a:prstGeom prst="rect">
            <a:avLst/>
          </a:prstGeom>
        </p:spPr>
        <p:txBody>
          <a:bodyPr wrap="square">
            <a:spAutoFit/>
          </a:bodyPr>
          <a:lstStyle/>
          <a:p>
            <a:pPr>
              <a:buNone/>
            </a:pPr>
            <a:r>
              <a:rPr lang="en-US" b="1" dirty="0"/>
              <a:t>Period to be purchased.</a:t>
            </a:r>
          </a:p>
          <a:p>
            <a:pPr>
              <a:buNone/>
            </a:pPr>
            <a:endParaRPr lang="en-US" b="1" dirty="0"/>
          </a:p>
          <a:p>
            <a:pPr>
              <a:buFont typeface="Arial" panose="020B0604020202020204" pitchFamily="34" charset="0"/>
              <a:buChar char="•"/>
            </a:pPr>
            <a:r>
              <a:rPr lang="en-US" dirty="0"/>
              <a:t>Leave without pay</a:t>
            </a:r>
          </a:p>
          <a:p>
            <a:pPr>
              <a:buFont typeface="Arial" panose="020B0604020202020204" pitchFamily="34" charset="0"/>
              <a:buChar char="•"/>
            </a:pPr>
            <a:r>
              <a:rPr lang="en-US" dirty="0"/>
              <a:t>Non contributory service followed by contributory.</a:t>
            </a:r>
          </a:p>
          <a:p>
            <a:pPr>
              <a:buFont typeface="Arial" panose="020B0604020202020204" pitchFamily="34" charset="0"/>
              <a:buChar char="•"/>
            </a:pPr>
            <a:r>
              <a:rPr lang="en-US" dirty="0"/>
              <a:t>Previous broken service.</a:t>
            </a:r>
          </a:p>
          <a:p>
            <a:pPr>
              <a:buFont typeface="Arial" panose="020B0604020202020204" pitchFamily="34" charset="0"/>
              <a:buChar char="•"/>
            </a:pPr>
            <a:r>
              <a:rPr lang="en-US" dirty="0"/>
              <a:t>Study leave(member should apply within 12 months from date of rejoining or resuming official duties).</a:t>
            </a:r>
          </a:p>
          <a:p>
            <a:pPr>
              <a:buFont typeface="Arial" panose="020B0604020202020204" pitchFamily="34" charset="0"/>
              <a:buChar cha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REQUIREMENTS TO BUY BACK SERVICE</a:t>
            </a:r>
            <a:endParaRPr lang="en-GB" dirty="0"/>
          </a:p>
        </p:txBody>
      </p:sp>
      <p:sp>
        <p:nvSpPr>
          <p:cNvPr id="3" name="Content Placeholder 2"/>
          <p:cNvSpPr>
            <a:spLocks noGrp="1"/>
          </p:cNvSpPr>
          <p:nvPr>
            <p:ph idx="1"/>
          </p:nvPr>
        </p:nvSpPr>
        <p:spPr/>
        <p:txBody>
          <a:bodyPr/>
          <a:lstStyle/>
          <a:p>
            <a:r>
              <a:rPr lang="en-US" dirty="0"/>
              <a:t>Application by the member</a:t>
            </a:r>
          </a:p>
          <a:p>
            <a:pPr marL="0" indent="0">
              <a:buNone/>
            </a:pPr>
            <a:endParaRPr lang="en-US" dirty="0"/>
          </a:p>
          <a:p>
            <a:r>
              <a:rPr lang="en-US" dirty="0"/>
              <a:t>Letter of confirmation by the respective Human Resources Department.</a:t>
            </a:r>
          </a:p>
          <a:p>
            <a:pPr marL="0" indent="0">
              <a:buNone/>
            </a:pPr>
            <a:endParaRPr lang="en-US" dirty="0"/>
          </a:p>
          <a:p>
            <a:r>
              <a:rPr lang="en-US" dirty="0"/>
              <a:t>Certificate of Service where applicable.</a:t>
            </a:r>
          </a:p>
          <a:p>
            <a:endParaRPr lang="en-US" dirty="0"/>
          </a:p>
          <a:p>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DEATH  BENEFITS</a:t>
            </a:r>
            <a:br>
              <a:rPr lang="en-US" b="1" dirty="0"/>
            </a:br>
            <a:br>
              <a:rPr lang="en-US" b="1" dirty="0"/>
            </a:br>
            <a:r>
              <a:rPr lang="en-US" b="1" dirty="0"/>
              <a:t>Considerations for Benefits payable:</a:t>
            </a:r>
            <a:br>
              <a:rPr lang="en-US" b="1" dirty="0"/>
            </a:b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endParaRPr lang="en-US" dirty="0"/>
          </a:p>
          <a:p>
            <a:pPr>
              <a:buFont typeface="Arial" panose="020B0604020202020204" pitchFamily="34" charset="0"/>
              <a:buChar char="•"/>
            </a:pPr>
            <a:r>
              <a:rPr lang="en-US" dirty="0"/>
              <a:t>Surviving spouse</a:t>
            </a:r>
          </a:p>
          <a:p>
            <a:pPr>
              <a:buFont typeface="Arial" panose="020B0604020202020204" pitchFamily="34" charset="0"/>
              <a:buChar char="•"/>
            </a:pPr>
            <a:r>
              <a:rPr lang="en-US" dirty="0"/>
              <a:t>Children</a:t>
            </a:r>
          </a:p>
          <a:p>
            <a:pPr>
              <a:buFont typeface="Arial" panose="020B0604020202020204" pitchFamily="34" charset="0"/>
              <a:buChar char="•"/>
            </a:pPr>
            <a:r>
              <a:rPr lang="en-US" dirty="0"/>
              <a:t>Dependants</a:t>
            </a:r>
          </a:p>
          <a:p>
            <a:pPr>
              <a:buFont typeface="Arial" panose="020B0604020202020204" pitchFamily="34" charset="0"/>
              <a:buChar char="•"/>
            </a:pPr>
            <a:r>
              <a:rPr lang="en-US" dirty="0"/>
              <a:t>Beneficiary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29600" cy="928694"/>
          </a:xfrm>
        </p:spPr>
        <p:txBody>
          <a:bodyPr>
            <a:normAutofit/>
          </a:bodyPr>
          <a:lstStyle/>
          <a:p>
            <a:r>
              <a:rPr lang="en-US" sz="3600" b="1" dirty="0"/>
              <a:t>DEATH IN SERVICE</a:t>
            </a:r>
            <a:endParaRPr lang="en-US" sz="3600" dirty="0"/>
          </a:p>
        </p:txBody>
      </p:sp>
      <p:sp>
        <p:nvSpPr>
          <p:cNvPr id="3" name="Content Placeholder 2"/>
          <p:cNvSpPr>
            <a:spLocks noGrp="1"/>
          </p:cNvSpPr>
          <p:nvPr>
            <p:ph idx="1"/>
          </p:nvPr>
        </p:nvSpPr>
        <p:spPr>
          <a:xfrm>
            <a:off x="533400" y="1524002"/>
            <a:ext cx="8229600" cy="4525963"/>
          </a:xfrm>
        </p:spPr>
        <p:txBody>
          <a:bodyPr>
            <a:normAutofit fontScale="92500" lnSpcReduction="10000"/>
          </a:bodyPr>
          <a:lstStyle/>
          <a:p>
            <a:pPr>
              <a:buNone/>
            </a:pPr>
            <a:r>
              <a:rPr lang="en-US" b="1" dirty="0"/>
              <a:t>Qualifying Service:</a:t>
            </a:r>
          </a:p>
          <a:p>
            <a:pPr>
              <a:buNone/>
            </a:pPr>
            <a:r>
              <a:rPr lang="en-US" dirty="0"/>
              <a:t>Benefits where no pension is payable</a:t>
            </a:r>
          </a:p>
          <a:p>
            <a:pPr lvl="0">
              <a:buNone/>
            </a:pPr>
            <a:r>
              <a:rPr lang="en-US" b="1" dirty="0"/>
              <a:t>Less than 5 years:</a:t>
            </a:r>
          </a:p>
          <a:p>
            <a:pPr lvl="0"/>
            <a:r>
              <a:rPr lang="en-US" b="1" dirty="0"/>
              <a:t>Less than 5 years</a:t>
            </a:r>
            <a:endParaRPr lang="en-US" dirty="0"/>
          </a:p>
          <a:p>
            <a:pPr lvl="0"/>
            <a:r>
              <a:rPr lang="en-US" dirty="0"/>
              <a:t>SPOUSE</a:t>
            </a:r>
          </a:p>
          <a:p>
            <a:pPr lvl="0"/>
            <a:r>
              <a:rPr lang="en-US" dirty="0"/>
              <a:t>CHILD/REN</a:t>
            </a:r>
          </a:p>
          <a:p>
            <a:pPr lvl="0"/>
            <a:r>
              <a:rPr lang="en-US" dirty="0"/>
              <a:t>DEPENDANT   =</a:t>
            </a:r>
          </a:p>
          <a:p>
            <a:pPr>
              <a:buNone/>
            </a:pPr>
            <a:r>
              <a:rPr lang="en-US" dirty="0"/>
              <a:t>Supplementary benefits +</a:t>
            </a:r>
          </a:p>
          <a:p>
            <a:pPr>
              <a:buNone/>
            </a:pPr>
            <a:r>
              <a:rPr lang="en-US" dirty="0"/>
              <a:t>Double contributions</a:t>
            </a:r>
          </a:p>
          <a:p>
            <a:pPr marL="0" indent="0"/>
            <a:r>
              <a:rPr lang="en-US" dirty="0"/>
              <a:t>BENEFICIARY</a:t>
            </a:r>
          </a:p>
          <a:p>
            <a:pPr marL="0" lvl="0" indent="0">
              <a:buNone/>
            </a:pPr>
            <a:r>
              <a:rPr lang="en-US" dirty="0"/>
              <a:t>Double contributions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Death in service </a:t>
            </a:r>
            <a:r>
              <a:rPr lang="en-US" dirty="0" err="1"/>
              <a:t>contd</a:t>
            </a:r>
            <a:endParaRPr lang="en-US" dirty="0"/>
          </a:p>
        </p:txBody>
      </p:sp>
      <p:sp>
        <p:nvSpPr>
          <p:cNvPr id="3" name="Content Placeholder 2"/>
          <p:cNvSpPr>
            <a:spLocks noGrp="1"/>
          </p:cNvSpPr>
          <p:nvPr>
            <p:ph idx="1"/>
          </p:nvPr>
        </p:nvSpPr>
        <p:spPr/>
        <p:txBody>
          <a:bodyPr>
            <a:normAutofit fontScale="85000" lnSpcReduction="20000"/>
          </a:bodyPr>
          <a:lstStyle/>
          <a:p>
            <a:pPr lvl="0">
              <a:buNone/>
            </a:pPr>
            <a:r>
              <a:rPr lang="en-US" b="1" dirty="0"/>
              <a:t>5 years or more where no pension is payable</a:t>
            </a:r>
            <a:endParaRPr lang="en-US" dirty="0"/>
          </a:p>
          <a:p>
            <a:pPr lvl="0"/>
            <a:r>
              <a:rPr lang="en-US" b="1" dirty="0"/>
              <a:t>DEPENDANT</a:t>
            </a:r>
          </a:p>
          <a:p>
            <a:pPr lvl="0">
              <a:buNone/>
            </a:pPr>
            <a:r>
              <a:rPr lang="en-US" dirty="0"/>
              <a:t>Additional benefits </a:t>
            </a:r>
            <a:r>
              <a:rPr lang="en-US" b="1" dirty="0"/>
              <a:t>+</a:t>
            </a:r>
          </a:p>
          <a:p>
            <a:pPr>
              <a:buNone/>
            </a:pPr>
            <a:r>
              <a:rPr lang="en-US" dirty="0"/>
              <a:t>Supplementary benefits +</a:t>
            </a:r>
          </a:p>
          <a:p>
            <a:pPr>
              <a:buNone/>
            </a:pPr>
            <a:r>
              <a:rPr lang="en-US" dirty="0"/>
              <a:t>Double Cons  </a:t>
            </a:r>
          </a:p>
          <a:p>
            <a:pPr>
              <a:buNone/>
            </a:pPr>
            <a:r>
              <a:rPr lang="en-US" b="1" u="sng" dirty="0"/>
              <a:t>OR</a:t>
            </a:r>
            <a:endParaRPr lang="en-US" dirty="0"/>
          </a:p>
          <a:p>
            <a:pPr>
              <a:buNone/>
            </a:pPr>
            <a:r>
              <a:rPr lang="en-US" dirty="0"/>
              <a:t>Refund +Gratuity </a:t>
            </a:r>
          </a:p>
          <a:p>
            <a:pPr>
              <a:buNone/>
            </a:pPr>
            <a:r>
              <a:rPr lang="en-US" b="1" dirty="0"/>
              <a:t>Whichever is beneficiary</a:t>
            </a:r>
            <a:endParaRPr lang="en-US" dirty="0"/>
          </a:p>
          <a:p>
            <a:r>
              <a:rPr lang="en-US" b="1" dirty="0"/>
              <a:t>BENEFICIARY </a:t>
            </a:r>
          </a:p>
          <a:p>
            <a:pPr>
              <a:buNone/>
            </a:pPr>
            <a:r>
              <a:rPr lang="en-US" dirty="0"/>
              <a:t>Double contributions</a:t>
            </a:r>
          </a:p>
          <a:p>
            <a:pPr>
              <a:buNone/>
            </a:pPr>
            <a:r>
              <a:rPr lang="en-US" b="1" u="sng" dirty="0"/>
              <a:t>OR</a:t>
            </a:r>
            <a:endParaRPr lang="en-US" dirty="0"/>
          </a:p>
          <a:p>
            <a:pPr>
              <a:buNone/>
            </a:pPr>
            <a:r>
              <a:rPr lang="en-US" dirty="0"/>
              <a:t>Refund +Gratuity</a:t>
            </a:r>
          </a:p>
          <a:p>
            <a:pPr>
              <a:buNone/>
            </a:pPr>
            <a:r>
              <a:rPr lang="en-US" b="1" dirty="0"/>
              <a:t>Whichever is beneficiary</a:t>
            </a:r>
            <a:endParaRPr lang="en-US"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Death in service </a:t>
            </a:r>
            <a:r>
              <a:rPr lang="en-US" dirty="0" err="1"/>
              <a:t>contd</a:t>
            </a:r>
            <a:endParaRPr lang="en-US" dirty="0"/>
          </a:p>
        </p:txBody>
      </p:sp>
      <p:sp>
        <p:nvSpPr>
          <p:cNvPr id="3" name="Content Placeholder 2"/>
          <p:cNvSpPr>
            <a:spLocks noGrp="1"/>
          </p:cNvSpPr>
          <p:nvPr>
            <p:ph idx="1"/>
          </p:nvPr>
        </p:nvSpPr>
        <p:spPr/>
        <p:txBody>
          <a:bodyPr/>
          <a:lstStyle/>
          <a:p>
            <a:pPr marL="0" indent="0">
              <a:buNone/>
            </a:pPr>
            <a:r>
              <a:rPr lang="en-US" b="1" dirty="0"/>
              <a:t>Death with a pension:</a:t>
            </a:r>
          </a:p>
          <a:p>
            <a:r>
              <a:rPr lang="en-US" b="1" dirty="0"/>
              <a:t>Contributory service of 5 years or more</a:t>
            </a:r>
          </a:p>
          <a:p>
            <a:r>
              <a:rPr lang="en-US" b="1" dirty="0"/>
              <a:t>Spouse and or</a:t>
            </a:r>
          </a:p>
          <a:p>
            <a:r>
              <a:rPr lang="en-US" b="1" dirty="0"/>
              <a:t>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Death in service(</a:t>
            </a:r>
            <a:r>
              <a:rPr lang="en-US" dirty="0" err="1"/>
              <a:t>contd</a:t>
            </a:r>
            <a:r>
              <a:rPr lang="en-US" dirty="0"/>
              <a:t>)</a:t>
            </a:r>
          </a:p>
        </p:txBody>
      </p:sp>
      <p:sp>
        <p:nvSpPr>
          <p:cNvPr id="3" name="Content Placeholder 2"/>
          <p:cNvSpPr>
            <a:spLocks noGrp="1"/>
          </p:cNvSpPr>
          <p:nvPr>
            <p:ph idx="1"/>
          </p:nvPr>
        </p:nvSpPr>
        <p:spPr/>
        <p:txBody>
          <a:bodyPr/>
          <a:lstStyle/>
          <a:p>
            <a:pPr marL="0" indent="0">
              <a:buNone/>
            </a:pPr>
            <a:r>
              <a:rPr lang="en-US" b="1" dirty="0"/>
              <a:t>Benefits Payable </a:t>
            </a:r>
          </a:p>
          <a:p>
            <a:pPr marL="0" indent="0">
              <a:buNone/>
            </a:pPr>
            <a:r>
              <a:rPr lang="en-US" b="1" dirty="0"/>
              <a:t>Spouse and Children</a:t>
            </a:r>
          </a:p>
          <a:p>
            <a:r>
              <a:rPr lang="en-US" dirty="0"/>
              <a:t>Additional benefits</a:t>
            </a:r>
          </a:p>
          <a:p>
            <a:r>
              <a:rPr lang="en-US" dirty="0"/>
              <a:t>Supplementary benefits</a:t>
            </a:r>
          </a:p>
          <a:p>
            <a:r>
              <a:rPr lang="en-US" dirty="0"/>
              <a:t>Monthly pension (Spouse and/or Children)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Children’s pension where there’s is a surviving spouse</a:t>
            </a:r>
            <a:endParaRPr lang="en-US" dirty="0"/>
          </a:p>
        </p:txBody>
      </p:sp>
      <p:sp>
        <p:nvSpPr>
          <p:cNvPr id="3" name="Content Placeholder 2"/>
          <p:cNvSpPr>
            <a:spLocks noGrp="1"/>
          </p:cNvSpPr>
          <p:nvPr>
            <p:ph idx="1"/>
          </p:nvPr>
        </p:nvSpPr>
        <p:spPr/>
        <p:txBody>
          <a:bodyPr>
            <a:normAutofit/>
          </a:bodyPr>
          <a:lstStyle/>
          <a:p>
            <a:r>
              <a:rPr lang="en-US" dirty="0"/>
              <a:t>1 child                   25% of widow’s/widower’s pension</a:t>
            </a:r>
          </a:p>
          <a:p>
            <a:r>
              <a:rPr lang="en-US" dirty="0"/>
              <a:t>2 children             40% of widow’s/widower’s pension </a:t>
            </a:r>
          </a:p>
          <a:p>
            <a:r>
              <a:rPr lang="en-US" dirty="0"/>
              <a:t>3 children             50% of widow’s/widower’s pension</a:t>
            </a:r>
          </a:p>
          <a:p>
            <a:r>
              <a:rPr lang="en-US" dirty="0"/>
              <a:t>4 children             60% of widow’s/widower’s pension</a:t>
            </a:r>
          </a:p>
          <a:p>
            <a:r>
              <a:rPr lang="en-US" dirty="0"/>
              <a:t>5 children      66,66% of widow’s/widower’s pension</a:t>
            </a:r>
          </a:p>
          <a:p>
            <a:pPr>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Children’s pension where there is no widow/widower</a:t>
            </a:r>
            <a:endParaRPr lang="en-US" dirty="0"/>
          </a:p>
        </p:txBody>
      </p:sp>
      <p:sp>
        <p:nvSpPr>
          <p:cNvPr id="3" name="Content Placeholder 2"/>
          <p:cNvSpPr>
            <a:spLocks noGrp="1"/>
          </p:cNvSpPr>
          <p:nvPr>
            <p:ph idx="1"/>
          </p:nvPr>
        </p:nvSpPr>
        <p:spPr/>
        <p:txBody>
          <a:bodyPr>
            <a:normAutofit/>
          </a:bodyPr>
          <a:lstStyle/>
          <a:p>
            <a:r>
              <a:rPr lang="en-US" dirty="0"/>
              <a:t>1 child             50% of widow’s/widower’s pension</a:t>
            </a:r>
          </a:p>
          <a:p>
            <a:r>
              <a:rPr lang="en-US" dirty="0"/>
              <a:t>2 children       80% of widow’s/widower’s pension</a:t>
            </a:r>
          </a:p>
          <a:p>
            <a:r>
              <a:rPr lang="en-US" dirty="0"/>
              <a:t>3 children     100% of widow’s/widower’s pension</a:t>
            </a:r>
          </a:p>
          <a:p>
            <a:r>
              <a:rPr lang="en-US" dirty="0"/>
              <a:t>4 children    120% of widow’s/widower’s pension</a:t>
            </a:r>
          </a:p>
          <a:p>
            <a:r>
              <a:rPr lang="en-US" dirty="0"/>
              <a:t>5 children     133 1/3% of widow’s/widower’s pension</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DOCUMENTS REQUIRED</a:t>
            </a:r>
            <a:endParaRPr lang="en-US" dirty="0"/>
          </a:p>
        </p:txBody>
      </p:sp>
      <p:sp>
        <p:nvSpPr>
          <p:cNvPr id="3" name="Content Placeholder 2"/>
          <p:cNvSpPr>
            <a:spLocks noGrp="1"/>
          </p:cNvSpPr>
          <p:nvPr>
            <p:ph idx="1"/>
          </p:nvPr>
        </p:nvSpPr>
        <p:spPr/>
        <p:txBody>
          <a:bodyPr>
            <a:normAutofit/>
          </a:bodyPr>
          <a:lstStyle/>
          <a:p>
            <a:pPr>
              <a:buNone/>
            </a:pPr>
            <a:endParaRPr lang="en-US" dirty="0"/>
          </a:p>
          <a:p>
            <a:pPr lvl="0"/>
            <a:r>
              <a:rPr lang="en-US" dirty="0"/>
              <a:t>Properly completed PD2 </a:t>
            </a:r>
          </a:p>
          <a:p>
            <a:pPr lvl="0"/>
            <a:r>
              <a:rPr lang="en-US" dirty="0"/>
              <a:t>Marriage certificate or Original Annexure C</a:t>
            </a:r>
          </a:p>
          <a:p>
            <a:pPr lvl="0"/>
            <a:r>
              <a:rPr lang="en-US" dirty="0"/>
              <a:t>Divorce decree (for divorcees)</a:t>
            </a:r>
          </a:p>
          <a:p>
            <a:pPr lvl="0"/>
            <a:r>
              <a:rPr lang="en-US" dirty="0"/>
              <a:t>Long birth certificates for children</a:t>
            </a:r>
          </a:p>
          <a:p>
            <a:pPr lvl="0"/>
            <a:r>
              <a:rPr lang="en-US" dirty="0"/>
              <a:t>National identity/passport</a:t>
            </a:r>
          </a:p>
          <a:p>
            <a:pPr lvl="0"/>
            <a:r>
              <a:rPr lang="en-US" dirty="0"/>
              <a:t>Banking details</a:t>
            </a:r>
          </a:p>
          <a:p>
            <a:pPr lvl="0"/>
            <a:r>
              <a:rPr lang="en-US" dirty="0"/>
              <a:t>Certificate / letter of guardianship.</a:t>
            </a:r>
          </a:p>
          <a:p>
            <a:pPr>
              <a:buNone/>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DEATH OF A PENSIONER</a:t>
            </a:r>
            <a:br>
              <a:rPr lang="en-US" dirty="0"/>
            </a:br>
            <a:endParaRPr lang="en-US" dirty="0"/>
          </a:p>
        </p:txBody>
      </p:sp>
      <p:sp>
        <p:nvSpPr>
          <p:cNvPr id="3" name="Content Placeholder 2"/>
          <p:cNvSpPr>
            <a:spLocks noGrp="1"/>
          </p:cNvSpPr>
          <p:nvPr>
            <p:ph idx="1"/>
          </p:nvPr>
        </p:nvSpPr>
        <p:spPr/>
        <p:txBody>
          <a:bodyPr>
            <a:normAutofit/>
          </a:bodyPr>
          <a:lstStyle/>
          <a:p>
            <a:pPr>
              <a:buNone/>
            </a:pPr>
            <a:r>
              <a:rPr lang="en-US" dirty="0"/>
              <a:t> </a:t>
            </a:r>
            <a:r>
              <a:rPr lang="en-US" b="1" dirty="0"/>
              <a:t>Benefits are payable to:</a:t>
            </a:r>
          </a:p>
          <a:p>
            <a:r>
              <a:rPr lang="en-US" dirty="0"/>
              <a:t> the surviving spouse </a:t>
            </a:r>
          </a:p>
          <a:p>
            <a:r>
              <a:rPr lang="en-US" dirty="0"/>
              <a:t> children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DOCUMENTS REQUIRED</a:t>
            </a:r>
          </a:p>
        </p:txBody>
      </p:sp>
      <p:sp>
        <p:nvSpPr>
          <p:cNvPr id="3" name="Content Placeholder 2"/>
          <p:cNvSpPr>
            <a:spLocks noGrp="1"/>
          </p:cNvSpPr>
          <p:nvPr>
            <p:ph idx="1"/>
          </p:nvPr>
        </p:nvSpPr>
        <p:spPr/>
        <p:txBody>
          <a:bodyPr>
            <a:normAutofit fontScale="92500" lnSpcReduction="10000"/>
          </a:bodyPr>
          <a:lstStyle/>
          <a:p>
            <a:pPr lvl="0"/>
            <a:r>
              <a:rPr lang="en-US" b="1" dirty="0"/>
              <a:t>PD2 Form</a:t>
            </a:r>
          </a:p>
          <a:p>
            <a:pPr lvl="0"/>
            <a:r>
              <a:rPr lang="en-US" b="1" dirty="0"/>
              <a:t>Death certificate</a:t>
            </a:r>
            <a:r>
              <a:rPr lang="en-US" dirty="0"/>
              <a:t>.</a:t>
            </a:r>
          </a:p>
          <a:p>
            <a:pPr lvl="0"/>
            <a:r>
              <a:rPr lang="en-US" b="1" dirty="0"/>
              <a:t>Marriage certificate or Original Confirmation of Customary Law Marriage.</a:t>
            </a:r>
            <a:endParaRPr lang="en-US" dirty="0"/>
          </a:p>
          <a:p>
            <a:pPr lvl="0"/>
            <a:r>
              <a:rPr lang="en-US" b="1" dirty="0"/>
              <a:t>Divorce decree </a:t>
            </a:r>
            <a:r>
              <a:rPr lang="en-US" dirty="0"/>
              <a:t>(where the deceased is divorced or was once divorced).</a:t>
            </a:r>
          </a:p>
          <a:p>
            <a:pPr lvl="0"/>
            <a:r>
              <a:rPr lang="en-US" b="1" dirty="0"/>
              <a:t>Long Birth Certificates of children </a:t>
            </a:r>
            <a:r>
              <a:rPr lang="en-US" dirty="0"/>
              <a:t>under 18/19 years age.</a:t>
            </a:r>
          </a:p>
          <a:p>
            <a:pPr lvl="0"/>
            <a:r>
              <a:rPr lang="en-US" b="1" dirty="0"/>
              <a:t>National Identity Card or valid Passport.</a:t>
            </a:r>
          </a:p>
          <a:p>
            <a:pPr lvl="0"/>
            <a:r>
              <a:rPr lang="en-US" b="1" dirty="0"/>
              <a:t>Banking details</a:t>
            </a:r>
            <a:endParaRPr lang="en-US" dirty="0"/>
          </a:p>
          <a:p>
            <a:pPr lvl="0"/>
            <a:r>
              <a:rPr lang="en-US" b="1" dirty="0"/>
              <a:t>confirmation of customary marriage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2333"/>
            <a:ext cx="8229600" cy="1143000"/>
          </a:xfrm>
        </p:spPr>
        <p:txBody>
          <a:bodyPr>
            <a:normAutofit fontScale="90000"/>
          </a:bodyPr>
          <a:lstStyle/>
          <a:p>
            <a:r>
              <a:rPr lang="en-US"/>
              <a:t>Statutory Instrument 197 of 2024</a:t>
            </a:r>
          </a:p>
        </p:txBody>
      </p:sp>
      <p:sp>
        <p:nvSpPr>
          <p:cNvPr id="3" name="Content Placeholder 2"/>
          <p:cNvSpPr>
            <a:spLocks noGrp="1"/>
          </p:cNvSpPr>
          <p:nvPr>
            <p:ph idx="1"/>
          </p:nvPr>
        </p:nvSpPr>
        <p:spPr/>
        <p:txBody>
          <a:bodyPr>
            <a:normAutofit lnSpcReduction="20000"/>
          </a:bodyPr>
          <a:lstStyle/>
          <a:p>
            <a:r>
              <a:rPr lang="en-US"/>
              <a:t>Established by the PSC in terms of section 31 of the Public Sevices Act (Chapter 16:04) witn concurrence of the Ministers of Finance and PSLSW</a:t>
            </a:r>
          </a:p>
          <a:p>
            <a:r>
              <a:rPr lang="en-US"/>
              <a:t>Public Service (Amendment) Regulations, 2024 (No.3)</a:t>
            </a:r>
          </a:p>
          <a:p>
            <a:r>
              <a:rPr lang="en-US"/>
              <a:t>Effective date 1 January 2025</a:t>
            </a:r>
          </a:p>
          <a:p>
            <a:r>
              <a:rPr lang="en-US"/>
              <a:t>Amends Public Service Regs 1992 by repealing sections 17 and 18</a:t>
            </a:r>
          </a:p>
          <a:p>
            <a:r>
              <a:rPr lang="en-US"/>
              <a:t>17(1)(a ) Appointed before the fixed date : </a:t>
            </a:r>
            <a:r>
              <a:rPr lang="en-US">
                <a:sym typeface="+mn-ea"/>
              </a:rPr>
              <a:t> shall have pensionable age of 65 years with option to retire at 70 years on full pension.</a:t>
            </a:r>
            <a:endParaRPr lang="en-US"/>
          </a:p>
          <a:p>
            <a:r>
              <a:rPr lang="en-US">
                <a:sym typeface="+mn-ea"/>
              </a:rPr>
              <a:t>17(1)(b)  Appointed after the fixed date :</a:t>
            </a:r>
            <a:r>
              <a:rPr lang="en-US"/>
              <a:t> shall have pensionable age of 70 years</a:t>
            </a:r>
          </a:p>
          <a:p>
            <a:pPr marL="0" indent="0">
              <a:buNone/>
            </a:pP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Statutory Instrument 197 of2024 cont.</a:t>
            </a:r>
          </a:p>
        </p:txBody>
      </p:sp>
      <p:sp>
        <p:nvSpPr>
          <p:cNvPr id="3" name="Content Placeholder 2"/>
          <p:cNvSpPr>
            <a:spLocks noGrp="1"/>
          </p:cNvSpPr>
          <p:nvPr>
            <p:ph idx="1"/>
          </p:nvPr>
        </p:nvSpPr>
        <p:spPr/>
        <p:txBody>
          <a:bodyPr/>
          <a:lstStyle/>
          <a:p>
            <a:r>
              <a:rPr lang="en-US"/>
              <a:t>Retirement before reaching pensionable age</a:t>
            </a:r>
          </a:p>
          <a:p>
            <a:r>
              <a:rPr lang="en-US"/>
              <a:t>18 (1) Member should be at least 60 years of age</a:t>
            </a:r>
          </a:p>
          <a:p>
            <a:r>
              <a:rPr lang="en-US"/>
              <a:t>Give three months notice</a:t>
            </a:r>
          </a:p>
          <a:p>
            <a:r>
              <a:rPr lang="en-US"/>
              <a:t>Commission may permit </a:t>
            </a:r>
          </a:p>
          <a:p>
            <a:pPr marL="0" indent="0">
              <a:buNone/>
            </a:pPr>
            <a:r>
              <a:rPr lang="en-US"/>
              <a:t>18 (2)</a:t>
            </a:r>
            <a:r>
              <a:rPr lang="en-US">
                <a:sym typeface="+mn-ea"/>
              </a:rPr>
              <a:t>Commission may require a member to retire on or after the date such member attains 60 years of age</a:t>
            </a:r>
            <a:endParaRPr lang="en-US"/>
          </a:p>
          <a:p>
            <a:pPr marL="0" indent="0">
              <a:buNone/>
            </a:pP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500042"/>
            <a:ext cx="8401080" cy="1347046"/>
          </a:xfrm>
        </p:spPr>
        <p:txBody>
          <a:bodyPr>
            <a:normAutofit fontScale="90000"/>
          </a:bodyPr>
          <a:lstStyle/>
          <a:p>
            <a:pPr algn="ctr"/>
            <a:r>
              <a:rPr lang="en-GB" dirty="0"/>
              <a:t>Strategies to disseminate the information</a:t>
            </a:r>
          </a:p>
        </p:txBody>
      </p:sp>
      <p:sp>
        <p:nvSpPr>
          <p:cNvPr id="3" name="Content Placeholder 2"/>
          <p:cNvSpPr>
            <a:spLocks noGrp="1"/>
          </p:cNvSpPr>
          <p:nvPr>
            <p:ph idx="1"/>
          </p:nvPr>
        </p:nvSpPr>
        <p:spPr>
          <a:xfrm>
            <a:off x="457200" y="1935480"/>
            <a:ext cx="8329642" cy="4389120"/>
          </a:xfrm>
        </p:spPr>
        <p:txBody>
          <a:bodyPr>
            <a:normAutofit fontScale="75000" lnSpcReduction="10000"/>
          </a:bodyPr>
          <a:lstStyle/>
          <a:p>
            <a:pPr marL="514350" indent="-514350">
              <a:buNone/>
            </a:pPr>
            <a:r>
              <a:rPr lang="en-GB" dirty="0"/>
              <a:t>	In line with the implementation of  Statutory Instruments ; 197,198 and 199 of 2024, </a:t>
            </a:r>
            <a:r>
              <a:rPr lang="en-US" altLang="en-GB" dirty="0"/>
              <a:t>Pensions</a:t>
            </a:r>
            <a:r>
              <a:rPr lang="en-GB" dirty="0"/>
              <a:t> Department will use the following strategies  </a:t>
            </a:r>
            <a:r>
              <a:rPr lang="en-GB"/>
              <a:t>to disseminate </a:t>
            </a:r>
            <a:r>
              <a:rPr lang="en-GB" dirty="0"/>
              <a:t>information to clients ;</a:t>
            </a:r>
          </a:p>
          <a:p>
            <a:pPr marL="514350" indent="-514350">
              <a:buFont typeface="+mj-lt"/>
              <a:buAutoNum type="alphaLcParenR"/>
            </a:pPr>
            <a:r>
              <a:rPr lang="en-US" altLang="en-GB" dirty="0"/>
              <a:t>Pension Awareness Program</a:t>
            </a:r>
          </a:p>
          <a:p>
            <a:pPr marL="514350" indent="-514350">
              <a:buFont typeface="+mj-lt"/>
              <a:buAutoNum type="alphaLcParenR"/>
            </a:pPr>
            <a:r>
              <a:rPr lang="en-GB" dirty="0"/>
              <a:t>Website</a:t>
            </a:r>
          </a:p>
          <a:p>
            <a:pPr marL="514350" indent="-514350">
              <a:buFont typeface="+mj-lt"/>
              <a:buAutoNum type="alphaLcParenR"/>
            </a:pPr>
            <a:r>
              <a:rPr lang="en-GB" dirty="0"/>
              <a:t>Social Media ( </a:t>
            </a:r>
            <a:r>
              <a:rPr lang="en-GB" dirty="0" err="1"/>
              <a:t>whatsapp</a:t>
            </a:r>
            <a:r>
              <a:rPr lang="en-GB" dirty="0"/>
              <a:t>, </a:t>
            </a:r>
            <a:r>
              <a:rPr lang="en-GB" dirty="0" err="1"/>
              <a:t>twiter</a:t>
            </a:r>
            <a:r>
              <a:rPr lang="en-GB" dirty="0"/>
              <a:t>, </a:t>
            </a:r>
            <a:r>
              <a:rPr lang="en-GB" dirty="0" err="1"/>
              <a:t>facebook</a:t>
            </a:r>
            <a:r>
              <a:rPr lang="en-GB" dirty="0"/>
              <a:t>, </a:t>
            </a:r>
            <a:r>
              <a:rPr lang="en-GB" dirty="0" err="1"/>
              <a:t>Linkedinn</a:t>
            </a:r>
            <a:r>
              <a:rPr lang="en-GB" dirty="0"/>
              <a:t>)</a:t>
            </a:r>
          </a:p>
          <a:p>
            <a:pPr marL="514350" indent="-514350">
              <a:buFont typeface="+mj-lt"/>
              <a:buAutoNum type="alphaLcParenR"/>
            </a:pPr>
            <a:r>
              <a:rPr lang="en-GB" dirty="0"/>
              <a:t>Electronic media</a:t>
            </a:r>
          </a:p>
          <a:p>
            <a:pPr marL="514350" indent="-514350">
              <a:buFont typeface="+mj-lt"/>
              <a:buAutoNum type="alphaLcParenR"/>
            </a:pPr>
            <a:r>
              <a:rPr lang="en-GB" dirty="0"/>
              <a:t>Print media</a:t>
            </a:r>
          </a:p>
          <a:p>
            <a:pPr marL="514350" indent="-514350">
              <a:buFont typeface="+mj-lt"/>
              <a:buAutoNum type="alphaLcParenR"/>
            </a:pPr>
            <a:r>
              <a:rPr lang="en-GB" dirty="0"/>
              <a:t>Distribution of material to MDAS</a:t>
            </a:r>
          </a:p>
          <a:p>
            <a:pPr marL="514350" indent="-514350">
              <a:buFont typeface="+mj-lt"/>
              <a:buAutoNum type="alphaLcParenR"/>
            </a:pPr>
            <a:r>
              <a:rPr lang="en-GB" dirty="0"/>
              <a:t>Exhibitions </a:t>
            </a:r>
          </a:p>
          <a:p>
            <a:pPr marL="514350" indent="-514350">
              <a:buFont typeface="+mj-lt"/>
              <a:buAutoNum type="alphaLcParenR"/>
            </a:pPr>
            <a:r>
              <a:rPr lang="en-GB" dirty="0"/>
              <a:t>Road shows</a:t>
            </a:r>
          </a:p>
          <a:p>
            <a:pPr marL="514350" indent="-514350">
              <a:buFont typeface="+mj-lt"/>
              <a:buAutoNum type="alphaLcParenR"/>
            </a:pPr>
            <a:r>
              <a:rPr lang="en-GB" dirty="0"/>
              <a:t>Workshops</a:t>
            </a:r>
          </a:p>
          <a:p>
            <a:pPr marL="514350" indent="-514350">
              <a:buFont typeface="+mj-lt"/>
              <a:buAutoNum type="alphaLcParenR"/>
            </a:pPr>
            <a:r>
              <a:rPr lang="en-GB" dirty="0"/>
              <a:t>Ministerial Programmes to have a slot for Pensions Department.</a:t>
            </a:r>
          </a:p>
          <a:p>
            <a:pPr marL="514350" indent="-514350">
              <a:buFont typeface="+mj-lt"/>
              <a:buAutoNum type="alphaLcParenR"/>
            </a:pPr>
            <a:endParaRPr lang="en-GB" dirty="0"/>
          </a:p>
          <a:p>
            <a:pPr marL="514350" indent="-514350">
              <a:buFont typeface="+mj-lt"/>
              <a:buAutoNum type="alphaLcParenR"/>
            </a:pP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 </a:t>
            </a:r>
          </a:p>
        </p:txBody>
      </p:sp>
      <p:sp>
        <p:nvSpPr>
          <p:cNvPr id="3" name="Content Placeholder 2"/>
          <p:cNvSpPr>
            <a:spLocks noGrp="1"/>
          </p:cNvSpPr>
          <p:nvPr>
            <p:ph idx="1"/>
          </p:nvPr>
        </p:nvSpPr>
        <p:spPr/>
        <p:txBody>
          <a:bodyPr/>
          <a:lstStyle/>
          <a:p>
            <a:pPr>
              <a:buNone/>
            </a:pPr>
            <a:r>
              <a:rPr lang="en-GB" dirty="0">
                <a:solidFill>
                  <a:schemeClr val="accent2"/>
                </a:solidFill>
              </a:rPr>
              <a:t>j</a:t>
            </a:r>
            <a:r>
              <a:rPr lang="en-GB" dirty="0"/>
              <a:t>. MDAs should arrange for pension awareness programmes.</a:t>
            </a:r>
          </a:p>
          <a:p>
            <a:pPr>
              <a:buNone/>
            </a:pPr>
            <a:r>
              <a:rPr lang="en-GB" dirty="0">
                <a:solidFill>
                  <a:schemeClr val="accent2"/>
                </a:solidFill>
              </a:rPr>
              <a:t>k</a:t>
            </a:r>
            <a:r>
              <a:rPr lang="en-GB" dirty="0"/>
              <a:t>. MDAs  to be encouraged to provide for a pension presentation whenever they hold meetings</a:t>
            </a:r>
          </a:p>
          <a:p>
            <a:endParaRPr lang="en-GB"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1531620" y="859790"/>
            <a:ext cx="6834505" cy="432562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CONCLUSION</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a:t>Please note that it is an offence to provide false information.</a:t>
            </a:r>
          </a:p>
          <a:p>
            <a:pPr>
              <a:buNone/>
            </a:pPr>
            <a:r>
              <a:rPr lang="en-US" dirty="0"/>
              <a:t>Should you require additional information on pension issues please contact:</a:t>
            </a:r>
          </a:p>
          <a:p>
            <a:pPr>
              <a:buNone/>
            </a:pPr>
            <a:r>
              <a:rPr lang="en-US" dirty="0"/>
              <a:t> </a:t>
            </a:r>
          </a:p>
          <a:p>
            <a:pPr>
              <a:buNone/>
            </a:pPr>
            <a:r>
              <a:rPr lang="en-US" b="1" dirty="0"/>
              <a:t>The Pensions Master</a:t>
            </a:r>
          </a:p>
          <a:p>
            <a:pPr>
              <a:buNone/>
            </a:pPr>
            <a:r>
              <a:rPr lang="en-US" dirty="0" err="1"/>
              <a:t>Mukwati</a:t>
            </a:r>
            <a:r>
              <a:rPr lang="en-US" dirty="0"/>
              <a:t> Building</a:t>
            </a:r>
          </a:p>
          <a:p>
            <a:pPr>
              <a:buNone/>
            </a:pPr>
            <a:r>
              <a:rPr lang="en-US" dirty="0"/>
              <a:t>P.O. Box CY 397</a:t>
            </a:r>
          </a:p>
          <a:p>
            <a:pPr>
              <a:buNone/>
            </a:pPr>
            <a:r>
              <a:rPr lang="en-US" dirty="0"/>
              <a:t>Causeway </a:t>
            </a:r>
          </a:p>
          <a:p>
            <a:pPr>
              <a:buNone/>
            </a:pPr>
            <a:r>
              <a:rPr lang="en-US" b="1" u="sng" dirty="0"/>
              <a:t>Harare </a:t>
            </a:r>
            <a:endParaRPr lang="en-US" dirty="0"/>
          </a:p>
          <a:p>
            <a:pPr>
              <a:buNone/>
            </a:pPr>
            <a:r>
              <a:rPr lang="en-US" dirty="0"/>
              <a:t> </a:t>
            </a:r>
          </a:p>
          <a:p>
            <a:pPr>
              <a:buNone/>
            </a:pPr>
            <a:r>
              <a:rPr lang="en-US" dirty="0"/>
              <a:t>Contact number: +263 242 703822/5</a:t>
            </a:r>
          </a:p>
          <a:p>
            <a:pPr>
              <a:buNone/>
            </a:pPr>
            <a:r>
              <a:rPr lang="en-US" dirty="0"/>
              <a:t>Email: pensions@psc.gov.co.zw</a:t>
            </a:r>
          </a:p>
          <a:p>
            <a:endParaRPr lang="en-US" dirty="0"/>
          </a:p>
        </p:txBody>
      </p:sp>
    </p:spTree>
  </p:cSld>
  <p:clrMapOvr>
    <a:masterClrMapping/>
  </p:clrMapOvr>
</p:sld>
</file>

<file path=ppt/theme/_rels/theme16.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1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1996</Words>
  <Application>Microsoft Office PowerPoint</Application>
  <PresentationFormat>On-screen Show (4:3)</PresentationFormat>
  <Paragraphs>338</Paragraphs>
  <Slides>43</Slides>
  <Notes>0</Notes>
  <HiddenSlides>0</HiddenSlides>
  <MMClips>0</MMClips>
  <ScaleCrop>false</ScaleCrop>
  <HeadingPairs>
    <vt:vector size="6" baseType="variant">
      <vt:variant>
        <vt:lpstr>Fonts Used</vt:lpstr>
      </vt:variant>
      <vt:variant>
        <vt:i4>8</vt:i4>
      </vt:variant>
      <vt:variant>
        <vt:lpstr>Theme</vt:lpstr>
      </vt:variant>
      <vt:variant>
        <vt:i4>16</vt:i4>
      </vt:variant>
      <vt:variant>
        <vt:lpstr>Slide Titles</vt:lpstr>
      </vt:variant>
      <vt:variant>
        <vt:i4>43</vt:i4>
      </vt:variant>
    </vt:vector>
  </HeadingPairs>
  <TitlesOfParts>
    <vt:vector size="67" baseType="lpstr">
      <vt:lpstr>Arial</vt:lpstr>
      <vt:lpstr>Arial Black</vt:lpstr>
      <vt:lpstr>Calibri</vt:lpstr>
      <vt:lpstr>Calibri Light</vt:lpstr>
      <vt:lpstr>Constantia</vt:lpstr>
      <vt:lpstr>Times New Roman</vt:lpstr>
      <vt:lpstr>Wingdings</vt:lpstr>
      <vt:lpstr>Wingdings 2</vt:lpstr>
      <vt:lpstr>14_Custom Design</vt:lpstr>
      <vt:lpstr>15_Custom Design</vt:lpstr>
      <vt:lpstr>13_Custom Design</vt:lpstr>
      <vt:lpstr>10_Custom Design</vt:lpstr>
      <vt:lpstr>11_Custom Design</vt:lpstr>
      <vt:lpstr>4_Custom Design</vt:lpstr>
      <vt:lpstr>5_Custom Design</vt:lpstr>
      <vt:lpstr>6_Custom Design</vt:lpstr>
      <vt:lpstr>7_Custom Design</vt:lpstr>
      <vt:lpstr>8_Custom Design</vt:lpstr>
      <vt:lpstr>9_Custom Design</vt:lpstr>
      <vt:lpstr>3_Custom Design</vt:lpstr>
      <vt:lpstr>2_Custom Design</vt:lpstr>
      <vt:lpstr>1_Custom Design</vt:lpstr>
      <vt:lpstr>Custom Design</vt:lpstr>
      <vt:lpstr>Flow</vt:lpstr>
      <vt:lpstr>                 </vt:lpstr>
      <vt:lpstr>MISSION STATEMENT</vt:lpstr>
      <vt:lpstr>PENSION FUNCTIONS </vt:lpstr>
      <vt:lpstr>Dynamic nature</vt:lpstr>
      <vt:lpstr>WHAT IS STATE SERVICE PENSION SCHEME ?</vt:lpstr>
      <vt:lpstr>BENEFITS PAYABLE UNDER THE STATE SERVICE PENSION SCHEME</vt:lpstr>
      <vt:lpstr>BENEFITS, QUALIFICATION AND DOCUMENTS REQUIRED FOR PERSONS WHO RETIRED ON OR BEFORE 31/12/2024 AND WHO WERE IN SERVICE PRIOR TO 1/01/2025 </vt:lpstr>
      <vt:lpstr>BENEFIT, QUALIFICATION AND DOCUMENTS REQUIRED contd</vt:lpstr>
      <vt:lpstr>BENEFIT, QUALIFICATION AND DOCUMENTS REQUIRED FOR PERSONS WHO RETIRED AFTER 1/1/2025 (SI 197 of 2024)</vt:lpstr>
      <vt:lpstr> UNIFORMED FORCES </vt:lpstr>
      <vt:lpstr>cont</vt:lpstr>
      <vt:lpstr>cont</vt:lpstr>
      <vt:lpstr>BENEFITS PAYABLE ON RETIREMENTS</vt:lpstr>
      <vt:lpstr>Retirement(UNIFORMED) </vt:lpstr>
      <vt:lpstr>Redundancy</vt:lpstr>
      <vt:lpstr>PowerPoint Presentation</vt:lpstr>
      <vt:lpstr>Documents Required</vt:lpstr>
      <vt:lpstr>PENSION INCREASES</vt:lpstr>
      <vt:lpstr>Refunds and Gratuities (once off payments)</vt:lpstr>
      <vt:lpstr>BENEFITS PAYABLE ON RESIGNATION</vt:lpstr>
      <vt:lpstr>Gratuity</vt:lpstr>
      <vt:lpstr>BENEFITS PAYABLE ON DISCHARGE</vt:lpstr>
      <vt:lpstr>BENEFITS PAYABLE ON REDUNDANCY</vt:lpstr>
      <vt:lpstr>BENEFITS PAYABLE ON MEDICAL DISCHARGE</vt:lpstr>
      <vt:lpstr>Documents required</vt:lpstr>
      <vt:lpstr>BUYING BACK SERVICE</vt:lpstr>
      <vt:lpstr>REQUIREMENTS TO BUY BACK SERVICE</vt:lpstr>
      <vt:lpstr> DEATH  BENEFITS  Considerations for Benefits payable: </vt:lpstr>
      <vt:lpstr>DEATH IN SERVICE</vt:lpstr>
      <vt:lpstr>Death in service contd</vt:lpstr>
      <vt:lpstr>Death in service contd</vt:lpstr>
      <vt:lpstr>Death in service(contd)</vt:lpstr>
      <vt:lpstr>Children’s pension where there’s is a surviving spouse</vt:lpstr>
      <vt:lpstr>Children’s pension where there is no widow/widower</vt:lpstr>
      <vt:lpstr>DOCUMENTS REQUIRED</vt:lpstr>
      <vt:lpstr>DEATH OF A PENSIONER </vt:lpstr>
      <vt:lpstr>DOCUMENTS REQUIRED</vt:lpstr>
      <vt:lpstr>Statutory Instrument 197 of 2024</vt:lpstr>
      <vt:lpstr>Statutory Instrument 197 of2024 cont.</vt:lpstr>
      <vt:lpstr>Strategies to disseminate the information</vt:lpstr>
      <vt:lpstr>Cont </vt:lpstr>
      <vt:lpstr>PowerPoint Presentation</vt:lpstr>
      <vt:lpstr>CONCLUSION </vt:lpstr>
    </vt:vector>
  </TitlesOfParts>
  <Company>Pension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SERVICE COMMISSION  PENSIONS AGENCY  HUMAN RESOURCES PERSONNEL</dc:title>
  <dc:creator>vimbiso v. mutimwiyi</dc:creator>
  <cp:lastModifiedBy>Kafesu Munyaradzi  B</cp:lastModifiedBy>
  <cp:revision>310</cp:revision>
  <cp:lastPrinted>2024-02-26T06:13:00Z</cp:lastPrinted>
  <dcterms:created xsi:type="dcterms:W3CDTF">2020-06-11T08:30:00Z</dcterms:created>
  <dcterms:modified xsi:type="dcterms:W3CDTF">2025-04-01T11:41:58Z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F138AC17D1FB467B95A88724799F622C_13</vt:lpwstr>
  </property>
  <property fmtid="{D5CDD505-2E9C-101B-9397-08002B2CF9AE}" pid="3" name="KSOProductBuildVer">
    <vt:lpwstr>1033-12.2.0.20326</vt:lpwstr>
  </property>
</Properties>
</file>