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handoutMasterIdLst>
    <p:handoutMasterId r:id="rId20"/>
  </p:handoutMasterIdLst>
  <p:sldIdLst>
    <p:sldId id="259" r:id="rId2"/>
    <p:sldId id="260" r:id="rId3"/>
    <p:sldId id="262" r:id="rId4"/>
    <p:sldId id="263" r:id="rId5"/>
    <p:sldId id="264" r:id="rId6"/>
    <p:sldId id="265" r:id="rId7"/>
    <p:sldId id="266" r:id="rId8"/>
    <p:sldId id="267" r:id="rId9"/>
    <p:sldId id="292" r:id="rId10"/>
    <p:sldId id="295" r:id="rId11"/>
    <p:sldId id="296" r:id="rId12"/>
    <p:sldId id="297" r:id="rId13"/>
    <p:sldId id="298" r:id="rId14"/>
    <p:sldId id="300" r:id="rId15"/>
    <p:sldId id="301" r:id="rId16"/>
    <p:sldId id="302" r:id="rId17"/>
    <p:sldId id="303" r:id="rId18"/>
    <p:sldId id="304" r:id="rId19"/>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68" d="100"/>
          <a:sy n="68"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FAFB4276-A792-44A6-829B-54AA0C130EF2}" type="datetimeFigureOut">
              <a:rPr lang="en-US" smtClean="0"/>
              <a:pPr/>
              <a:t>6/10/2025</a:t>
            </a:fld>
            <a:endParaRPr lang="en-ZW"/>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ZW"/>
          </a:p>
        </p:txBody>
      </p:sp>
      <p:sp>
        <p:nvSpPr>
          <p:cNvPr id="5" name="Slide Number Placehold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11226041-A49E-48D4-A53F-B09240D87CDF}" type="slidenum">
              <a:rPr lang="en-ZW" smtClean="0"/>
              <a:pPr/>
              <a:t>‹#›</a:t>
            </a:fld>
            <a:endParaRPr lang="en-ZW"/>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51D4C295-C011-49D8-B8A2-B55F251F5B82}" type="datetimeFigureOut">
              <a:rPr lang="en-US" smtClean="0"/>
              <a:pPr/>
              <a:t>6/10/2025</a:t>
            </a:fld>
            <a:endParaRPr lang="en-ZW"/>
          </a:p>
        </p:txBody>
      </p:sp>
      <p:sp>
        <p:nvSpPr>
          <p:cNvPr id="19" name="Footer Placeholder 18"/>
          <p:cNvSpPr>
            <a:spLocks noGrp="1"/>
          </p:cNvSpPr>
          <p:nvPr>
            <p:ph type="ftr" sz="quarter" idx="11"/>
          </p:nvPr>
        </p:nvSpPr>
        <p:spPr/>
        <p:txBody>
          <a:bodyPr/>
          <a:lstStyle/>
          <a:p>
            <a:endParaRPr lang="en-ZW"/>
          </a:p>
        </p:txBody>
      </p:sp>
      <p:sp>
        <p:nvSpPr>
          <p:cNvPr id="27" name="Slide Number Placeholder 26"/>
          <p:cNvSpPr>
            <a:spLocks noGrp="1"/>
          </p:cNvSpPr>
          <p:nvPr>
            <p:ph type="sldNum" sz="quarter" idx="12"/>
          </p:nvPr>
        </p:nvSpPr>
        <p:spPr/>
        <p:txBody>
          <a:bodyPr/>
          <a:lstStyle/>
          <a:p>
            <a:fld id="{734B41FB-D98B-46FB-A3B6-FB4FAE41DEA4}" type="slidenum">
              <a:rPr lang="en-ZW" smtClean="0"/>
              <a:pPr/>
              <a:t>‹#›</a:t>
            </a:fld>
            <a:endParaRPr lang="en-ZW"/>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D4C295-C011-49D8-B8A2-B55F251F5B82}" type="datetimeFigureOut">
              <a:rPr lang="en-US" smtClean="0"/>
              <a:pPr/>
              <a:t>6/10/2025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1D4C295-C011-49D8-B8A2-B55F251F5B82}" type="datetimeFigureOut">
              <a:rPr lang="en-US" smtClean="0"/>
              <a:pPr/>
              <a:t>6/10/2025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734B41FB-D98B-46FB-A3B6-FB4FAE41DEA4}" type="slidenum">
              <a:rPr lang="en-ZW" smtClean="0"/>
              <a:pPr/>
              <a:t>‹#›</a:t>
            </a:fld>
            <a:endParaRPr lang="en-ZW"/>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D4C295-C011-49D8-B8A2-B55F251F5B82}" type="datetimeFigureOut">
              <a:rPr lang="en-US" smtClean="0"/>
              <a:pPr/>
              <a:t>6/10/2025</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1D4C295-C011-49D8-B8A2-B55F251F5B82}" type="datetimeFigureOut">
              <a:rPr lang="en-US" smtClean="0"/>
              <a:pPr/>
              <a:t>6/10/2025</a:t>
            </a:fld>
            <a:endParaRPr lang="en-ZW"/>
          </a:p>
        </p:txBody>
      </p:sp>
      <p:sp>
        <p:nvSpPr>
          <p:cNvPr id="8" name="Footer Placeholder 7"/>
          <p:cNvSpPr>
            <a:spLocks noGrp="1"/>
          </p:cNvSpPr>
          <p:nvPr>
            <p:ph type="ftr" sz="quarter" idx="11"/>
          </p:nvPr>
        </p:nvSpPr>
        <p:spPr/>
        <p:txBody>
          <a:bodyPr/>
          <a:lstStyle/>
          <a:p>
            <a:endParaRPr lang="en-ZW"/>
          </a:p>
        </p:txBody>
      </p:sp>
      <p:sp>
        <p:nvSpPr>
          <p:cNvPr id="9" name="Slide Number Placeholder 8"/>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51D4C295-C011-49D8-B8A2-B55F251F5B82}" type="datetimeFigureOut">
              <a:rPr lang="en-US" smtClean="0"/>
              <a:pPr/>
              <a:t>6/10/2025</a:t>
            </a:fld>
            <a:endParaRPr lang="en-ZW"/>
          </a:p>
        </p:txBody>
      </p:sp>
      <p:sp>
        <p:nvSpPr>
          <p:cNvPr id="4" name="Footer Placeholder 3"/>
          <p:cNvSpPr>
            <a:spLocks noGrp="1"/>
          </p:cNvSpPr>
          <p:nvPr>
            <p:ph type="ftr" sz="quarter" idx="11"/>
          </p:nvPr>
        </p:nvSpPr>
        <p:spPr/>
        <p:txBody>
          <a:bodyPr/>
          <a:lstStyle/>
          <a:p>
            <a:endParaRPr lang="en-ZW"/>
          </a:p>
        </p:txBody>
      </p:sp>
      <p:sp>
        <p:nvSpPr>
          <p:cNvPr id="5" name="Slide Number Placeholder 4"/>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4C295-C011-49D8-B8A2-B55F251F5B82}" type="datetimeFigureOut">
              <a:rPr lang="en-US" smtClean="0"/>
              <a:pPr/>
              <a:t>6/10/2025</a:t>
            </a:fld>
            <a:endParaRPr lang="en-ZW"/>
          </a:p>
        </p:txBody>
      </p:sp>
      <p:sp>
        <p:nvSpPr>
          <p:cNvPr id="3" name="Footer Placeholder 2"/>
          <p:cNvSpPr>
            <a:spLocks noGrp="1"/>
          </p:cNvSpPr>
          <p:nvPr>
            <p:ph type="ftr" sz="quarter" idx="11"/>
          </p:nvPr>
        </p:nvSpPr>
        <p:spPr/>
        <p:txBody>
          <a:bodyPr/>
          <a:lstStyle/>
          <a:p>
            <a:endParaRPr lang="en-ZW"/>
          </a:p>
        </p:txBody>
      </p:sp>
      <p:sp>
        <p:nvSpPr>
          <p:cNvPr id="4" name="Slide Number Placeholder 3"/>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D4C295-C011-49D8-B8A2-B55F251F5B82}" type="datetimeFigureOut">
              <a:rPr lang="en-US" smtClean="0"/>
              <a:pPr/>
              <a:t>6/10/2025</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1D4C295-C011-49D8-B8A2-B55F251F5B82}" type="datetimeFigureOut">
              <a:rPr lang="en-US" smtClean="0"/>
              <a:pPr/>
              <a:t>6/10/2025</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a:xfrm>
            <a:off x="8077200" y="6356350"/>
            <a:ext cx="609600" cy="365125"/>
          </a:xfrm>
        </p:spPr>
        <p:txBody>
          <a:bodyPr/>
          <a:lstStyle/>
          <a:p>
            <a:fld id="{734B41FB-D98B-46FB-A3B6-FB4FAE41DEA4}" type="slidenum">
              <a:rPr lang="en-ZW" smtClean="0"/>
              <a:pPr/>
              <a:t>‹#›</a:t>
            </a:fld>
            <a:endParaRPr lang="en-ZW"/>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D4C295-C011-49D8-B8A2-B55F251F5B82}" type="datetimeFigureOut">
              <a:rPr lang="en-US" smtClean="0"/>
              <a:pPr/>
              <a:t>6/10/2025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D4C295-C011-49D8-B8A2-B55F251F5B82}" type="datetimeFigureOut">
              <a:rPr lang="en-US" smtClean="0"/>
              <a:pPr/>
              <a:t>6/10/2025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734B41FB-D98B-46FB-A3B6-FB4FAE41DEA4}" type="slidenum">
              <a:rPr lang="en-ZW" smtClean="0"/>
              <a:pPr/>
              <a:t>‹#›</a:t>
            </a:fld>
            <a:endParaRPr lang="en-Z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1D4C295-C011-49D8-B8A2-B55F251F5B82}" type="datetimeFigureOut">
              <a:rPr lang="en-US" smtClean="0"/>
              <a:pPr/>
              <a:t>6/10/2025</a:t>
            </a:fld>
            <a:endParaRPr lang="en-ZW"/>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ZW"/>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4B41FB-D98B-46FB-A3B6-FB4FAE41DEA4}" type="slidenum">
              <a:rPr lang="en-ZW" smtClean="0"/>
              <a:pPr/>
              <a:t>‹#›</a:t>
            </a:fld>
            <a:endParaRPr lang="en-ZW"/>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dvocatemucheche@gmail.com/admin@cmalawchambers.co.zw" TargetMode="External"/><Relationship Id="rId2" Type="http://schemas.openxmlformats.org/officeDocument/2006/relationships/hyperlink" Target="mailto:cmucheche@cmlawchambers.co.zw"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info@cmlawchambers.co.zw"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62500" lnSpcReduction="20000"/>
          </a:bodyPr>
          <a:lstStyle/>
          <a:p>
            <a:pPr>
              <a:buNone/>
            </a:pPr>
            <a:endParaRPr lang="en-ZW" dirty="0"/>
          </a:p>
          <a:p>
            <a:pPr>
              <a:buNone/>
            </a:pPr>
            <a:endParaRPr lang="en-ZW" dirty="0"/>
          </a:p>
          <a:p>
            <a:pPr>
              <a:buNone/>
            </a:pPr>
            <a:endParaRPr lang="en-ZW" dirty="0"/>
          </a:p>
          <a:p>
            <a:pPr algn="ctr">
              <a:buNone/>
            </a:pPr>
            <a:r>
              <a:rPr lang="en-ZW" sz="3800" b="1" dirty="0">
                <a:latin typeface="Californian FB" panose="0207040306080B030204" pitchFamily="18" charset="0"/>
              </a:rPr>
              <a:t>Labour &amp; Business Consultancy</a:t>
            </a:r>
          </a:p>
          <a:p>
            <a:pPr algn="ctr">
              <a:buNone/>
            </a:pPr>
            <a:r>
              <a:rPr lang="en-ZW" sz="3800" dirty="0">
                <a:latin typeface="Californian FB" panose="0207040306080B030204" pitchFamily="18" charset="0"/>
              </a:rPr>
              <a:t>“</a:t>
            </a:r>
            <a:r>
              <a:rPr lang="en-ZW" sz="3800" i="1" dirty="0">
                <a:latin typeface="Californian FB" panose="0207040306080B030204" pitchFamily="18" charset="0"/>
              </a:rPr>
              <a:t>Turning The World of Labour &amp; Business for the Best</a:t>
            </a:r>
            <a:r>
              <a:rPr lang="en-ZW" sz="3800" dirty="0">
                <a:latin typeface="Californian FB" panose="0207040306080B030204" pitchFamily="18" charset="0"/>
              </a:rPr>
              <a:t>”</a:t>
            </a:r>
          </a:p>
          <a:p>
            <a:pPr algn="ctr">
              <a:buNone/>
            </a:pPr>
            <a:endParaRPr lang="en-ZW" dirty="0">
              <a:latin typeface="Californian FB" panose="0207040306080B030204" pitchFamily="18" charset="0"/>
            </a:endParaRPr>
          </a:p>
          <a:p>
            <a:pPr algn="ctr">
              <a:buNone/>
            </a:pPr>
            <a:endParaRPr lang="en-ZW" dirty="0"/>
          </a:p>
          <a:p>
            <a:pPr algn="r">
              <a:buNone/>
            </a:pPr>
            <a:endParaRPr lang="en-ZW" sz="1800" dirty="0"/>
          </a:p>
          <a:p>
            <a:pPr algn="r">
              <a:buNone/>
            </a:pPr>
            <a:r>
              <a:rPr lang="en-ZW" sz="2900" b="1" dirty="0">
                <a:latin typeface="Times New Roman" panose="02020603050405020304" pitchFamily="18" charset="0"/>
                <a:ea typeface="Calibri" panose="020F0502020204030204" pitchFamily="34" charset="0"/>
              </a:rPr>
              <a:t>Senior Consultant/Head Partner/Facilitator</a:t>
            </a:r>
          </a:p>
          <a:p>
            <a:pPr algn="r">
              <a:buNone/>
            </a:pPr>
            <a:r>
              <a:rPr lang="en-ZW" sz="2900" b="1" dirty="0">
                <a:latin typeface="Times New Roman" panose="02020603050405020304" pitchFamily="18" charset="0"/>
                <a:ea typeface="Calibri" panose="020F0502020204030204" pitchFamily="34" charset="0"/>
              </a:rPr>
              <a:t>Caleb  Mucheche</a:t>
            </a:r>
          </a:p>
          <a:p>
            <a:pPr algn="r">
              <a:buNone/>
            </a:pPr>
            <a:r>
              <a:rPr lang="en-ZW" sz="2900" dirty="0">
                <a:solidFill>
                  <a:srgbClr val="FF0000"/>
                </a:solidFill>
                <a:latin typeface="Times New Roman" panose="02020603050405020304" pitchFamily="18" charset="0"/>
                <a:ea typeface="Calibri" panose="020F0502020204030204" pitchFamily="34" charset="0"/>
              </a:rPr>
              <a:t> </a:t>
            </a:r>
            <a:r>
              <a:rPr lang="en-ZW" sz="2900" i="1" dirty="0">
                <a:solidFill>
                  <a:srgbClr val="FF0000"/>
                </a:solidFill>
                <a:latin typeface="Californian FB" panose="0207040306080B030204" pitchFamily="18" charset="0"/>
                <a:ea typeface="Calibri" panose="020F0502020204030204" pitchFamily="34" charset="0"/>
              </a:rPr>
              <a:t>LLB Hons (UZ), LLM Commercial Law(South Africa), LLM Labour Law (Zambia</a:t>
            </a:r>
            <a:r>
              <a:rPr lang="en-ZW" sz="2400" i="1" dirty="0">
                <a:solidFill>
                  <a:srgbClr val="FF0000"/>
                </a:solidFill>
                <a:latin typeface="Californian FB" panose="0207040306080B030204" pitchFamily="18" charset="0"/>
                <a:ea typeface="Calibri" panose="020F0502020204030204" pitchFamily="34" charset="0"/>
              </a:rPr>
              <a:t>)</a:t>
            </a:r>
          </a:p>
          <a:p>
            <a:pPr algn="r">
              <a:buNone/>
            </a:pPr>
            <a:endParaRPr lang="en-ZW" sz="2400" dirty="0">
              <a:latin typeface="Times New Roman" panose="02020603050405020304" pitchFamily="18" charset="0"/>
              <a:ea typeface="Calibri" panose="020F0502020204030204" pitchFamily="34" charset="0"/>
            </a:endParaRPr>
          </a:p>
          <a:p>
            <a:pPr algn="r">
              <a:buNone/>
            </a:pPr>
            <a:r>
              <a:rPr lang="en-ZW" sz="2400" b="1" dirty="0">
                <a:latin typeface="Times New Roman" panose="02020603050405020304" pitchFamily="18" charset="0"/>
                <a:ea typeface="Calibri" panose="020F0502020204030204" pitchFamily="34" charset="0"/>
              </a:rPr>
              <a:t>Contact Details: </a:t>
            </a:r>
            <a:r>
              <a:rPr lang="en-ZW" sz="2400" dirty="0">
                <a:latin typeface="Times New Roman" panose="02020603050405020304" pitchFamily="18" charset="0"/>
                <a:ea typeface="Calibri" panose="020F0502020204030204" pitchFamily="34" charset="0"/>
              </a:rPr>
              <a:t>0772652140/0712951572/0242-749200</a:t>
            </a:r>
          </a:p>
          <a:p>
            <a:pPr algn="r">
              <a:buNone/>
            </a:pPr>
            <a:r>
              <a:rPr lang="en-ZW" sz="2400" b="1" dirty="0">
                <a:latin typeface="Times New Roman" panose="02020603050405020304" pitchFamily="18" charset="0"/>
                <a:ea typeface="Calibri" panose="020F0502020204030204" pitchFamily="34" charset="0"/>
              </a:rPr>
              <a:t>Email Address: </a:t>
            </a:r>
            <a:r>
              <a:rPr lang="en-ZW" sz="2400" dirty="0">
                <a:latin typeface="Times New Roman" panose="02020603050405020304" pitchFamily="18" charset="0"/>
                <a:ea typeface="Calibri" panose="020F0502020204030204" pitchFamily="34" charset="0"/>
                <a:hlinkClick r:id="rId2"/>
              </a:rPr>
              <a:t>cmucheche@cmlawchambers.co.zw</a:t>
            </a:r>
            <a:endParaRPr lang="en-ZW" sz="2400" dirty="0">
              <a:latin typeface="Times New Roman" panose="02020603050405020304" pitchFamily="18" charset="0"/>
              <a:ea typeface="Calibri" panose="020F0502020204030204" pitchFamily="34" charset="0"/>
            </a:endParaRPr>
          </a:p>
          <a:p>
            <a:pPr algn="r">
              <a:buNone/>
            </a:pPr>
            <a:r>
              <a:rPr lang="en-ZW" sz="2400" dirty="0">
                <a:latin typeface="Times New Roman" panose="02020603050405020304" pitchFamily="18" charset="0"/>
                <a:ea typeface="Calibri" panose="020F0502020204030204" pitchFamily="34" charset="0"/>
                <a:hlinkClick r:id="rId3"/>
              </a:rPr>
              <a:t>advocatemucheche@gmail.com/admin@cmalawchambers.co.zw</a:t>
            </a:r>
            <a:endParaRPr lang="en-ZW" sz="2400" dirty="0">
              <a:latin typeface="Times New Roman" panose="02020603050405020304" pitchFamily="18" charset="0"/>
              <a:ea typeface="Calibri" panose="020F0502020204030204" pitchFamily="34" charset="0"/>
            </a:endParaRPr>
          </a:p>
          <a:p>
            <a:pPr algn="r">
              <a:buNone/>
            </a:pPr>
            <a:r>
              <a:rPr lang="en-ZW" sz="2400" dirty="0">
                <a:latin typeface="Times New Roman" panose="02020603050405020304" pitchFamily="18" charset="0"/>
                <a:ea typeface="Calibri" panose="020F0502020204030204" pitchFamily="34" charset="0"/>
                <a:hlinkClick r:id="rId4"/>
              </a:rPr>
              <a:t>info@cmlawchambers.co.zw</a:t>
            </a:r>
            <a:r>
              <a:rPr lang="en-ZW" sz="2400" dirty="0">
                <a:latin typeface="Times New Roman" panose="02020603050405020304" pitchFamily="18" charset="0"/>
                <a:ea typeface="Calibri" panose="020F0502020204030204" pitchFamily="34" charset="0"/>
              </a:rPr>
              <a:t>  </a:t>
            </a:r>
          </a:p>
          <a:p>
            <a:pPr algn="r">
              <a:buNone/>
            </a:pPr>
            <a:r>
              <a:rPr lang="en-ZW" sz="2400" dirty="0">
                <a:latin typeface="Times New Roman" panose="02020603050405020304" pitchFamily="18" charset="0"/>
                <a:ea typeface="Calibri" panose="020F0502020204030204" pitchFamily="34" charset="0"/>
              </a:rPr>
              <a:t>  </a:t>
            </a:r>
          </a:p>
        </p:txBody>
      </p:sp>
      <p:pic>
        <p:nvPicPr>
          <p:cNvPr id="4" name="Picture 3"/>
          <p:cNvPicPr>
            <a:picLocks noChangeAspect="1"/>
          </p:cNvPicPr>
          <p:nvPr/>
        </p:nvPicPr>
        <p:blipFill>
          <a:blip r:embed="rId5"/>
          <a:stretch>
            <a:fillRect/>
          </a:stretch>
        </p:blipFill>
        <p:spPr>
          <a:xfrm>
            <a:off x="2857500" y="685800"/>
            <a:ext cx="3429000" cy="18884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3200" b="1" dirty="0">
                <a:solidFill>
                  <a:srgbClr val="FF0000"/>
                </a:solidFill>
              </a:rPr>
              <a:t>LABOUR DISPUTE SETTLEMENT IN THE PUBLIC SERVICE IN ZIMBABWE</a:t>
            </a:r>
          </a:p>
          <a:p>
            <a:pPr marL="0" indent="0">
              <a:buNone/>
            </a:pPr>
            <a:r>
              <a:rPr lang="en-GB" sz="3200" b="1" dirty="0">
                <a:solidFill>
                  <a:srgbClr val="FF0000"/>
                </a:solidFill>
              </a:rPr>
              <a:t>24 June 2025</a:t>
            </a:r>
            <a:endParaRPr lang="en-ZW" sz="3200" b="1" dirty="0">
              <a:solidFill>
                <a:srgbClr val="FF0000"/>
              </a:solidFill>
            </a:endParaRPr>
          </a:p>
        </p:txBody>
      </p:sp>
      <p:pic>
        <p:nvPicPr>
          <p:cNvPr id="2" name="Picture 1"/>
          <p:cNvPicPr>
            <a:picLocks noChangeAspect="1"/>
          </p:cNvPicPr>
          <p:nvPr/>
        </p:nvPicPr>
        <p:blipFill>
          <a:blip r:embed="rId2"/>
          <a:stretch>
            <a:fillRect/>
          </a:stretch>
        </p:blipFill>
        <p:spPr>
          <a:xfrm>
            <a:off x="7086600" y="5333999"/>
            <a:ext cx="1219200" cy="5334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t>
            </a:r>
            <a:r>
              <a:rPr lang="en-ZW" dirty="0"/>
              <a:t>Principles of dispute settlement </a:t>
            </a:r>
          </a:p>
        </p:txBody>
      </p:sp>
      <p:sp>
        <p:nvSpPr>
          <p:cNvPr id="3" name="Content Placeholder 2"/>
          <p:cNvSpPr>
            <a:spLocks noGrp="1"/>
          </p:cNvSpPr>
          <p:nvPr>
            <p:ph idx="1"/>
          </p:nvPr>
        </p:nvSpPr>
        <p:spPr/>
        <p:txBody>
          <a:bodyPr>
            <a:normAutofit fontScale="92500" lnSpcReduction="20000"/>
          </a:bodyPr>
          <a:lstStyle/>
          <a:p>
            <a:r>
              <a:rPr lang="en-ZW" dirty="0"/>
              <a:t>The code of conduct that applies to disciplinary matters in the public service sector is the Public Service Regulations, Statutory Instrument 1 of 2000 as amended.</a:t>
            </a:r>
          </a:p>
          <a:p>
            <a:r>
              <a:rPr lang="en-ZW" dirty="0"/>
              <a:t>Disciplinary proceedings in the public service must be done in terms of the Public Service Regulations.</a:t>
            </a:r>
          </a:p>
          <a:p>
            <a:r>
              <a:rPr lang="en-ZW" dirty="0"/>
              <a:t> A disciplinary process for public service employee must be done in terms of the Public Service Regulations.</a:t>
            </a:r>
          </a:p>
          <a:p>
            <a:r>
              <a:rPr lang="en-ZW" dirty="0"/>
              <a:t>A disciplinary which is procedurally must comply with Public Service Regulations as read with Public Service Act [16:04] and sections 65, 68 and 69 of the Constitution of Zimbabwe, meaning that the disciplinary process must ensure that it follow laid down rules and legal principles for a fair hearing.</a:t>
            </a:r>
          </a:p>
          <a:p>
            <a:endParaRPr lang="en-ZW" dirty="0"/>
          </a:p>
        </p:txBody>
      </p:sp>
    </p:spTree>
    <p:extLst>
      <p:ext uri="{BB962C8B-B14F-4D97-AF65-F5344CB8AC3E}">
        <p14:creationId xmlns:p14="http://schemas.microsoft.com/office/powerpoint/2010/main" val="1848814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Meaning of fairness in labour </a:t>
            </a:r>
            <a:endParaRPr lang="en-ZW" dirty="0"/>
          </a:p>
        </p:txBody>
      </p:sp>
      <p:sp>
        <p:nvSpPr>
          <p:cNvPr id="3" name="Content Placeholder 2"/>
          <p:cNvSpPr>
            <a:spLocks noGrp="1"/>
          </p:cNvSpPr>
          <p:nvPr>
            <p:ph idx="1"/>
          </p:nvPr>
        </p:nvSpPr>
        <p:spPr/>
        <p:txBody>
          <a:bodyPr>
            <a:normAutofit fontScale="85000" lnSpcReduction="20000"/>
          </a:bodyPr>
          <a:lstStyle/>
          <a:p>
            <a:r>
              <a:rPr lang="en-ZW" dirty="0"/>
              <a:t>Disciplinary process for misconduct at the workplace require procedural and  substantive fairness. Procedural fairness is the yardstick or barometer against which an employer’s pre-dismissal actions are measured. Procedural fairness deals with compliance or adherence with the legally provided legal procedure before a dismissal is done to avoid putting cart before the horse. Substantive fairness deals with the legal validity of the reason for the dismissal or the fairness of the reason for dismissal on the merits of the case. </a:t>
            </a:r>
          </a:p>
          <a:p>
            <a:r>
              <a:rPr lang="en-ZW" dirty="0"/>
              <a:t>A person accused of misconduct is innocent until proven guilty after a disciplinary hearing by a lawfully constituted disciplinary committee or disciplinary authority.</a:t>
            </a:r>
          </a:p>
          <a:p>
            <a:r>
              <a:rPr lang="en-ZW" dirty="0"/>
              <a:t>According to international best practices, disciplinary process is corrective in the first instance and punitive for a  repeat or habitual offender.</a:t>
            </a:r>
          </a:p>
        </p:txBody>
      </p:sp>
    </p:spTree>
    <p:extLst>
      <p:ext uri="{BB962C8B-B14F-4D97-AF65-F5344CB8AC3E}">
        <p14:creationId xmlns:p14="http://schemas.microsoft.com/office/powerpoint/2010/main" val="1176866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Discipline </a:t>
            </a:r>
            <a:r>
              <a:rPr lang="en-ZW" dirty="0"/>
              <a:t>in the Public Service</a:t>
            </a:r>
          </a:p>
        </p:txBody>
      </p:sp>
      <p:sp>
        <p:nvSpPr>
          <p:cNvPr id="3" name="Content Placeholder 2"/>
          <p:cNvSpPr>
            <a:spLocks noGrp="1"/>
          </p:cNvSpPr>
          <p:nvPr>
            <p:ph idx="1"/>
          </p:nvPr>
        </p:nvSpPr>
        <p:spPr/>
        <p:txBody>
          <a:bodyPr>
            <a:normAutofit fontScale="92500" lnSpcReduction="10000"/>
          </a:bodyPr>
          <a:lstStyle/>
          <a:p>
            <a:r>
              <a:rPr lang="en-ZW" dirty="0"/>
              <a:t>In practice the Public Service Commission must do a disciplinary hearing in terms of the Public Service Regulations. By way of analogy, in the private sector, the Supreme Court underscored in the case of  </a:t>
            </a:r>
            <a:r>
              <a:rPr lang="en-ZW" b="1" dirty="0"/>
              <a:t>Chikomba</a:t>
            </a:r>
            <a:r>
              <a:rPr lang="en-ZW" dirty="0"/>
              <a:t> </a:t>
            </a:r>
            <a:r>
              <a:rPr lang="en-ZW" b="1" dirty="0"/>
              <a:t>Rural</a:t>
            </a:r>
            <a:r>
              <a:rPr lang="en-ZW" dirty="0"/>
              <a:t> </a:t>
            </a:r>
            <a:r>
              <a:rPr lang="en-ZW" b="1" dirty="0"/>
              <a:t>District</a:t>
            </a:r>
            <a:r>
              <a:rPr lang="en-ZW" dirty="0"/>
              <a:t> </a:t>
            </a:r>
            <a:r>
              <a:rPr lang="en-ZW" b="1" dirty="0"/>
              <a:t>Council</a:t>
            </a:r>
            <a:r>
              <a:rPr lang="en-ZW" dirty="0"/>
              <a:t> v </a:t>
            </a:r>
            <a:r>
              <a:rPr lang="en-ZW" b="1" dirty="0"/>
              <a:t>Herbert Pasipanodya</a:t>
            </a:r>
            <a:r>
              <a:rPr lang="en-ZW" dirty="0"/>
              <a:t> </a:t>
            </a:r>
            <a:r>
              <a:rPr lang="en-ZW" b="1" dirty="0"/>
              <a:t>SC</a:t>
            </a:r>
            <a:r>
              <a:rPr lang="en-ZW" dirty="0"/>
              <a:t> </a:t>
            </a:r>
            <a:r>
              <a:rPr lang="en-ZW" b="1" dirty="0"/>
              <a:t>26/2012</a:t>
            </a:r>
            <a:r>
              <a:rPr lang="en-ZW" dirty="0"/>
              <a:t> that the employer is legally obliged to use a registered code of conduct to conduct disciplinary proceedings.</a:t>
            </a:r>
          </a:p>
          <a:p>
            <a:r>
              <a:rPr lang="en-ZW" dirty="0"/>
              <a:t>A disciplinary hearing  must follow the procedure stipulated in the disciplinary procedure manual in the form of the Public Service Regulations, Statutory Instrument 1 of 2000 as amended.</a:t>
            </a:r>
          </a:p>
          <a:p>
            <a:endParaRPr lang="en-ZW" dirty="0"/>
          </a:p>
          <a:p>
            <a:endParaRPr lang="en-ZW" dirty="0"/>
          </a:p>
          <a:p>
            <a:endParaRPr lang="en-ZW" dirty="0"/>
          </a:p>
        </p:txBody>
      </p:sp>
    </p:spTree>
    <p:extLst>
      <p:ext uri="{BB962C8B-B14F-4D97-AF65-F5344CB8AC3E}">
        <p14:creationId xmlns:p14="http://schemas.microsoft.com/office/powerpoint/2010/main" val="1406709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Public Service disciplinary process</a:t>
            </a:r>
            <a:endParaRPr lang="en-ZW" dirty="0"/>
          </a:p>
        </p:txBody>
      </p:sp>
      <p:sp>
        <p:nvSpPr>
          <p:cNvPr id="3" name="Content Placeholder 2"/>
          <p:cNvSpPr>
            <a:spLocks noGrp="1"/>
          </p:cNvSpPr>
          <p:nvPr>
            <p:ph idx="1"/>
          </p:nvPr>
        </p:nvSpPr>
        <p:spPr/>
        <p:txBody>
          <a:bodyPr>
            <a:normAutofit/>
          </a:bodyPr>
          <a:lstStyle/>
          <a:p>
            <a:pPr marL="0" indent="0">
              <a:buNone/>
            </a:pPr>
            <a:r>
              <a:rPr lang="en-ZW" dirty="0"/>
              <a:t> The law does not allow any employee who has committed misconduct to go scot-free because of legal technicalities and undesirability of deciding labour matters on technicalities but merits due to the famous legal principle established by the Supreme Court in the case of </a:t>
            </a:r>
            <a:r>
              <a:rPr lang="en-ZW" b="1" dirty="0"/>
              <a:t>Dalny</a:t>
            </a:r>
            <a:r>
              <a:rPr lang="en-ZW" dirty="0"/>
              <a:t> </a:t>
            </a:r>
            <a:r>
              <a:rPr lang="en-ZW" b="1" dirty="0"/>
              <a:t>Mine</a:t>
            </a:r>
            <a:r>
              <a:rPr lang="en-ZW" dirty="0"/>
              <a:t> </a:t>
            </a:r>
            <a:r>
              <a:rPr lang="en-ZW" b="1" dirty="0"/>
              <a:t>v</a:t>
            </a:r>
            <a:r>
              <a:rPr lang="en-ZW" dirty="0"/>
              <a:t> </a:t>
            </a:r>
            <a:r>
              <a:rPr lang="en-ZW" b="1" dirty="0"/>
              <a:t>Banda</a:t>
            </a:r>
            <a:r>
              <a:rPr lang="en-ZW" dirty="0"/>
              <a:t> </a:t>
            </a:r>
            <a:r>
              <a:rPr lang="en-ZW" b="1" dirty="0"/>
              <a:t>1999</a:t>
            </a:r>
            <a:r>
              <a:rPr lang="en-ZW" dirty="0"/>
              <a:t> </a:t>
            </a:r>
            <a:r>
              <a:rPr lang="en-ZW" b="1" dirty="0"/>
              <a:t>(1)</a:t>
            </a:r>
            <a:r>
              <a:rPr lang="en-ZW" dirty="0"/>
              <a:t> </a:t>
            </a:r>
            <a:r>
              <a:rPr lang="en-ZW" b="1" dirty="0"/>
              <a:t>ZLR</a:t>
            </a:r>
            <a:r>
              <a:rPr lang="en-ZW" dirty="0"/>
              <a:t> </a:t>
            </a:r>
            <a:r>
              <a:rPr lang="en-ZW" b="1" dirty="0"/>
              <a:t>220</a:t>
            </a:r>
            <a:r>
              <a:rPr lang="en-ZW" dirty="0"/>
              <a:t> </a:t>
            </a:r>
            <a:r>
              <a:rPr lang="en-ZW" b="1" dirty="0"/>
              <a:t>(S).</a:t>
            </a:r>
          </a:p>
        </p:txBody>
      </p:sp>
    </p:spTree>
    <p:extLst>
      <p:ext uri="{BB962C8B-B14F-4D97-AF65-F5344CB8AC3E}">
        <p14:creationId xmlns:p14="http://schemas.microsoft.com/office/powerpoint/2010/main" val="253429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Disciplinary committee/authority</a:t>
            </a:r>
            <a:endParaRPr lang="en-ZW" dirty="0"/>
          </a:p>
        </p:txBody>
      </p:sp>
      <p:sp>
        <p:nvSpPr>
          <p:cNvPr id="3" name="Content Placeholder 2"/>
          <p:cNvSpPr>
            <a:spLocks noGrp="1"/>
          </p:cNvSpPr>
          <p:nvPr>
            <p:ph idx="1"/>
          </p:nvPr>
        </p:nvSpPr>
        <p:spPr/>
        <p:txBody>
          <a:bodyPr>
            <a:normAutofit/>
          </a:bodyPr>
          <a:lstStyle/>
          <a:p>
            <a:r>
              <a:rPr lang="en-ZW" dirty="0"/>
              <a:t>In </a:t>
            </a:r>
            <a:r>
              <a:rPr lang="en-ZW" b="1" dirty="0" err="1"/>
              <a:t>Madoda</a:t>
            </a:r>
            <a:r>
              <a:rPr lang="en-ZW" dirty="0"/>
              <a:t> </a:t>
            </a:r>
            <a:r>
              <a:rPr lang="en-ZW" b="1" dirty="0"/>
              <a:t>v</a:t>
            </a:r>
            <a:r>
              <a:rPr lang="en-ZW" dirty="0"/>
              <a:t> </a:t>
            </a:r>
            <a:r>
              <a:rPr lang="en-ZW" b="1" dirty="0" err="1"/>
              <a:t>Tanganda</a:t>
            </a:r>
            <a:r>
              <a:rPr lang="en-ZW" dirty="0"/>
              <a:t> </a:t>
            </a:r>
            <a:r>
              <a:rPr lang="en-ZW" b="1" dirty="0"/>
              <a:t>Tea</a:t>
            </a:r>
            <a:r>
              <a:rPr lang="en-ZW" dirty="0"/>
              <a:t> </a:t>
            </a:r>
            <a:r>
              <a:rPr lang="en-ZW" b="1" dirty="0"/>
              <a:t>Company</a:t>
            </a:r>
            <a:r>
              <a:rPr lang="en-ZW" dirty="0"/>
              <a:t> </a:t>
            </a:r>
            <a:r>
              <a:rPr lang="en-ZW" b="1" dirty="0"/>
              <a:t>Ltd</a:t>
            </a:r>
            <a:r>
              <a:rPr lang="en-ZW" dirty="0"/>
              <a:t> </a:t>
            </a:r>
            <a:r>
              <a:rPr lang="en-ZW" b="1" dirty="0"/>
              <a:t>1999 (</a:t>
            </a:r>
            <a:r>
              <a:rPr lang="en-ZW" dirty="0"/>
              <a:t>1) </a:t>
            </a:r>
            <a:r>
              <a:rPr lang="en-ZW" b="1" dirty="0"/>
              <a:t>ZLR</a:t>
            </a:r>
            <a:r>
              <a:rPr lang="en-ZW" dirty="0"/>
              <a:t> </a:t>
            </a:r>
            <a:r>
              <a:rPr lang="en-ZW" b="1" dirty="0"/>
              <a:t>374</a:t>
            </a:r>
            <a:r>
              <a:rPr lang="en-ZW" dirty="0"/>
              <a:t> (</a:t>
            </a:r>
            <a:r>
              <a:rPr lang="en-ZW" b="1" dirty="0"/>
              <a:t>S</a:t>
            </a:r>
            <a:r>
              <a:rPr lang="en-ZW" dirty="0"/>
              <a:t>), the Supreme Court of Zimbabwe clarified that a disciplinary committee/authority must be properly constituted. </a:t>
            </a:r>
          </a:p>
          <a:p>
            <a:r>
              <a:rPr lang="en-ZW" dirty="0"/>
              <a:t>The Public Service Regulations provide for a disciplinary committee or disciplinary authority.</a:t>
            </a:r>
          </a:p>
          <a:p>
            <a:endParaRPr lang="en-ZW" dirty="0"/>
          </a:p>
          <a:p>
            <a:endParaRPr lang="en-ZW" dirty="0"/>
          </a:p>
        </p:txBody>
      </p:sp>
    </p:spTree>
    <p:extLst>
      <p:ext uri="{BB962C8B-B14F-4D97-AF65-F5344CB8AC3E}">
        <p14:creationId xmlns:p14="http://schemas.microsoft.com/office/powerpoint/2010/main" val="2014200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 Disciplinary process</a:t>
            </a:r>
            <a:endParaRPr lang="en-ZW" dirty="0"/>
          </a:p>
        </p:txBody>
      </p:sp>
      <p:sp>
        <p:nvSpPr>
          <p:cNvPr id="3" name="Content Placeholder 2"/>
          <p:cNvSpPr>
            <a:spLocks noGrp="1"/>
          </p:cNvSpPr>
          <p:nvPr>
            <p:ph idx="1"/>
          </p:nvPr>
        </p:nvSpPr>
        <p:spPr/>
        <p:txBody>
          <a:bodyPr>
            <a:normAutofit/>
          </a:bodyPr>
          <a:lstStyle/>
          <a:p>
            <a:r>
              <a:rPr lang="en-ZW" dirty="0"/>
              <a:t>In </a:t>
            </a:r>
            <a:r>
              <a:rPr lang="en-ZW" b="1" dirty="0"/>
              <a:t>City</a:t>
            </a:r>
            <a:r>
              <a:rPr lang="en-ZW" dirty="0"/>
              <a:t> </a:t>
            </a:r>
            <a:r>
              <a:rPr lang="en-ZW" b="1" dirty="0"/>
              <a:t>of</a:t>
            </a:r>
            <a:r>
              <a:rPr lang="en-ZW" dirty="0"/>
              <a:t> </a:t>
            </a:r>
            <a:r>
              <a:rPr lang="en-ZW" b="1" dirty="0"/>
              <a:t>Gweru</a:t>
            </a:r>
            <a:r>
              <a:rPr lang="en-ZW" dirty="0"/>
              <a:t> </a:t>
            </a:r>
            <a:r>
              <a:rPr lang="en-ZW" b="1" dirty="0"/>
              <a:t>v</a:t>
            </a:r>
            <a:r>
              <a:rPr lang="en-ZW" dirty="0"/>
              <a:t> </a:t>
            </a:r>
            <a:r>
              <a:rPr lang="en-ZW" b="1" dirty="0" err="1"/>
              <a:t>Masinire</a:t>
            </a:r>
            <a:r>
              <a:rPr lang="en-ZW" dirty="0"/>
              <a:t> </a:t>
            </a:r>
            <a:r>
              <a:rPr lang="en-ZW" b="1" dirty="0"/>
              <a:t>SC</a:t>
            </a:r>
            <a:r>
              <a:rPr lang="en-ZW" dirty="0"/>
              <a:t> </a:t>
            </a:r>
            <a:r>
              <a:rPr lang="en-ZW" b="1" dirty="0"/>
              <a:t>56/18, </a:t>
            </a:r>
            <a:r>
              <a:rPr lang="en-ZW" dirty="0"/>
              <a:t>the Supreme Court clarified that every disciplinary process must be done in terms of a registered code of conduct.</a:t>
            </a:r>
          </a:p>
          <a:p>
            <a:r>
              <a:rPr lang="en-ZW" dirty="0"/>
              <a:t>In</a:t>
            </a:r>
            <a:r>
              <a:rPr lang="en-ZW" b="1" dirty="0"/>
              <a:t> </a:t>
            </a:r>
            <a:r>
              <a:rPr lang="en-ZW" dirty="0"/>
              <a:t>the Public Service, the legally applicable disciplinary code is the Public Service Regulations, S.I 1 of 2000 as amended as read with the Public Service Act.</a:t>
            </a:r>
          </a:p>
          <a:p>
            <a:r>
              <a:rPr lang="en-ZW" dirty="0"/>
              <a:t>The disciplinary process must follow the procedure laid down in the Public Service Regulations.</a:t>
            </a:r>
          </a:p>
        </p:txBody>
      </p:sp>
    </p:spTree>
    <p:extLst>
      <p:ext uri="{BB962C8B-B14F-4D97-AF65-F5344CB8AC3E}">
        <p14:creationId xmlns:p14="http://schemas.microsoft.com/office/powerpoint/2010/main" val="400157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523" y="1141367"/>
            <a:ext cx="8611689" cy="489857"/>
          </a:xfrm>
        </p:spPr>
        <p:txBody>
          <a:bodyPr>
            <a:normAutofit fontScale="90000"/>
          </a:bodyPr>
          <a:lstStyle/>
          <a:p>
            <a:r>
              <a:rPr lang="en-US" b="1" dirty="0"/>
              <a:t>   </a:t>
            </a:r>
            <a:r>
              <a:rPr lang="en-US" sz="825" b="1" dirty="0"/>
              <a:t>  </a:t>
            </a:r>
            <a:r>
              <a:rPr lang="en-US" b="1" dirty="0"/>
              <a:t>                    </a:t>
            </a:r>
            <a:r>
              <a:rPr lang="en-US" sz="825" b="1" dirty="0">
                <a:latin typeface="Tahoma" panose="020B0604030504040204" pitchFamily="34" charset="0"/>
                <a:ea typeface="Tahoma" panose="020B0604030504040204" pitchFamily="34" charset="0"/>
                <a:cs typeface="Tahoma" panose="020B0604030504040204" pitchFamily="34" charset="0"/>
              </a:rPr>
              <a:t>   </a:t>
            </a:r>
            <a:r>
              <a:rPr lang="en-US" b="1" dirty="0"/>
              <a:t>  </a:t>
            </a:r>
          </a:p>
        </p:txBody>
      </p:sp>
      <p:pic>
        <p:nvPicPr>
          <p:cNvPr id="4" name="Content Placeholder 3" descr="E:\CM Latest Logo .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4524" y="1585503"/>
            <a:ext cx="3811089" cy="2971800"/>
          </a:xfrm>
          <a:prstGeom prst="rect">
            <a:avLst/>
          </a:prstGeom>
          <a:noFill/>
          <a:ln>
            <a:noFill/>
          </a:ln>
        </p:spPr>
      </p:pic>
      <p:pic>
        <p:nvPicPr>
          <p:cNvPr id="3" name="Picture 2"/>
          <p:cNvPicPr>
            <a:picLocks noChangeAspect="1"/>
          </p:cNvPicPr>
          <p:nvPr/>
        </p:nvPicPr>
        <p:blipFill>
          <a:blip r:embed="rId3"/>
          <a:stretch>
            <a:fillRect/>
          </a:stretch>
        </p:blipFill>
        <p:spPr>
          <a:xfrm>
            <a:off x="4092757" y="1631224"/>
            <a:ext cx="4766311" cy="2997926"/>
          </a:xfrm>
          <a:prstGeom prst="rect">
            <a:avLst/>
          </a:prstGeom>
        </p:spPr>
      </p:pic>
    </p:spTree>
    <p:extLst>
      <p:ext uri="{BB962C8B-B14F-4D97-AF65-F5344CB8AC3E}">
        <p14:creationId xmlns:p14="http://schemas.microsoft.com/office/powerpoint/2010/main" val="3770983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ahoma" panose="020B0604030504040204" pitchFamily="34" charset="0"/>
                <a:ea typeface="Tahoma" panose="020B0604030504040204" pitchFamily="34" charset="0"/>
                <a:cs typeface="Tahoma" panose="020B0604030504040204" pitchFamily="34" charset="0"/>
              </a:rPr>
              <a:t>STAGES OF THE INVESTIGATION</a:t>
            </a:r>
            <a:endParaRPr lang="en-ZW"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fontScale="92500"/>
          </a:bodyPr>
          <a:lstStyle/>
          <a:p>
            <a:pPr algn="just">
              <a:lnSpc>
                <a:spcPct val="150000"/>
              </a:lnSpc>
            </a:pPr>
            <a:r>
              <a:rPr lang="en-US" dirty="0">
                <a:latin typeface="Tahoma" panose="020B0604030504040204" pitchFamily="34" charset="0"/>
                <a:ea typeface="Tahoma" panose="020B0604030504040204" pitchFamily="34" charset="0"/>
                <a:cs typeface="Tahoma" panose="020B0604030504040204" pitchFamily="34" charset="0"/>
              </a:rPr>
              <a:t>Reporting and understanding essential elements of charge levelled against employee.</a:t>
            </a:r>
          </a:p>
          <a:p>
            <a:pPr algn="just">
              <a:lnSpc>
                <a:spcPct val="150000"/>
              </a:lnSpc>
            </a:pPr>
            <a:r>
              <a:rPr lang="en-US" dirty="0">
                <a:latin typeface="Tahoma" panose="020B0604030504040204" pitchFamily="34" charset="0"/>
                <a:ea typeface="Tahoma" panose="020B0604030504040204" pitchFamily="34" charset="0"/>
                <a:cs typeface="Tahoma" panose="020B0604030504040204" pitchFamily="34" charset="0"/>
              </a:rPr>
              <a:t>Compiling complainant's report.</a:t>
            </a:r>
          </a:p>
          <a:p>
            <a:pPr algn="just">
              <a:lnSpc>
                <a:spcPct val="150000"/>
              </a:lnSpc>
            </a:pPr>
            <a:r>
              <a:rPr lang="en-US" dirty="0">
                <a:latin typeface="Tahoma" panose="020B0604030504040204" pitchFamily="34" charset="0"/>
                <a:ea typeface="Tahoma" panose="020B0604030504040204" pitchFamily="34" charset="0"/>
                <a:cs typeface="Tahoma" panose="020B0604030504040204" pitchFamily="34" charset="0"/>
              </a:rPr>
              <a:t>Compiling witness statements. </a:t>
            </a:r>
          </a:p>
          <a:p>
            <a:pPr algn="just">
              <a:lnSpc>
                <a:spcPct val="150000"/>
              </a:lnSpc>
            </a:pPr>
            <a:r>
              <a:rPr lang="en-US" dirty="0">
                <a:latin typeface="Tahoma" panose="020B0604030504040204" pitchFamily="34" charset="0"/>
                <a:ea typeface="Tahoma" panose="020B0604030504040204" pitchFamily="34" charset="0"/>
                <a:cs typeface="Tahoma" panose="020B0604030504040204" pitchFamily="34" charset="0"/>
              </a:rPr>
              <a:t>Compiling investigation report and findings.</a:t>
            </a:r>
          </a:p>
          <a:p>
            <a:pPr algn="just">
              <a:lnSpc>
                <a:spcPct val="150000"/>
              </a:lnSpc>
            </a:pPr>
            <a:r>
              <a:rPr lang="en-US" dirty="0">
                <a:latin typeface="Tahoma" panose="020B0604030504040204" pitchFamily="34" charset="0"/>
                <a:ea typeface="Tahoma" panose="020B0604030504040204" pitchFamily="34" charset="0"/>
                <a:cs typeface="Tahoma" panose="020B0604030504040204" pitchFamily="34" charset="0"/>
              </a:rPr>
              <a:t>It is critical to ensure that the charged employee should timeously receive a copy of the investigation report.</a:t>
            </a:r>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64980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ahoma" panose="020B0604030504040204" pitchFamily="34" charset="0"/>
                <a:ea typeface="Tahoma" panose="020B0604030504040204" pitchFamily="34" charset="0"/>
                <a:cs typeface="Tahoma" panose="020B0604030504040204" pitchFamily="34" charset="0"/>
              </a:rPr>
              <a:t>THE INVESTIGATING PROCESS</a:t>
            </a:r>
            <a:endParaRPr lang="en-ZW"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628650" y="2125266"/>
            <a:ext cx="8026146" cy="3875484"/>
          </a:xfrm>
        </p:spPr>
        <p:txBody>
          <a:bodyPr>
            <a:normAutofit fontScale="77500" lnSpcReduction="20000"/>
          </a:bodyPr>
          <a:lstStyle/>
          <a:p>
            <a:pPr algn="just"/>
            <a:r>
              <a:rPr lang="en-ZW" dirty="0">
                <a:latin typeface="Tahoma" panose="020B0604030504040204" pitchFamily="34" charset="0"/>
                <a:ea typeface="Tahoma" panose="020B0604030504040204" pitchFamily="34" charset="0"/>
                <a:cs typeface="Tahoma" panose="020B0604030504040204" pitchFamily="34" charset="0"/>
              </a:rPr>
              <a:t>The investigation process is done for the purposes of ascertaining whether or not a misconduct offence has been conducted.</a:t>
            </a:r>
          </a:p>
          <a:p>
            <a:pPr algn="just"/>
            <a:r>
              <a:rPr lang="en-US" dirty="0">
                <a:latin typeface="Tahoma" panose="020B0604030504040204" pitchFamily="34" charset="0"/>
                <a:ea typeface="Tahoma" panose="020B0604030504040204" pitchFamily="34" charset="0"/>
                <a:cs typeface="Tahoma" panose="020B0604030504040204" pitchFamily="34" charset="0"/>
              </a:rPr>
              <a:t>The key issues that revolve around investigations are; </a:t>
            </a:r>
          </a:p>
          <a:p>
            <a:pPr marL="428625" indent="-428625" algn="just">
              <a:buAutoNum type="romanLcPeriod"/>
            </a:pPr>
            <a:r>
              <a:rPr lang="en-US" dirty="0">
                <a:latin typeface="Tahoma" panose="020B0604030504040204" pitchFamily="34" charset="0"/>
                <a:ea typeface="Tahoma" panose="020B0604030504040204" pitchFamily="34" charset="0"/>
                <a:cs typeface="Tahoma" panose="020B0604030504040204" pitchFamily="34" charset="0"/>
              </a:rPr>
              <a:t>What misconduct offence was committed.</a:t>
            </a:r>
          </a:p>
          <a:p>
            <a:pPr marL="428625" indent="-428625" algn="just">
              <a:buAutoNum type="romanLcPeriod"/>
            </a:pPr>
            <a:r>
              <a:rPr lang="en-US" dirty="0">
                <a:latin typeface="Tahoma" panose="020B0604030504040204" pitchFamily="34" charset="0"/>
                <a:ea typeface="Tahoma" panose="020B0604030504040204" pitchFamily="34" charset="0"/>
                <a:cs typeface="Tahoma" panose="020B0604030504040204" pitchFamily="34" charset="0"/>
              </a:rPr>
              <a:t>When the misconduct offence was committed.</a:t>
            </a:r>
          </a:p>
          <a:p>
            <a:pPr marL="428625" indent="-428625" algn="just">
              <a:buAutoNum type="romanLcPeriod"/>
            </a:pPr>
            <a:r>
              <a:rPr lang="en-US" dirty="0">
                <a:latin typeface="Tahoma" panose="020B0604030504040204" pitchFamily="34" charset="0"/>
                <a:ea typeface="Tahoma" panose="020B0604030504040204" pitchFamily="34" charset="0"/>
                <a:cs typeface="Tahoma" panose="020B0604030504040204" pitchFamily="34" charset="0"/>
              </a:rPr>
              <a:t>The level of the employee who committed the misconduct offence.</a:t>
            </a:r>
          </a:p>
          <a:p>
            <a:pPr marL="428625" indent="-428625" algn="just">
              <a:buAutoNum type="romanLcPeriod"/>
            </a:pPr>
            <a:r>
              <a:rPr lang="en-US" dirty="0">
                <a:latin typeface="Tahoma" panose="020B0604030504040204" pitchFamily="34" charset="0"/>
                <a:ea typeface="Tahoma" panose="020B0604030504040204" pitchFamily="34" charset="0"/>
                <a:cs typeface="Tahoma" panose="020B0604030504040204" pitchFamily="34" charset="0"/>
              </a:rPr>
              <a:t>The nature of evidence that is connecting the  employee to the commission of the misconduct charges. The nexus requirement</a:t>
            </a:r>
          </a:p>
          <a:p>
            <a:pPr marL="428625" indent="-428625" algn="just">
              <a:buAutoNum type="romanLcPeriod"/>
            </a:pPr>
            <a:r>
              <a:rPr lang="en-US" dirty="0">
                <a:latin typeface="Tahoma" panose="020B0604030504040204" pitchFamily="34" charset="0"/>
                <a:ea typeface="Tahoma" panose="020B0604030504040204" pitchFamily="34" charset="0"/>
                <a:cs typeface="Tahoma" panose="020B0604030504040204" pitchFamily="34" charset="0"/>
              </a:rPr>
              <a:t>The credibility of the witnesses that are giving evidence. This should be considered in light of work squabbles and the nature of the relationship.</a:t>
            </a:r>
          </a:p>
          <a:p>
            <a:pPr marL="428625" indent="-428625" algn="just">
              <a:buAutoNum type="romanLcPeriod"/>
            </a:pPr>
            <a:endParaRPr lang="en-ZW" dirty="0">
              <a:latin typeface="Tahoma" panose="020B0604030504040204" pitchFamily="34" charset="0"/>
              <a:ea typeface="Tahoma" panose="020B0604030504040204" pitchFamily="34" charset="0"/>
              <a:cs typeface="Tahoma" panose="020B0604030504040204" pitchFamily="34" charset="0"/>
            </a:endParaRPr>
          </a:p>
          <a:p>
            <a:pPr algn="just"/>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55641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ahoma" panose="020B0604030504040204" pitchFamily="34" charset="0"/>
                <a:ea typeface="Tahoma" panose="020B0604030504040204" pitchFamily="34" charset="0"/>
                <a:cs typeface="Tahoma" panose="020B0604030504040204" pitchFamily="34" charset="0"/>
              </a:rPr>
              <a:t>INVESTIGATING PROCESS CONTINUED</a:t>
            </a:r>
            <a:endParaRPr lang="en-ZW"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628650" y="2009395"/>
            <a:ext cx="7886700" cy="3840480"/>
          </a:xfrm>
        </p:spPr>
        <p:txBody>
          <a:bodyPr>
            <a:normAutofit/>
          </a:bodyPr>
          <a:lstStyle/>
          <a:p>
            <a:pPr marL="0" indent="0">
              <a:buNone/>
              <a:defRPr/>
            </a:pPr>
            <a:endParaRPr lang="en-ZW" dirty="0">
              <a:latin typeface="Tahoma" panose="020B0604030504040204" pitchFamily="34" charset="0"/>
              <a:ea typeface="Tahoma" panose="020B0604030504040204" pitchFamily="34" charset="0"/>
              <a:cs typeface="Tahoma" panose="020B0604030504040204" pitchFamily="34" charset="0"/>
            </a:endParaRP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The employer must have a reasonable suspicion to believe the employee has committed an offence</a:t>
            </a:r>
          </a:p>
          <a:p>
            <a:pPr marL="0" indent="0" algn="just">
              <a:buNone/>
              <a:defRPr/>
            </a:pPr>
            <a:endParaRPr lang="en-ZW"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07651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1680210"/>
            <a:ext cx="7980426" cy="3909060"/>
          </a:xfrm>
        </p:spPr>
        <p:txBody>
          <a:bodyPr>
            <a:normAutofit fontScale="70000" lnSpcReduction="20000"/>
          </a:bodyPr>
          <a:lstStyle/>
          <a:p>
            <a:pPr algn="just"/>
            <a:endParaRPr lang="en-ZW" dirty="0">
              <a:latin typeface="Tahoma" panose="020B0604030504040204" pitchFamily="34" charset="0"/>
              <a:ea typeface="Tahoma" panose="020B0604030504040204" pitchFamily="34" charset="0"/>
              <a:cs typeface="Tahoma" panose="020B0604030504040204" pitchFamily="34" charset="0"/>
            </a:endParaRPr>
          </a:p>
          <a:p>
            <a:pPr algn="just"/>
            <a:r>
              <a:rPr lang="en-ZW" dirty="0">
                <a:latin typeface="Tahoma" panose="020B0604030504040204" pitchFamily="34" charset="0"/>
                <a:ea typeface="Tahoma" panose="020B0604030504040204" pitchFamily="34" charset="0"/>
                <a:cs typeface="Tahoma" panose="020B0604030504040204" pitchFamily="34" charset="0"/>
              </a:rPr>
              <a:t>The purpose of the suspension is to enable the employer to carry investigations into the matter and establish whether the alleged offence warrants prosecution  or not. A suspension without reasons in wrongful, unlawful, arbitrary, draconian, nefarious, barbaric, capricious and legally hollow. A suspension must have reasons or reason for suspension and if  it fails to do so, it is  a legal nullity or put differently it is null and void </a:t>
            </a:r>
            <a:r>
              <a:rPr lang="en-ZW" i="1" dirty="0">
                <a:latin typeface="Tahoma" panose="020B0604030504040204" pitchFamily="34" charset="0"/>
                <a:ea typeface="Tahoma" panose="020B0604030504040204" pitchFamily="34" charset="0"/>
                <a:cs typeface="Tahoma" panose="020B0604030504040204" pitchFamily="34" charset="0"/>
              </a:rPr>
              <a:t>ab</a:t>
            </a:r>
            <a:r>
              <a:rPr lang="en-ZW" dirty="0">
                <a:latin typeface="Tahoma" panose="020B0604030504040204" pitchFamily="34" charset="0"/>
                <a:ea typeface="Tahoma" panose="020B0604030504040204" pitchFamily="34" charset="0"/>
                <a:cs typeface="Tahoma" panose="020B0604030504040204" pitchFamily="34" charset="0"/>
              </a:rPr>
              <a:t> </a:t>
            </a:r>
            <a:r>
              <a:rPr lang="en-ZW" i="1" dirty="0">
                <a:latin typeface="Tahoma" panose="020B0604030504040204" pitchFamily="34" charset="0"/>
                <a:ea typeface="Tahoma" panose="020B0604030504040204" pitchFamily="34" charset="0"/>
                <a:cs typeface="Tahoma" panose="020B0604030504040204" pitchFamily="34" charset="0"/>
              </a:rPr>
              <a:t>initio</a:t>
            </a:r>
            <a:r>
              <a:rPr lang="en-ZW" dirty="0">
                <a:latin typeface="Tahoma" panose="020B0604030504040204" pitchFamily="34" charset="0"/>
                <a:ea typeface="Tahoma" panose="020B0604030504040204" pitchFamily="34" charset="0"/>
                <a:cs typeface="Tahoma" panose="020B0604030504040204" pitchFamily="34" charset="0"/>
              </a:rPr>
              <a:t>. Tip Top Dry Cleaners (Pvt) Ltd v </a:t>
            </a:r>
            <a:r>
              <a:rPr lang="en-ZW" dirty="0" err="1">
                <a:latin typeface="Tahoma" panose="020B0604030504040204" pitchFamily="34" charset="0"/>
                <a:ea typeface="Tahoma" panose="020B0604030504040204" pitchFamily="34" charset="0"/>
                <a:cs typeface="Tahoma" panose="020B0604030504040204" pitchFamily="34" charset="0"/>
              </a:rPr>
              <a:t>Karangura</a:t>
            </a:r>
            <a:r>
              <a:rPr lang="en-ZW" dirty="0">
                <a:latin typeface="Tahoma" panose="020B0604030504040204" pitchFamily="34" charset="0"/>
                <a:ea typeface="Tahoma" panose="020B0604030504040204" pitchFamily="34" charset="0"/>
                <a:cs typeface="Tahoma" panose="020B0604030504040204" pitchFamily="34" charset="0"/>
              </a:rPr>
              <a:t> 1997 (2) ZLR 420 (S).</a:t>
            </a:r>
          </a:p>
          <a:p>
            <a:pPr marL="0" indent="0" algn="just">
              <a:buNone/>
            </a:pPr>
            <a:r>
              <a:rPr lang="en-ZW" dirty="0">
                <a:latin typeface="Tahoma" panose="020B0604030504040204" pitchFamily="34" charset="0"/>
                <a:ea typeface="Tahoma" panose="020B0604030504040204" pitchFamily="34" charset="0"/>
                <a:cs typeface="Tahoma" panose="020B0604030504040204" pitchFamily="34" charset="0"/>
              </a:rPr>
              <a:t>- see </a:t>
            </a:r>
            <a:r>
              <a:rPr lang="en-ZW" u="sng" dirty="0" err="1">
                <a:latin typeface="Tahoma" panose="020B0604030504040204" pitchFamily="34" charset="0"/>
                <a:ea typeface="Tahoma" panose="020B0604030504040204" pitchFamily="34" charset="0"/>
                <a:cs typeface="Tahoma" panose="020B0604030504040204" pitchFamily="34" charset="0"/>
              </a:rPr>
              <a:t>Zesa</a:t>
            </a:r>
            <a:r>
              <a:rPr lang="en-ZW" u="sng" dirty="0">
                <a:latin typeface="Tahoma" panose="020B0604030504040204" pitchFamily="34" charset="0"/>
                <a:ea typeface="Tahoma" panose="020B0604030504040204" pitchFamily="34" charset="0"/>
                <a:cs typeface="Tahoma" panose="020B0604030504040204" pitchFamily="34" charset="0"/>
              </a:rPr>
              <a:t> v </a:t>
            </a:r>
            <a:r>
              <a:rPr lang="en-ZW" u="sng" dirty="0" err="1">
                <a:latin typeface="Tahoma" panose="020B0604030504040204" pitchFamily="34" charset="0"/>
                <a:ea typeface="Tahoma" panose="020B0604030504040204" pitchFamily="34" charset="0"/>
                <a:cs typeface="Tahoma" panose="020B0604030504040204" pitchFamily="34" charset="0"/>
              </a:rPr>
              <a:t>Maposa</a:t>
            </a:r>
            <a:r>
              <a:rPr lang="en-ZW" u="sng" dirty="0">
                <a:latin typeface="Tahoma" panose="020B0604030504040204" pitchFamily="34" charset="0"/>
                <a:ea typeface="Tahoma" panose="020B0604030504040204" pitchFamily="34" charset="0"/>
                <a:cs typeface="Tahoma" panose="020B0604030504040204" pitchFamily="34" charset="0"/>
              </a:rPr>
              <a:t> 1992 (2) ZLR 452 (S)</a:t>
            </a: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Under an employer or organisation’s registered employment code of conduct, suspension without pay can only be done when expressly provided for in the code.</a:t>
            </a: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 This was stated in the case of </a:t>
            </a:r>
            <a:r>
              <a:rPr lang="en-ZW" u="sng" dirty="0" err="1">
                <a:latin typeface="Tahoma" panose="020B0604030504040204" pitchFamily="34" charset="0"/>
                <a:ea typeface="Tahoma" panose="020B0604030504040204" pitchFamily="34" charset="0"/>
                <a:cs typeface="Tahoma" panose="020B0604030504040204" pitchFamily="34" charset="0"/>
              </a:rPr>
              <a:t>Zim</a:t>
            </a:r>
            <a:r>
              <a:rPr lang="en-ZW" u="sng" dirty="0">
                <a:latin typeface="Tahoma" panose="020B0604030504040204" pitchFamily="34" charset="0"/>
                <a:ea typeface="Tahoma" panose="020B0604030504040204" pitchFamily="34" charset="0"/>
                <a:cs typeface="Tahoma" panose="020B0604030504040204" pitchFamily="34" charset="0"/>
              </a:rPr>
              <a:t> Sun Hotels (</a:t>
            </a:r>
            <a:r>
              <a:rPr lang="en-ZW" u="sng" dirty="0" err="1">
                <a:latin typeface="Tahoma" panose="020B0604030504040204" pitchFamily="34" charset="0"/>
                <a:ea typeface="Tahoma" panose="020B0604030504040204" pitchFamily="34" charset="0"/>
                <a:cs typeface="Tahoma" panose="020B0604030504040204" pitchFamily="34" charset="0"/>
              </a:rPr>
              <a:t>pvt</a:t>
            </a:r>
            <a:r>
              <a:rPr lang="en-ZW" u="sng" dirty="0">
                <a:latin typeface="Tahoma" panose="020B0604030504040204" pitchFamily="34" charset="0"/>
                <a:ea typeface="Tahoma" panose="020B0604030504040204" pitchFamily="34" charset="0"/>
                <a:cs typeface="Tahoma" panose="020B0604030504040204" pitchFamily="34" charset="0"/>
              </a:rPr>
              <a:t>) ltd v Lawn 1988(1) ZLR 143(S).</a:t>
            </a:r>
          </a:p>
          <a:p>
            <a:pPr marL="205740" indent="-205740" algn="just">
              <a:defRPr/>
            </a:pPr>
            <a:endParaRPr lang="en-ZW" u="sng" dirty="0">
              <a:latin typeface="Tahoma" panose="020B0604030504040204" pitchFamily="34" charset="0"/>
              <a:ea typeface="Tahoma" panose="020B0604030504040204" pitchFamily="34" charset="0"/>
              <a:cs typeface="Tahoma" panose="020B0604030504040204" pitchFamily="34" charset="0"/>
            </a:endParaRPr>
          </a:p>
          <a:p>
            <a:pPr algn="just"/>
            <a:endParaRPr lang="en-ZW" dirty="0">
              <a:latin typeface="Tahoma" panose="020B0604030504040204" pitchFamily="34" charset="0"/>
              <a:ea typeface="Tahoma" panose="020B0604030504040204" pitchFamily="34" charset="0"/>
              <a:cs typeface="Tahoma" panose="020B0604030504040204" pitchFamily="34" charset="0"/>
            </a:endParaRPr>
          </a:p>
          <a:p>
            <a:pPr algn="just"/>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50294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97915"/>
            <a:ext cx="7886700" cy="3892058"/>
          </a:xfrm>
        </p:spPr>
        <p:txBody>
          <a:bodyPr>
            <a:normAutofit fontScale="85000" lnSpcReduction="20000"/>
          </a:bodyPr>
          <a:lstStyle/>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In the case of </a:t>
            </a:r>
            <a:r>
              <a:rPr lang="en-ZW" u="sng" dirty="0">
                <a:latin typeface="Tahoma" panose="020B0604030504040204" pitchFamily="34" charset="0"/>
                <a:ea typeface="Tahoma" panose="020B0604030504040204" pitchFamily="34" charset="0"/>
                <a:cs typeface="Tahoma" panose="020B0604030504040204" pitchFamily="34" charset="0"/>
              </a:rPr>
              <a:t>Green v Chairman, NSSA Appeals Committee and Anor HB 104/03 </a:t>
            </a:r>
            <a:r>
              <a:rPr lang="en-ZW" dirty="0">
                <a:latin typeface="Tahoma" panose="020B0604030504040204" pitchFamily="34" charset="0"/>
                <a:ea typeface="Tahoma" panose="020B0604030504040204" pitchFamily="34" charset="0"/>
                <a:cs typeface="Tahoma" panose="020B0604030504040204" pitchFamily="34" charset="0"/>
              </a:rPr>
              <a:t>it was held that the period for the disciplinary process may be extended where there was an interruption on reasonable grounds and in the interest of justice </a:t>
            </a:r>
            <a:r>
              <a:rPr lang="en-ZW" dirty="0" err="1">
                <a:latin typeface="Tahoma" panose="020B0604030504040204" pitchFamily="34" charset="0"/>
                <a:ea typeface="Tahoma" panose="020B0604030504040204" pitchFamily="34" charset="0"/>
                <a:cs typeface="Tahoma" panose="020B0604030504040204" pitchFamily="34" charset="0"/>
              </a:rPr>
              <a:t>e.g</a:t>
            </a:r>
            <a:r>
              <a:rPr lang="en-ZW" dirty="0">
                <a:latin typeface="Tahoma" panose="020B0604030504040204" pitchFamily="34" charset="0"/>
                <a:ea typeface="Tahoma" panose="020B0604030504040204" pitchFamily="34" charset="0"/>
                <a:cs typeface="Tahoma" panose="020B0604030504040204" pitchFamily="34" charset="0"/>
              </a:rPr>
              <a:t> if an employee requests for a  postponement of the hearing for a  legally valid reason</a:t>
            </a:r>
          </a:p>
          <a:p>
            <a:pPr marL="205740" indent="-205740" algn="just">
              <a:defRPr/>
            </a:pPr>
            <a:r>
              <a:rPr lang="en-US" dirty="0">
                <a:latin typeface="Tahoma" panose="020B0604030504040204" pitchFamily="34" charset="0"/>
                <a:ea typeface="Tahoma" panose="020B0604030504040204" pitchFamily="34" charset="0"/>
                <a:cs typeface="Tahoma" panose="020B0604030504040204" pitchFamily="34" charset="0"/>
              </a:rPr>
              <a:t>The concept of interests of justice is construed on a case by case basis.</a:t>
            </a:r>
            <a:endParaRPr lang="en-ZW" dirty="0">
              <a:latin typeface="Tahoma" panose="020B0604030504040204" pitchFamily="34" charset="0"/>
              <a:ea typeface="Tahoma" panose="020B0604030504040204" pitchFamily="34" charset="0"/>
              <a:cs typeface="Tahoma" panose="020B0604030504040204" pitchFamily="34" charset="0"/>
            </a:endParaRP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In </a:t>
            </a:r>
            <a:r>
              <a:rPr lang="en-ZW" u="sng" dirty="0" err="1">
                <a:latin typeface="Tahoma" panose="020B0604030504040204" pitchFamily="34" charset="0"/>
                <a:ea typeface="Tahoma" panose="020B0604030504040204" pitchFamily="34" charset="0"/>
                <a:cs typeface="Tahoma" panose="020B0604030504040204" pitchFamily="34" charset="0"/>
              </a:rPr>
              <a:t>Maenza</a:t>
            </a:r>
            <a:r>
              <a:rPr lang="en-ZW" u="sng" dirty="0">
                <a:latin typeface="Tahoma" panose="020B0604030504040204" pitchFamily="34" charset="0"/>
                <a:ea typeface="Tahoma" panose="020B0604030504040204" pitchFamily="34" charset="0"/>
                <a:cs typeface="Tahoma" panose="020B0604030504040204" pitchFamily="34" charset="0"/>
              </a:rPr>
              <a:t> v Air Zimbabwe LC/MT/25/04 </a:t>
            </a:r>
            <a:r>
              <a:rPr lang="en-ZW" dirty="0">
                <a:latin typeface="Tahoma" panose="020B0604030504040204" pitchFamily="34" charset="0"/>
                <a:ea typeface="Tahoma" panose="020B0604030504040204" pitchFamily="34" charset="0"/>
                <a:cs typeface="Tahoma" panose="020B0604030504040204" pitchFamily="34" charset="0"/>
              </a:rPr>
              <a:t> it was further held that a failure to complete the hearing in the prescribed time, which did not result in material prejudice to the employee, did not render the proceedings a nullity, as it was undesirable to determine labour disputes on technicalities.</a:t>
            </a:r>
          </a:p>
          <a:p>
            <a:pPr algn="just"/>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41279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15619"/>
            <a:ext cx="7886700" cy="3662172"/>
          </a:xfrm>
        </p:spPr>
        <p:txBody>
          <a:bodyPr>
            <a:normAutofit fontScale="92500" lnSpcReduction="20000"/>
          </a:bodyPr>
          <a:lstStyle/>
          <a:p>
            <a:pPr marL="0" indent="0" algn="just">
              <a:buNone/>
              <a:defRPr/>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lgn="just">
              <a:buNone/>
              <a:defRPr/>
            </a:pPr>
            <a:endParaRPr lang="en-ZW" dirty="0">
              <a:latin typeface="Tahoma" panose="020B0604030504040204" pitchFamily="34" charset="0"/>
              <a:ea typeface="Tahoma" panose="020B0604030504040204" pitchFamily="34" charset="0"/>
              <a:cs typeface="Tahoma" panose="020B0604030504040204" pitchFamily="34" charset="0"/>
            </a:endParaRP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The concept of time taken between suspension, investigation and conducting a hearing should be respected. There should be strict adherence.</a:t>
            </a: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Fair and reasonable notice to the hearing under SI 15/2006 provides for at least 3 days notice.</a:t>
            </a:r>
          </a:p>
          <a:p>
            <a:pPr marL="205740" indent="-205740" algn="just">
              <a:defRPr/>
            </a:pPr>
            <a:r>
              <a:rPr lang="en-ZW" dirty="0">
                <a:latin typeface="Tahoma" panose="020B0604030504040204" pitchFamily="34" charset="0"/>
                <a:ea typeface="Tahoma" panose="020B0604030504040204" pitchFamily="34" charset="0"/>
                <a:cs typeface="Tahoma" panose="020B0604030504040204" pitchFamily="34" charset="0"/>
              </a:rPr>
              <a:t>In </a:t>
            </a:r>
            <a:r>
              <a:rPr lang="en-ZW" b="1" u="sng" dirty="0">
                <a:latin typeface="Tahoma" panose="020B0604030504040204" pitchFamily="34" charset="0"/>
                <a:ea typeface="Tahoma" panose="020B0604030504040204" pitchFamily="34" charset="0"/>
                <a:cs typeface="Tahoma" panose="020B0604030504040204" pitchFamily="34" charset="0"/>
              </a:rPr>
              <a:t>Air Zimbabwe v Mlambo 1997 (1) ZLR 220 (S)</a:t>
            </a:r>
            <a:r>
              <a:rPr lang="en-ZW" u="sng" dirty="0">
                <a:latin typeface="Tahoma" panose="020B0604030504040204" pitchFamily="34" charset="0"/>
                <a:ea typeface="Tahoma" panose="020B0604030504040204" pitchFamily="34" charset="0"/>
                <a:cs typeface="Tahoma" panose="020B0604030504040204" pitchFamily="34" charset="0"/>
              </a:rPr>
              <a:t> </a:t>
            </a:r>
            <a:r>
              <a:rPr lang="en-ZW" dirty="0">
                <a:latin typeface="Tahoma" panose="020B0604030504040204" pitchFamily="34" charset="0"/>
                <a:ea typeface="Tahoma" panose="020B0604030504040204" pitchFamily="34" charset="0"/>
                <a:cs typeface="Tahoma" panose="020B0604030504040204" pitchFamily="34" charset="0"/>
              </a:rPr>
              <a:t>a one day notice to attend a disciplinary was held insufficient.</a:t>
            </a:r>
          </a:p>
          <a:p>
            <a:pPr marL="0" indent="0" algn="just">
              <a:buNone/>
            </a:pPr>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01069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defRPr/>
            </a:pPr>
            <a:endParaRPr lang="en-ZW" dirty="0">
              <a:latin typeface="Tahoma" panose="020B0604030504040204" pitchFamily="34" charset="0"/>
              <a:ea typeface="Tahoma" panose="020B0604030504040204" pitchFamily="34" charset="0"/>
              <a:cs typeface="Tahoma" panose="020B0604030504040204" pitchFamily="34" charset="0"/>
            </a:endParaRPr>
          </a:p>
          <a:p>
            <a:pPr marL="205740" indent="-205740" algn="just">
              <a:defRPr/>
            </a:pPr>
            <a:r>
              <a:rPr lang="en-US" dirty="0">
                <a:latin typeface="Tahoma" panose="020B0604030504040204" pitchFamily="34" charset="0"/>
                <a:ea typeface="Tahoma" panose="020B0604030504040204" pitchFamily="34" charset="0"/>
                <a:cs typeface="Tahoma" panose="020B0604030504040204" pitchFamily="34" charset="0"/>
              </a:rPr>
              <a:t>All the procedural and substantive rights accorded to the charged employee by the law should  be observed in order To ensure that the verdict determined is not challenged for failing to comply with legally set procedures.</a:t>
            </a:r>
          </a:p>
          <a:p>
            <a:pPr marL="0" indent="0">
              <a:buNone/>
            </a:pPr>
            <a:endParaRPr lang="en-ZW"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98151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ahoma" panose="020B0604030504040204" pitchFamily="34" charset="0"/>
                <a:ea typeface="Tahoma" panose="020B0604030504040204" pitchFamily="34" charset="0"/>
                <a:cs typeface="Tahoma" panose="020B0604030504040204" pitchFamily="34" charset="0"/>
              </a:rPr>
              <a:t>LEGISLATION</a:t>
            </a:r>
            <a:endParaRPr lang="en-ZW"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pPr marL="385763" indent="-385763">
              <a:buAutoNum type="arabicPeriod"/>
            </a:pPr>
            <a:r>
              <a:rPr lang="en-US" dirty="0">
                <a:latin typeface="Tahoma" panose="020B0604030504040204" pitchFamily="34" charset="0"/>
                <a:ea typeface="Tahoma" panose="020B0604030504040204" pitchFamily="34" charset="0"/>
                <a:cs typeface="Tahoma" panose="020B0604030504040204" pitchFamily="34" charset="0"/>
              </a:rPr>
              <a:t>Constitution of Zimbabwe Amendment (No. 20) Act, 2013</a:t>
            </a:r>
          </a:p>
          <a:p>
            <a:pPr marL="385763" indent="-385763">
              <a:buAutoNum type="arabicPeriod"/>
            </a:pPr>
            <a:r>
              <a:rPr lang="en-US" dirty="0">
                <a:latin typeface="Tahoma" panose="020B0604030504040204" pitchFamily="34" charset="0"/>
                <a:ea typeface="Tahoma" panose="020B0604030504040204" pitchFamily="34" charset="0"/>
                <a:cs typeface="Tahoma" panose="020B0604030504040204" pitchFamily="34" charset="0"/>
              </a:rPr>
              <a:t>Public Service Act [ Chapter 16:04]</a:t>
            </a:r>
          </a:p>
          <a:p>
            <a:pPr marL="385763" indent="-385763">
              <a:buAutoNum type="arabicPeriod"/>
            </a:pPr>
            <a:r>
              <a:rPr lang="en-US" dirty="0">
                <a:latin typeface="Tahoma" panose="020B0604030504040204" pitchFamily="34" charset="0"/>
                <a:ea typeface="Tahoma" panose="020B0604030504040204" pitchFamily="34" charset="0"/>
                <a:cs typeface="Tahoma" panose="020B0604030504040204" pitchFamily="34" charset="0"/>
              </a:rPr>
              <a:t>Public Service Regulations, Statutory Instrument 1 of 2000 as amended in 2001.</a:t>
            </a:r>
          </a:p>
          <a:p>
            <a:pPr marL="385763" indent="-385763">
              <a:buAutoNum type="arabicPeriod"/>
            </a:pPr>
            <a:endParaRPr lang="en-US" dirty="0">
              <a:latin typeface="Tahoma" panose="020B0604030504040204" pitchFamily="34" charset="0"/>
              <a:ea typeface="Tahoma" panose="020B0604030504040204" pitchFamily="34" charset="0"/>
              <a:cs typeface="Tahoma" panose="020B0604030504040204" pitchFamily="34" charset="0"/>
            </a:endParaRPr>
          </a:p>
          <a:p>
            <a:pPr marL="385763" indent="-385763">
              <a:buAutoNum type="arabicPeriod"/>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9448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a:latin typeface="Algerian" panose="04020705040A02060702" pitchFamily="82" charset="0"/>
            </a:endParaRPr>
          </a:p>
          <a:p>
            <a:pPr marL="0" indent="0" algn="ctr">
              <a:buNone/>
            </a:pPr>
            <a:endParaRPr lang="en-US" dirty="0">
              <a:latin typeface="Algerian" panose="04020705040A02060702" pitchFamily="82" charset="0"/>
            </a:endParaRPr>
          </a:p>
          <a:p>
            <a:pPr marL="0" indent="0" algn="ctr">
              <a:buNone/>
            </a:pPr>
            <a:endParaRPr lang="en-US" dirty="0">
              <a:latin typeface="Algerian" panose="04020705040A02060702" pitchFamily="82" charset="0"/>
            </a:endParaRPr>
          </a:p>
          <a:p>
            <a:pPr marL="0" indent="0" algn="ctr">
              <a:buNone/>
            </a:pPr>
            <a:r>
              <a:rPr lang="en-US" sz="3300">
                <a:solidFill>
                  <a:srgbClr val="FF0000"/>
                </a:solidFill>
                <a:latin typeface="Algerian" panose="04020705040A02060702" pitchFamily="82" charset="0"/>
              </a:rPr>
              <a:t>GOD BLESS YOU READER/VIEWER/LISTENER</a:t>
            </a:r>
            <a:endParaRPr lang="en-US" sz="3300" dirty="0">
              <a:solidFill>
                <a:srgbClr val="FF0000"/>
              </a:solidFill>
              <a:latin typeface="Algerian" panose="04020705040A02060702" pitchFamily="82" charset="0"/>
            </a:endParaRPr>
          </a:p>
          <a:p>
            <a:pPr marL="0" indent="0" algn="ctr">
              <a:buNone/>
            </a:pPr>
            <a:r>
              <a:rPr lang="en-US" sz="3300" dirty="0">
                <a:latin typeface="Algerian" panose="04020705040A02060702" pitchFamily="82" charset="0"/>
              </a:rPr>
              <a:t>End!</a:t>
            </a:r>
          </a:p>
          <a:p>
            <a:pPr marL="0" indent="0" algn="ctr">
              <a:buNone/>
            </a:pPr>
            <a:endParaRPr lang="en-ZW" sz="3300" dirty="0">
              <a:latin typeface="Algerian" panose="04020705040A02060702" pitchFamily="82" charset="0"/>
            </a:endParaRPr>
          </a:p>
        </p:txBody>
      </p:sp>
    </p:spTree>
    <p:extLst>
      <p:ext uri="{BB962C8B-B14F-4D97-AF65-F5344CB8AC3E}">
        <p14:creationId xmlns:p14="http://schemas.microsoft.com/office/powerpoint/2010/main" val="19066035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398</TotalTime>
  <Words>1251</Words>
  <Application>Microsoft Office PowerPoint</Application>
  <PresentationFormat>On-screen Show (4:3)</PresentationFormat>
  <Paragraphs>85</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Algerian</vt:lpstr>
      <vt:lpstr>Calibri</vt:lpstr>
      <vt:lpstr>Californian FB</vt:lpstr>
      <vt:lpstr>Constantia</vt:lpstr>
      <vt:lpstr>Tahoma</vt:lpstr>
      <vt:lpstr>Times New Roman</vt:lpstr>
      <vt:lpstr>Wingdings 2</vt:lpstr>
      <vt:lpstr>Flow</vt:lpstr>
      <vt:lpstr>PowerPoint Presentation</vt:lpstr>
      <vt:lpstr>PowerPoint Presentation</vt:lpstr>
      <vt:lpstr> Principles of dispute settlement </vt:lpstr>
      <vt:lpstr>Meaning of fairness in labour </vt:lpstr>
      <vt:lpstr>Discipline in the Public Service</vt:lpstr>
      <vt:lpstr>Public Service disciplinary process</vt:lpstr>
      <vt:lpstr>Disciplinary committee/authority</vt:lpstr>
      <vt:lpstr> Disciplinary process</vt:lpstr>
      <vt:lpstr>                              </vt:lpstr>
      <vt:lpstr>STAGES OF THE INVESTIGATION</vt:lpstr>
      <vt:lpstr>THE INVESTIGATING PROCESS</vt:lpstr>
      <vt:lpstr>INVESTIGATING PROCESS CONTINUED</vt:lpstr>
      <vt:lpstr>PowerPoint Presentation</vt:lpstr>
      <vt:lpstr>PowerPoint Presentation</vt:lpstr>
      <vt:lpstr>PowerPoint Presentation</vt:lpstr>
      <vt:lpstr>PowerPoint Presentation</vt:lpstr>
      <vt:lpstr>LEGISLATION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Authority in Hearings</dc:title>
  <dc:creator>Consultancy</dc:creator>
  <cp:lastModifiedBy>muchechelwaw@gmail.com</cp:lastModifiedBy>
  <cp:revision>127</cp:revision>
  <dcterms:created xsi:type="dcterms:W3CDTF">2014-06-02T09:16:09Z</dcterms:created>
  <dcterms:modified xsi:type="dcterms:W3CDTF">2025-06-10T20:11:16Z</dcterms:modified>
</cp:coreProperties>
</file>