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omments/comment1.xml" ContentType="application/vnd.openxmlformats-officedocument.presentationml.comments+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78" r:id="rId3"/>
    <p:sldId id="276" r:id="rId4"/>
    <p:sldId id="279" r:id="rId5"/>
    <p:sldId id="272" r:id="rId6"/>
    <p:sldId id="277" r:id="rId7"/>
    <p:sldId id="273" r:id="rId8"/>
    <p:sldId id="274" r:id="rId9"/>
    <p:sldId id="260" r:id="rId10"/>
    <p:sldId id="275" r:id="rId11"/>
    <p:sldId id="268" r:id="rId12"/>
    <p:sldId id="271" r:id="rId13"/>
    <p:sldId id="259" r:id="rId14"/>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lson Charumbira" initials="NC" lastIdx="4" clrIdx="0">
    <p:extLst>
      <p:ext uri="{19B8F6BF-5375-455C-9EA6-DF929625EA0E}">
        <p15:presenceInfo xmlns:p15="http://schemas.microsoft.com/office/powerpoint/2012/main" userId="7231ea6d22e4b87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9" d="100"/>
          <a:sy n="79" d="100"/>
        </p:scale>
        <p:origin x="48" y="30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ZW"/>
              <a:t>GEMS</a:t>
            </a:r>
            <a:r>
              <a:rPr lang="en-ZW" baseline="0"/>
              <a:t> MEMBERSHIP FROM INCEPTION</a:t>
            </a:r>
            <a:endParaRPr lang="en-ZW"/>
          </a:p>
        </c:rich>
      </c:tx>
      <c:layout>
        <c:manualLayout>
          <c:xMode val="edge"/>
          <c:yMode val="edge"/>
          <c:x val="0.25861111111111112"/>
          <c:y val="2.8912179255511383E-2"/>
        </c:manualLayout>
      </c:layout>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none"/>
          </c:marker>
          <c:dLbls>
            <c:dLbl>
              <c:idx val="0"/>
              <c:layout>
                <c:manualLayout>
                  <c:x val="-3.4189054726368157E-2"/>
                  <c:y val="-0.1191106160608569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962-449C-930C-0C7349B1EE0B}"/>
                </c:ext>
              </c:extLst>
            </c:dLbl>
            <c:dLbl>
              <c:idx val="1"/>
              <c:layout>
                <c:manualLayout>
                  <c:x val="-7.3990049751243778E-2"/>
                  <c:y val="5.06160043156410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962-449C-930C-0C7349B1EE0B}"/>
                </c:ext>
              </c:extLst>
            </c:dLbl>
            <c:dLbl>
              <c:idx val="2"/>
              <c:layout>
                <c:manualLayout>
                  <c:x val="-2.6228855721393034E-2"/>
                  <c:y val="-0.1093186956545205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962-449C-930C-0C7349B1EE0B}"/>
                </c:ext>
              </c:extLst>
            </c:dLbl>
            <c:dLbl>
              <c:idx val="3"/>
              <c:layout>
                <c:manualLayout>
                  <c:x val="-6.8019900497512442E-2"/>
                  <c:y val="7.67277920658716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962-449C-930C-0C7349B1EE0B}"/>
                </c:ext>
              </c:extLst>
            </c:dLbl>
            <c:dLbl>
              <c:idx val="4"/>
              <c:layout>
                <c:manualLayout>
                  <c:x val="-3.8169154228855723E-2"/>
                  <c:y val="-9.62628017794052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962-449C-930C-0C7349B1EE0B}"/>
                </c:ext>
              </c:extLst>
            </c:dLbl>
            <c:dLbl>
              <c:idx val="5"/>
              <c:layout>
                <c:manualLayout>
                  <c:x val="-5.8069651741293568E-2"/>
                  <c:y val="7.01998451283140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962-449C-930C-0C7349B1EE0B}"/>
                </c:ext>
              </c:extLst>
            </c:dLbl>
            <c:dLbl>
              <c:idx val="6"/>
              <c:layout>
                <c:manualLayout>
                  <c:x val="-3.617910447761194E-2"/>
                  <c:y val="-9.95267752481841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962-449C-930C-0C7349B1EE0B}"/>
                </c:ext>
              </c:extLst>
            </c:dLbl>
            <c:dLbl>
              <c:idx val="7"/>
              <c:layout>
                <c:manualLayout>
                  <c:x val="-3.8169154228855723E-2"/>
                  <c:y val="-9.29988283106264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962-449C-930C-0C7349B1EE0B}"/>
                </c:ext>
              </c:extLst>
            </c:dLbl>
            <c:dLbl>
              <c:idx val="8"/>
              <c:layout>
                <c:manualLayout>
                  <c:x val="-8.9910447761194029E-2"/>
                  <c:y val="6.69358716595351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962-449C-930C-0C7349B1EE0B}"/>
                </c:ext>
              </c:extLst>
            </c:dLbl>
            <c:dLbl>
              <c:idx val="9"/>
              <c:layout>
                <c:manualLayout>
                  <c:x val="-4.4139303482587065E-2"/>
                  <c:y val="-0.1093186956545204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962-449C-930C-0C7349B1EE0B}"/>
                </c:ext>
              </c:extLst>
            </c:dLbl>
            <c:dLbl>
              <c:idx val="10"/>
              <c:layout>
                <c:manualLayout>
                  <c:x val="-7.2000000000000147E-2"/>
                  <c:y val="5.71439512531987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962-449C-930C-0C7349B1EE0B}"/>
                </c:ext>
              </c:extLst>
            </c:dLbl>
            <c:dLbl>
              <c:idx val="11"/>
              <c:layout>
                <c:manualLayout>
                  <c:x val="-4.8119402985074701E-2"/>
                  <c:y val="-8.973485484184763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962-449C-930C-0C7349B1EE0B}"/>
                </c:ext>
              </c:extLst>
            </c:dLbl>
            <c:dLbl>
              <c:idx val="12"/>
              <c:layout>
                <c:manualLayout>
                  <c:x val="-9.1900497512437951E-2"/>
                  <c:y val="0.1028395798161020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962-449C-930C-0C7349B1EE0B}"/>
                </c:ext>
              </c:extLst>
            </c:dLbl>
            <c:dLbl>
              <c:idx val="13"/>
              <c:layout>
                <c:manualLayout>
                  <c:x val="-4.6129353233830848E-2"/>
                  <c:y val="-9.62628017794052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962-449C-930C-0C7349B1EE0B}"/>
                </c:ext>
              </c:extLst>
            </c:dLbl>
            <c:dLbl>
              <c:idx val="14"/>
              <c:layout>
                <c:manualLayout>
                  <c:x val="-7.1999999999999995E-2"/>
                  <c:y val="7.3463818597092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962-449C-930C-0C7349B1EE0B}"/>
                </c:ext>
              </c:extLst>
            </c:dLbl>
            <c:dLbl>
              <c:idx val="15"/>
              <c:layout>
                <c:manualLayout>
                  <c:x val="-5.8069651741293533E-2"/>
                  <c:y val="-0.1354304834047509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962-449C-930C-0C7349B1EE0B}"/>
                </c:ext>
              </c:extLst>
            </c:dLbl>
            <c:dLbl>
              <c:idx val="16"/>
              <c:layout>
                <c:manualLayout>
                  <c:x val="-5.1265226462078421E-3"/>
                  <c:y val="0.1050095078809155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962-449C-930C-0C7349B1EE0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Sheet4!$G$23:$W$23</c:f>
              <c:strCache>
                <c:ptCount val="17"/>
                <c:pt idx="0">
                  <c:v>Q1 2021</c:v>
                </c:pt>
                <c:pt idx="1">
                  <c:v>Q2 2021</c:v>
                </c:pt>
                <c:pt idx="2">
                  <c:v>Q3 2021</c:v>
                </c:pt>
                <c:pt idx="3">
                  <c:v>Q4 2021</c:v>
                </c:pt>
                <c:pt idx="4">
                  <c:v>Q1 2022</c:v>
                </c:pt>
                <c:pt idx="5">
                  <c:v>Q2 2022</c:v>
                </c:pt>
                <c:pt idx="6">
                  <c:v>Q3 2022</c:v>
                </c:pt>
                <c:pt idx="7">
                  <c:v>Q4 2022</c:v>
                </c:pt>
                <c:pt idx="8">
                  <c:v>Q1 2023</c:v>
                </c:pt>
                <c:pt idx="9">
                  <c:v>Q2 2023</c:v>
                </c:pt>
                <c:pt idx="10">
                  <c:v>Q3 2023</c:v>
                </c:pt>
                <c:pt idx="11">
                  <c:v>Q4 2023</c:v>
                </c:pt>
                <c:pt idx="12">
                  <c:v>Q1 2024</c:v>
                </c:pt>
                <c:pt idx="13">
                  <c:v>Q2 2024</c:v>
                </c:pt>
                <c:pt idx="14">
                  <c:v>Q3 2024</c:v>
                </c:pt>
                <c:pt idx="15">
                  <c:v>Q4 2024</c:v>
                </c:pt>
                <c:pt idx="16">
                  <c:v>Q1 2025 </c:v>
                </c:pt>
              </c:strCache>
            </c:strRef>
          </c:cat>
          <c:val>
            <c:numRef>
              <c:f>Sheet4!$G$24:$W$24</c:f>
              <c:numCache>
                <c:formatCode>General</c:formatCode>
                <c:ptCount val="17"/>
                <c:pt idx="0">
                  <c:v>199351</c:v>
                </c:pt>
                <c:pt idx="1">
                  <c:v>172552</c:v>
                </c:pt>
                <c:pt idx="2">
                  <c:v>166199</c:v>
                </c:pt>
                <c:pt idx="3">
                  <c:v>155112</c:v>
                </c:pt>
                <c:pt idx="4">
                  <c:v>152536</c:v>
                </c:pt>
                <c:pt idx="5">
                  <c:v>150146</c:v>
                </c:pt>
                <c:pt idx="6">
                  <c:v>148319</c:v>
                </c:pt>
                <c:pt idx="7">
                  <c:v>144931</c:v>
                </c:pt>
                <c:pt idx="8">
                  <c:v>142559</c:v>
                </c:pt>
                <c:pt idx="9">
                  <c:v>140062</c:v>
                </c:pt>
                <c:pt idx="10">
                  <c:v>138234</c:v>
                </c:pt>
                <c:pt idx="11">
                  <c:v>136741</c:v>
                </c:pt>
                <c:pt idx="12">
                  <c:v>136002</c:v>
                </c:pt>
                <c:pt idx="13">
                  <c:v>127904</c:v>
                </c:pt>
                <c:pt idx="14">
                  <c:v>126903</c:v>
                </c:pt>
                <c:pt idx="15">
                  <c:v>125011</c:v>
                </c:pt>
                <c:pt idx="16">
                  <c:v>123799</c:v>
                </c:pt>
              </c:numCache>
            </c:numRef>
          </c:val>
          <c:smooth val="0"/>
          <c:extLst>
            <c:ext xmlns:c16="http://schemas.microsoft.com/office/drawing/2014/chart" uri="{C3380CC4-5D6E-409C-BE32-E72D297353CC}">
              <c16:uniqueId val="{00000011-D962-449C-930C-0C7349B1EE0B}"/>
            </c:ext>
          </c:extLst>
        </c:ser>
        <c:dLbls>
          <c:dLblPos val="t"/>
          <c:showLegendKey val="0"/>
          <c:showVal val="1"/>
          <c:showCatName val="0"/>
          <c:showSerName val="0"/>
          <c:showPercent val="0"/>
          <c:showBubbleSize val="0"/>
        </c:dLbls>
        <c:smooth val="0"/>
        <c:axId val="236923136"/>
        <c:axId val="236942464"/>
      </c:lineChart>
      <c:catAx>
        <c:axId val="23692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6942464"/>
        <c:crosses val="autoZero"/>
        <c:auto val="1"/>
        <c:lblAlgn val="ctr"/>
        <c:lblOffset val="100"/>
        <c:noMultiLvlLbl val="0"/>
      </c:catAx>
      <c:valAx>
        <c:axId val="23694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69231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GB" sz="1400" b="0" i="0" u="none" strike="noStrike" kern="1200" spc="0" baseline="0">
                <a:solidFill>
                  <a:schemeClr val="tx1">
                    <a:lumMod val="65000"/>
                    <a:lumOff val="35000"/>
                  </a:schemeClr>
                </a:solidFill>
                <a:latin typeface="+mn-lt"/>
                <a:ea typeface="+mn-ea"/>
                <a:cs typeface="+mn-cs"/>
              </a:defRPr>
            </a:pPr>
            <a:r>
              <a:rPr lang="en-ZW" dirty="0"/>
              <a:t>GEMS</a:t>
            </a:r>
            <a:r>
              <a:rPr lang="en-ZW" baseline="0" dirty="0"/>
              <a:t> revenue analysis summary </a:t>
            </a:r>
            <a:endParaRPr lang="en-ZW" dirty="0"/>
          </a:p>
        </c:rich>
      </c:tx>
      <c:overlay val="0"/>
      <c:spPr>
        <a:noFill/>
        <a:ln>
          <a:noFill/>
        </a:ln>
        <a:effectLst/>
      </c:sp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0.42067227568201937"/>
          <c:y val="0.16245354651769447"/>
          <c:w val="0.55254424460638563"/>
          <c:h val="0.77736111111111117"/>
        </c:manualLayout>
      </c:layout>
      <c:barChart>
        <c:barDir val="bar"/>
        <c:grouping val="clustered"/>
        <c:varyColors val="0"/>
        <c:ser>
          <c:idx val="0"/>
          <c:order val="0"/>
          <c:tx>
            <c:v>Sum of AMOUNT </c:v>
          </c:tx>
          <c:spPr>
            <a:solidFill>
              <a:schemeClr val="accent1"/>
            </a:solidFill>
            <a:ln>
              <a:noFill/>
            </a:ln>
            <a:effectLst/>
          </c:spPr>
          <c:invertIfNegative val="0"/>
          <c:dLbls>
            <c:dLbl>
              <c:idx val="0"/>
              <c:layout>
                <c:manualLayout>
                  <c:x val="-8.9752829682337805E-8"/>
                  <c:y val="-4.28375352163546E-3"/>
                </c:manualLayout>
              </c:layout>
              <c:tx>
                <c:rich>
                  <a:bodyPr/>
                  <a:lstStyle/>
                  <a:p>
                    <a:r>
                      <a:rPr lang="en-US"/>
                      <a:t>ZWG$138.5</a:t>
                    </a:r>
                    <a:r>
                      <a:rPr lang="en-US" baseline="0"/>
                      <a:t> million</a:t>
                    </a:r>
                    <a:endParaRPr lang="en-US"/>
                  </a:p>
                </c:rich>
              </c:tx>
              <c:dLblPos val="outEnd"/>
              <c:showLegendKey val="0"/>
              <c:showVal val="1"/>
              <c:showCatName val="0"/>
              <c:showSerName val="0"/>
              <c:showPercent val="0"/>
              <c:showBubbleSize val="0"/>
              <c:extLst>
                <c:ext xmlns:c15="http://schemas.microsoft.com/office/drawing/2012/chart" uri="{CE6537A1-D6FC-4f65-9D91-7224C49458BB}">
                  <c15:layout>
                    <c:manualLayout>
                      <c:w val="0.19766224278582734"/>
                      <c:h val="0.13504597079502434"/>
                    </c:manualLayout>
                  </c15:layout>
                  <c15:showDataLabelsRange val="0"/>
                </c:ext>
                <c:ext xmlns:c16="http://schemas.microsoft.com/office/drawing/2014/chart" uri="{C3380CC4-5D6E-409C-BE32-E72D297353CC}">
                  <c16:uniqueId val="{00000000-789F-446F-A840-2B9335401C5D}"/>
                </c:ext>
              </c:extLst>
            </c:dLbl>
            <c:dLbl>
              <c:idx val="1"/>
              <c:tx>
                <c:rich>
                  <a:bodyPr rot="0" spcFirstLastPara="1" vertOverflow="ellipsis" vert="horz" wrap="square" lIns="38100" tIns="19050" rIns="38100" bIns="19050" anchor="ctr" anchorCtr="0">
                    <a:spAutoFit/>
                  </a:bodyPr>
                  <a:lstStyle/>
                  <a:p>
                    <a:pPr algn="l">
                      <a:defRPr lang="en-GB" sz="900" b="0" i="0" u="none" strike="noStrike" kern="1200" baseline="0">
                        <a:solidFill>
                          <a:schemeClr val="tx1">
                            <a:lumMod val="75000"/>
                            <a:lumOff val="25000"/>
                          </a:schemeClr>
                        </a:solidFill>
                        <a:latin typeface="+mn-lt"/>
                        <a:ea typeface="+mn-ea"/>
                        <a:cs typeface="+mn-cs"/>
                      </a:defRPr>
                    </a:pPr>
                    <a:r>
                      <a:rPr lang="en-US"/>
                      <a:t>ZWG9.9</a:t>
                    </a:r>
                    <a:r>
                      <a:rPr lang="en-US" baseline="0"/>
                      <a:t> million</a:t>
                    </a:r>
                    <a:endParaRPr lang="en-US"/>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89F-446F-A840-2B9335401C5D}"/>
                </c:ext>
              </c:extLst>
            </c:dLbl>
            <c:dLbl>
              <c:idx val="2"/>
              <c:layout>
                <c:manualLayout>
                  <c:x val="5.2027920310257582E-2"/>
                  <c:y val="-3.4813022225432832E-3"/>
                </c:manualLayout>
              </c:layout>
              <c:tx>
                <c:rich>
                  <a:bodyPr rot="0" spcFirstLastPara="1" vertOverflow="ellipsis" vert="horz" wrap="square" lIns="38100" tIns="19050" rIns="38100" bIns="19050" anchor="ctr" anchorCtr="0">
                    <a:noAutofit/>
                  </a:bodyPr>
                  <a:lstStyle/>
                  <a:p>
                    <a:pPr algn="l">
                      <a:defRPr lang="en-GB" sz="900" b="0" i="0" u="none" strike="noStrike" kern="1200" baseline="0">
                        <a:solidFill>
                          <a:schemeClr val="tx1">
                            <a:lumMod val="75000"/>
                            <a:lumOff val="25000"/>
                          </a:schemeClr>
                        </a:solidFill>
                        <a:latin typeface="+mn-lt"/>
                        <a:ea typeface="+mn-ea"/>
                        <a:cs typeface="+mn-cs"/>
                      </a:defRPr>
                    </a:pPr>
                    <a:r>
                      <a:rPr lang="en-US"/>
                      <a:t>ZWG$1.0</a:t>
                    </a:r>
                    <a:r>
                      <a:rPr lang="en-US" baseline="0"/>
                      <a:t> million</a:t>
                    </a:r>
                    <a:endParaRPr lang="en-US"/>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layout>
                    <c:manualLayout>
                      <c:w val="0.35366439416672818"/>
                      <c:h val="0.14264360816444724"/>
                    </c:manualLayout>
                  </c15:layout>
                  <c15:showDataLabelsRange val="0"/>
                </c:ext>
                <c:ext xmlns:c16="http://schemas.microsoft.com/office/drawing/2014/chart" uri="{C3380CC4-5D6E-409C-BE32-E72D297353CC}">
                  <c16:uniqueId val="{00000002-789F-446F-A840-2B9335401C5D}"/>
                </c:ext>
              </c:extLst>
            </c:dLbl>
            <c:dLbl>
              <c:idx val="3"/>
              <c:tx>
                <c:rich>
                  <a:bodyPr rot="0" spcFirstLastPara="1" vertOverflow="ellipsis" vert="horz" wrap="square" lIns="38100" tIns="19050" rIns="38100" bIns="19050" anchor="ctr" anchorCtr="0">
                    <a:spAutoFit/>
                  </a:bodyPr>
                  <a:lstStyle/>
                  <a:p>
                    <a:pPr algn="l">
                      <a:defRPr lang="en-GB" sz="900" b="0" i="0" u="none" strike="noStrike" kern="1200" baseline="0">
                        <a:solidFill>
                          <a:schemeClr val="tx1">
                            <a:lumMod val="75000"/>
                            <a:lumOff val="25000"/>
                          </a:schemeClr>
                        </a:solidFill>
                        <a:latin typeface="+mn-lt"/>
                        <a:ea typeface="+mn-ea"/>
                        <a:cs typeface="+mn-cs"/>
                      </a:defRPr>
                    </a:pPr>
                    <a:r>
                      <a:rPr lang="en-US"/>
                      <a:t>ZWG$4.1</a:t>
                    </a:r>
                    <a:r>
                      <a:rPr lang="en-US" baseline="0"/>
                      <a:t> million</a:t>
                    </a:r>
                    <a:endParaRPr lang="en-US"/>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89F-446F-A840-2B9335401C5D}"/>
                </c:ext>
              </c:extLst>
            </c:dLbl>
            <c:spPr>
              <a:noFill/>
              <a:ln>
                <a:noFill/>
              </a:ln>
              <a:effectLst/>
            </c:spPr>
            <c:txPr>
              <a:bodyPr rot="0" spcFirstLastPara="1" vertOverflow="ellipsis" vert="horz" wrap="square" lIns="38100" tIns="19050" rIns="38100" bIns="19050" anchor="ctr" anchorCtr="1">
                <a:spAutoFit/>
              </a:bodyPr>
              <a:lstStyle/>
              <a:p>
                <a:pPr>
                  <a:defRPr lang="en-GB"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4"/>
              <c:pt idx="0">
                <c:v>MEMBERSHIP CONTRIBUTIONS</c:v>
              </c:pt>
              <c:pt idx="1">
                <c:v>SEED CAPITAL TREASURY CONTRIBUTIONS </c:v>
              </c:pt>
              <c:pt idx="2">
                <c:v>RETURN ON MONEY MARKET INVESTMENT</c:v>
              </c:pt>
              <c:pt idx="3">
                <c:v>RETURN ON ADVANCES </c:v>
              </c:pt>
            </c:strLit>
          </c:cat>
          <c:val>
            <c:numLit>
              <c:formatCode>General</c:formatCode>
              <c:ptCount val="4"/>
              <c:pt idx="0">
                <c:v>2192564945.9899998</c:v>
              </c:pt>
              <c:pt idx="1">
                <c:v>1505327308.3</c:v>
              </c:pt>
              <c:pt idx="2">
                <c:v>657493594.89999998</c:v>
              </c:pt>
              <c:pt idx="3">
                <c:v>279705129.07999986</c:v>
              </c:pt>
            </c:numLit>
          </c:val>
          <c:extLst>
            <c:ext xmlns:c16="http://schemas.microsoft.com/office/drawing/2014/chart" uri="{C3380CC4-5D6E-409C-BE32-E72D297353CC}">
              <c16:uniqueId val="{00000004-789F-446F-A840-2B9335401C5D}"/>
            </c:ext>
          </c:extLst>
        </c:ser>
        <c:ser>
          <c:idx val="1"/>
          <c:order val="1"/>
          <c:tx>
            <c:v>Sum of PERCENTAGE </c:v>
          </c:tx>
          <c:spPr>
            <a:solidFill>
              <a:schemeClr val="accent2"/>
            </a:solidFill>
            <a:ln>
              <a:noFill/>
            </a:ln>
            <a:effectLst/>
          </c:spPr>
          <c:invertIfNegative val="0"/>
          <c:dLbls>
            <c:dLbl>
              <c:idx val="0"/>
              <c:tx>
                <c:rich>
                  <a:bodyPr/>
                  <a:lstStyle/>
                  <a:p>
                    <a:r>
                      <a:rPr lang="en-US"/>
                      <a:t>90%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89F-446F-A840-2B9335401C5D}"/>
                </c:ext>
              </c:extLst>
            </c:dLbl>
            <c:dLbl>
              <c:idx val="1"/>
              <c:tx>
                <c:rich>
                  <a:bodyPr/>
                  <a:lstStyle/>
                  <a:p>
                    <a:r>
                      <a:rPr lang="en-US"/>
                      <a:t>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789F-446F-A840-2B9335401C5D}"/>
                </c:ext>
              </c:extLst>
            </c:dLbl>
            <c:dLbl>
              <c:idx val="2"/>
              <c:tx>
                <c:rich>
                  <a:bodyPr/>
                  <a:lstStyle/>
                  <a:p>
                    <a:r>
                      <a:rPr lang="en-US"/>
                      <a:t>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89F-446F-A840-2B9335401C5D}"/>
                </c:ext>
              </c:extLst>
            </c:dLbl>
            <c:dLbl>
              <c:idx val="3"/>
              <c:tx>
                <c:rich>
                  <a:bodyPr/>
                  <a:lstStyle/>
                  <a:p>
                    <a:r>
                      <a:rPr lang="en-US"/>
                      <a:t>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789F-446F-A840-2B9335401C5D}"/>
                </c:ext>
              </c:extLst>
            </c:dLbl>
            <c:spPr>
              <a:noFill/>
              <a:ln>
                <a:noFill/>
              </a:ln>
              <a:effectLst/>
            </c:spPr>
            <c:txPr>
              <a:bodyPr rot="0" spcFirstLastPara="1" vertOverflow="ellipsis" vert="horz" wrap="square" lIns="38100" tIns="19050" rIns="38100" bIns="19050" anchor="ctr" anchorCtr="1">
                <a:spAutoFit/>
              </a:bodyPr>
              <a:lstStyle/>
              <a:p>
                <a:pPr>
                  <a:defRPr lang="en-GB"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4"/>
              <c:pt idx="0">
                <c:v>MEMBERSHIP CONTRIBUTIONS</c:v>
              </c:pt>
              <c:pt idx="1">
                <c:v>SEED CAPITAL TREASURY CONTRIBUTIONS </c:v>
              </c:pt>
              <c:pt idx="2">
                <c:v>RETURN ON MONEY MARKET INVESTMENT</c:v>
              </c:pt>
              <c:pt idx="3">
                <c:v>RETURN ON ADVANCES </c:v>
              </c:pt>
            </c:strLit>
          </c:cat>
          <c:val>
            <c:numLit>
              <c:formatCode>General</c:formatCode>
              <c:ptCount val="4"/>
              <c:pt idx="0">
                <c:v>0.47300000000000009</c:v>
              </c:pt>
              <c:pt idx="1">
                <c:v>0.32480000000000014</c:v>
              </c:pt>
              <c:pt idx="2">
                <c:v>0.14190000000000005</c:v>
              </c:pt>
              <c:pt idx="3">
                <c:v>6.030000000000002E-2</c:v>
              </c:pt>
            </c:numLit>
          </c:val>
          <c:extLst>
            <c:ext xmlns:c16="http://schemas.microsoft.com/office/drawing/2014/chart" uri="{C3380CC4-5D6E-409C-BE32-E72D297353CC}">
              <c16:uniqueId val="{00000009-789F-446F-A840-2B9335401C5D}"/>
            </c:ext>
          </c:extLst>
        </c:ser>
        <c:dLbls>
          <c:showLegendKey val="0"/>
          <c:showVal val="0"/>
          <c:showCatName val="0"/>
          <c:showSerName val="0"/>
          <c:showPercent val="0"/>
          <c:showBubbleSize val="0"/>
        </c:dLbls>
        <c:gapWidth val="35"/>
        <c:overlap val="2"/>
        <c:axId val="191150336"/>
        <c:axId val="191160320"/>
      </c:barChart>
      <c:catAx>
        <c:axId val="1911503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GB" sz="900" b="0" i="0" u="none" strike="noStrike" kern="1200" baseline="0">
                <a:solidFill>
                  <a:schemeClr val="tx1">
                    <a:lumMod val="65000"/>
                    <a:lumOff val="35000"/>
                  </a:schemeClr>
                </a:solidFill>
                <a:latin typeface="+mn-lt"/>
                <a:ea typeface="+mn-ea"/>
                <a:cs typeface="+mn-cs"/>
              </a:defRPr>
            </a:pPr>
            <a:endParaRPr lang="en-US"/>
          </a:p>
        </c:txPr>
        <c:crossAx val="191160320"/>
        <c:crosses val="autoZero"/>
        <c:auto val="1"/>
        <c:lblAlgn val="ctr"/>
        <c:lblOffset val="100"/>
        <c:noMultiLvlLbl val="0"/>
      </c:catAx>
      <c:valAx>
        <c:axId val="191160320"/>
        <c:scaling>
          <c:orientation val="minMax"/>
        </c:scaling>
        <c:delete val="1"/>
        <c:axPos val="t"/>
        <c:numFmt formatCode="General" sourceLinked="1"/>
        <c:majorTickMark val="none"/>
        <c:minorTickMark val="none"/>
        <c:tickLblPos val="nextTo"/>
        <c:crossAx val="191150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GB" sz="1600" b="1" i="0" u="none" strike="noStrike" kern="1200" spc="0" normalizeH="0" baseline="0">
                <a:solidFill>
                  <a:schemeClr val="dk1">
                    <a:lumMod val="50000"/>
                    <a:lumOff val="50000"/>
                  </a:schemeClr>
                </a:solidFill>
                <a:latin typeface="+mj-lt"/>
                <a:ea typeface="+mj-ea"/>
                <a:cs typeface="+mj-cs"/>
              </a:defRPr>
            </a:pPr>
            <a:r>
              <a:rPr lang="en-ZW"/>
              <a:t>GEMS PORTFOLIO ASSET DISTRIBUTION</a:t>
            </a:r>
          </a:p>
        </c:rich>
      </c:tx>
      <c:overlay val="0"/>
      <c:spPr>
        <a:noFill/>
        <a:ln>
          <a:noFill/>
        </a:ln>
        <a:effectLst/>
      </c:spPr>
    </c:title>
    <c:autoTitleDeleted val="0"/>
    <c:plotArea>
      <c:layout>
        <c:manualLayout>
          <c:layoutTarget val="inner"/>
          <c:xMode val="edge"/>
          <c:yMode val="edge"/>
          <c:x val="0.28328798472662792"/>
          <c:y val="0.17827960770115595"/>
          <c:w val="0.43342403054674422"/>
          <c:h val="0.72299408885318972"/>
        </c:manualLayout>
      </c:layout>
      <c:pieChart>
        <c:varyColors val="1"/>
        <c:ser>
          <c:idx val="0"/>
          <c:order val="0"/>
          <c:dPt>
            <c:idx val="0"/>
            <c:bubble3D val="0"/>
            <c:explosion val="19"/>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CBE2-4E25-9D0B-3E1A8778E5EC}"/>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3-CBE2-4E25-9D0B-3E1A8778E5EC}"/>
              </c:ext>
            </c:extLst>
          </c:dPt>
          <c:dPt>
            <c:idx val="2"/>
            <c:bubble3D val="0"/>
            <c:explosion val="9"/>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05-CBE2-4E25-9D0B-3E1A8778E5EC}"/>
              </c:ext>
            </c:extLst>
          </c:dPt>
          <c:dPt>
            <c:idx val="3"/>
            <c:bubble3D val="0"/>
            <c:explosion val="15"/>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7-CBE2-4E25-9D0B-3E1A8778E5EC}"/>
              </c:ext>
            </c:extLst>
          </c:dPt>
          <c:dPt>
            <c:idx val="4"/>
            <c:bubble3D val="0"/>
            <c:explosion val="6"/>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09-CBE2-4E25-9D0B-3E1A8778E5EC}"/>
              </c:ext>
            </c:extLst>
          </c:dPt>
          <c:dPt>
            <c:idx val="5"/>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0B-CBE2-4E25-9D0B-3E1A8778E5EC}"/>
              </c:ext>
            </c:extLst>
          </c:dPt>
          <c:dLbls>
            <c:dLbl>
              <c:idx val="0"/>
              <c:layout>
                <c:manualLayout>
                  <c:x val="2.2321428571428482E-2"/>
                  <c:y val="5.0922978994271173E-2"/>
                </c:manualLayout>
              </c:layout>
              <c:tx>
                <c:rich>
                  <a:bodyPr/>
                  <a:lstStyle/>
                  <a:p>
                    <a:r>
                      <a:rPr lang="en-US" dirty="0"/>
                      <a:t>Loans</a:t>
                    </a:r>
                    <a:r>
                      <a:rPr lang="en-US" baseline="0" dirty="0"/>
                      <a:t>
</a:t>
                    </a:r>
                    <a:fld id="{63C13D6F-8C83-45F4-89D5-E610E54B72CE}"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BE2-4E25-9D0B-3E1A8778E5EC}"/>
                </c:ext>
              </c:extLst>
            </c:dLbl>
            <c:dLbl>
              <c:idx val="1"/>
              <c:layout>
                <c:manualLayout>
                  <c:x val="1.1442956860052637E-2"/>
                  <c:y val="1.273074474856763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BE2-4E25-9D0B-3E1A8778E5EC}"/>
                </c:ext>
              </c:extLst>
            </c:dLbl>
            <c:dLbl>
              <c:idx val="2"/>
              <c:layout>
                <c:manualLayout>
                  <c:x val="-4.577182744021055E-2"/>
                  <c:y val="-1.697432633142372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BE2-4E25-9D0B-3E1A8778E5EC}"/>
                </c:ext>
              </c:extLst>
            </c:dLbl>
            <c:dLbl>
              <c:idx val="3"/>
              <c:layout>
                <c:manualLayout>
                  <c:x val="-6.4080558416294786E-2"/>
                  <c:y val="-5.09229789942710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BE2-4E25-9D0B-3E1A8778E5EC}"/>
                </c:ext>
              </c:extLst>
            </c:dLbl>
            <c:dLbl>
              <c:idx val="4"/>
              <c:layout>
                <c:manualLayout>
                  <c:x val="-4.8060418812221117E-2"/>
                  <c:y val="-6.365372374283895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CBE2-4E25-9D0B-3E1A8778E5EC}"/>
                </c:ext>
              </c:extLst>
            </c:dLbl>
            <c:spPr>
              <a:solidFill>
                <a:sysClr val="window" lastClr="FFFFFF">
                  <a:alpha val="75000"/>
                </a:sysClr>
              </a:solidFill>
              <a:ln w="9525">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lang="en-GB"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ext>
            </c:extLst>
          </c:dLbls>
          <c:cat>
            <c:strRef>
              <c:f>'Properties Q4 2024'!$C$46:$C$51</c:f>
              <c:strCache>
                <c:ptCount val="6"/>
                <c:pt idx="0">
                  <c:v>Loans and advances</c:v>
                </c:pt>
                <c:pt idx="1">
                  <c:v>Gold Coins </c:v>
                </c:pt>
                <c:pt idx="2">
                  <c:v>Money market </c:v>
                </c:pt>
                <c:pt idx="3">
                  <c:v>Equities </c:v>
                </c:pt>
                <c:pt idx="4">
                  <c:v>Properties </c:v>
                </c:pt>
                <c:pt idx="5">
                  <c:v>Cash at Bank </c:v>
                </c:pt>
              </c:strCache>
            </c:strRef>
          </c:cat>
          <c:val>
            <c:numRef>
              <c:f>'Properties Q4 2024'!$D$46:$D$51</c:f>
              <c:numCache>
                <c:formatCode>0.0%</c:formatCode>
                <c:ptCount val="6"/>
                <c:pt idx="0">
                  <c:v>0.55365261893975892</c:v>
                </c:pt>
                <c:pt idx="1">
                  <c:v>4.7790762546300165E-2</c:v>
                </c:pt>
                <c:pt idx="2">
                  <c:v>4.4645582852490914E-2</c:v>
                </c:pt>
                <c:pt idx="3">
                  <c:v>9.1757262050250657E-2</c:v>
                </c:pt>
                <c:pt idx="4">
                  <c:v>0.26188327547558943</c:v>
                </c:pt>
                <c:pt idx="5" formatCode="0.00%">
                  <c:v>2.7049813561000059E-4</c:v>
                </c:pt>
              </c:numCache>
            </c:numRef>
          </c:val>
          <c:extLst>
            <c:ext xmlns:c16="http://schemas.microsoft.com/office/drawing/2014/chart" uri="{C3380CC4-5D6E-409C-BE32-E72D297353CC}">
              <c16:uniqueId val="{0000000C-CBE2-4E25-9D0B-3E1A8778E5E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25-03-31T20:35:42.929" idx="1">
    <p:pos x="7249" y="970"/>
    <p:text>I think that itbwas important to add a statement on major reasons for loss of membership and remedial action in that regard </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5-03-31T20:58:44.799" idx="4">
    <p:pos x="7360" y="970"/>
    <p:text>It is important to give detail on loan demand in relation to loan disbursement capacity and also to give a comment on how migrating to the USD loan regime will affect the current scenario.</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EA632F4E-EF82-4D86-9CCF-5DB01B07AED4}" type="datetimeFigureOut">
              <a:rPr lang="en-US" smtClean="0"/>
              <a:t>4/2/2025</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975189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632F4E-EF82-4D86-9CCF-5DB01B07AED4}" type="datetimeFigureOut">
              <a:rPr lang="en-US" smtClean="0"/>
              <a:t>4/2/2025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1148265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A632F4E-EF82-4D86-9CCF-5DB01B07AED4}" type="datetimeFigureOut">
              <a:rPr lang="en-US" smtClean="0"/>
              <a:t>4/2/2025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1799529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A632F4E-EF82-4D86-9CCF-5DB01B07AED4}" type="datetimeFigureOut">
              <a:rPr lang="en-US" smtClean="0"/>
              <a:t>4/2/2025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718688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A632F4E-EF82-4D86-9CCF-5DB01B07AED4}" type="datetimeFigureOut">
              <a:rPr lang="en-US" smtClean="0"/>
              <a:t>4/2/2025</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2670646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A632F4E-EF82-4D86-9CCF-5DB01B07AED4}" type="datetimeFigureOut">
              <a:rPr lang="en-US" smtClean="0"/>
              <a:t>4/2/2025</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1598202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632F4E-EF82-4D86-9CCF-5DB01B07AED4}" type="datetimeFigureOut">
              <a:rPr lang="en-US" smtClean="0"/>
              <a:t>4/2/2025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169480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GB"/>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A632F4E-EF82-4D86-9CCF-5DB01B07AED4}" type="datetimeFigureOut">
              <a:rPr lang="en-US" smtClean="0"/>
              <a:t>4/2/2025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843267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A632F4E-EF82-4D86-9CCF-5DB01B07AED4}" type="datetimeFigureOut">
              <a:rPr lang="en-US" smtClean="0"/>
              <a:t>4/2/2025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20399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A632F4E-EF82-4D86-9CCF-5DB01B07AED4}" type="datetimeFigureOut">
              <a:rPr lang="en-US" smtClean="0"/>
              <a:t>4/2/2025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2795614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A632F4E-EF82-4D86-9CCF-5DB01B07AED4}" type="datetimeFigureOut">
              <a:rPr lang="en-US" smtClean="0"/>
              <a:t>4/2/2025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49ACA22-89F6-4EBE-B033-AB794AAF091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091965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GB"/>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EA632F4E-EF82-4D86-9CCF-5DB01B07AED4}" type="datetimeFigureOut">
              <a:rPr lang="en-US" smtClean="0"/>
              <a:t>4/2/2025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3729803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EA632F4E-EF82-4D86-9CCF-5DB01B07AED4}" type="datetimeFigureOut">
              <a:rPr lang="en-US" smtClean="0"/>
              <a:t>4/2/2025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49ACA22-89F6-4EBE-B033-AB794AAF091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43117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EA632F4E-EF82-4D86-9CCF-5DB01B07AED4}" type="datetimeFigureOut">
              <a:rPr lang="en-US" smtClean="0"/>
              <a:t>4/2/2025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705457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632F4E-EF82-4D86-9CCF-5DB01B07AED4}" type="datetimeFigureOut">
              <a:rPr lang="en-US" smtClean="0"/>
              <a:t>4/2/2025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2773739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632F4E-EF82-4D86-9CCF-5DB01B07AED4}" type="datetimeFigureOut">
              <a:rPr lang="en-US" smtClean="0"/>
              <a:t>4/2/2025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49ACA22-89F6-4EBE-B033-AB794AAF091E}" type="slidenum">
              <a:rPr lang="en-US" smtClean="0"/>
              <a:t>‹#›</a:t>
            </a:fld>
            <a:endParaRPr lang="en-US"/>
          </a:p>
        </p:txBody>
      </p:sp>
    </p:spTree>
    <p:extLst>
      <p:ext uri="{BB962C8B-B14F-4D97-AF65-F5344CB8AC3E}">
        <p14:creationId xmlns:p14="http://schemas.microsoft.com/office/powerpoint/2010/main" val="4126730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A632F4E-EF82-4D86-9CCF-5DB01B07AED4}" type="datetimeFigureOut">
              <a:rPr lang="en-US" smtClean="0"/>
              <a:t>4/2/2025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49ACA22-89F6-4EBE-B033-AB794AAF091E}" type="slidenum">
              <a:rPr lang="en-US" smtClean="0"/>
              <a:t>‹#›</a:t>
            </a:fld>
            <a:endParaRPr lang="en-US"/>
          </a:p>
        </p:txBody>
      </p:sp>
    </p:spTree>
    <p:extLst>
      <p:ext uri="{BB962C8B-B14F-4D97-AF65-F5344CB8AC3E}">
        <p14:creationId xmlns:p14="http://schemas.microsoft.com/office/powerpoint/2010/main" val="343969935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9F63C-6F20-A332-8269-1BB53215FD57}"/>
              </a:ext>
            </a:extLst>
          </p:cNvPr>
          <p:cNvSpPr>
            <a:spLocks noGrp="1"/>
          </p:cNvSpPr>
          <p:nvPr>
            <p:ph type="ctrTitle"/>
          </p:nvPr>
        </p:nvSpPr>
        <p:spPr>
          <a:xfrm>
            <a:off x="3402013" y="1182255"/>
            <a:ext cx="6308915" cy="1055126"/>
          </a:xfrm>
        </p:spPr>
        <p:txBody>
          <a:bodyPr>
            <a:normAutofit/>
          </a:bodyPr>
          <a:lstStyle/>
          <a:p>
            <a:r>
              <a:rPr lang="en-US" dirty="0"/>
              <a:t>GEMS FUND</a:t>
            </a:r>
          </a:p>
        </p:txBody>
      </p:sp>
      <p:sp>
        <p:nvSpPr>
          <p:cNvPr id="3" name="Subtitle 2">
            <a:extLst>
              <a:ext uri="{FF2B5EF4-FFF2-40B4-BE49-F238E27FC236}">
                <a16:creationId xmlns:a16="http://schemas.microsoft.com/office/drawing/2014/main" id="{ABF15C23-FFF8-6D0B-C543-186A77745081}"/>
              </a:ext>
            </a:extLst>
          </p:cNvPr>
          <p:cNvSpPr>
            <a:spLocks noGrp="1"/>
          </p:cNvSpPr>
          <p:nvPr>
            <p:ph type="subTitle" idx="1"/>
          </p:nvPr>
        </p:nvSpPr>
        <p:spPr>
          <a:xfrm>
            <a:off x="3512850" y="3897469"/>
            <a:ext cx="3820823" cy="458012"/>
          </a:xfrm>
        </p:spPr>
        <p:txBody>
          <a:bodyPr/>
          <a:lstStyle/>
          <a:p>
            <a:r>
              <a:rPr lang="en-US" b="1" dirty="0"/>
              <a:t>MARCH 2025</a:t>
            </a:r>
          </a:p>
        </p:txBody>
      </p:sp>
    </p:spTree>
    <p:extLst>
      <p:ext uri="{BB962C8B-B14F-4D97-AF65-F5344CB8AC3E}">
        <p14:creationId xmlns:p14="http://schemas.microsoft.com/office/powerpoint/2010/main" val="1024343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9DEF1-E406-CCD0-E9A4-83A836CBF856}"/>
              </a:ext>
            </a:extLst>
          </p:cNvPr>
          <p:cNvSpPr>
            <a:spLocks noGrp="1"/>
          </p:cNvSpPr>
          <p:nvPr>
            <p:ph type="title"/>
          </p:nvPr>
        </p:nvSpPr>
        <p:spPr/>
        <p:txBody>
          <a:bodyPr/>
          <a:lstStyle/>
          <a:p>
            <a:pPr algn="ctr"/>
            <a:r>
              <a:rPr lang="en-GB" b="1" dirty="0"/>
              <a:t>PRESENTATION</a:t>
            </a:r>
            <a:r>
              <a:rPr lang="en-GB" dirty="0"/>
              <a:t> </a:t>
            </a:r>
          </a:p>
        </p:txBody>
      </p:sp>
      <p:sp>
        <p:nvSpPr>
          <p:cNvPr id="3" name="Content Placeholder 2">
            <a:extLst>
              <a:ext uri="{FF2B5EF4-FFF2-40B4-BE49-F238E27FC236}">
                <a16:creationId xmlns:a16="http://schemas.microsoft.com/office/drawing/2014/main" id="{B7DA5CBF-5E94-91CA-7EF1-65BD6996FC4E}"/>
              </a:ext>
            </a:extLst>
          </p:cNvPr>
          <p:cNvSpPr>
            <a:spLocks noGrp="1"/>
          </p:cNvSpPr>
          <p:nvPr>
            <p:ph idx="1"/>
          </p:nvPr>
        </p:nvSpPr>
        <p:spPr/>
        <p:txBody>
          <a:bodyPr/>
          <a:lstStyle/>
          <a:p>
            <a:r>
              <a:rPr lang="en-GB" dirty="0"/>
              <a:t>Background of GEMS</a:t>
            </a:r>
          </a:p>
          <a:p>
            <a:r>
              <a:rPr lang="en-GB" dirty="0"/>
              <a:t>Role of the Board of Trustees</a:t>
            </a:r>
          </a:p>
          <a:p>
            <a:r>
              <a:rPr lang="en-GB" dirty="0"/>
              <a:t>Membership</a:t>
            </a:r>
          </a:p>
          <a:p>
            <a:r>
              <a:rPr lang="en-GB" dirty="0"/>
              <a:t>Revenue</a:t>
            </a:r>
          </a:p>
          <a:p>
            <a:r>
              <a:rPr lang="en-GB" dirty="0"/>
              <a:t>Portfolio Value and Composition</a:t>
            </a:r>
          </a:p>
          <a:p>
            <a:r>
              <a:rPr lang="en-GB" dirty="0"/>
              <a:t>Loan Management</a:t>
            </a:r>
          </a:p>
          <a:p>
            <a:endParaRPr lang="en-GB" dirty="0"/>
          </a:p>
          <a:p>
            <a:endParaRPr lang="en-GB" dirty="0"/>
          </a:p>
          <a:p>
            <a:endParaRPr lang="en-GB" dirty="0"/>
          </a:p>
        </p:txBody>
      </p:sp>
    </p:spTree>
    <p:extLst>
      <p:ext uri="{BB962C8B-B14F-4D97-AF65-F5344CB8AC3E}">
        <p14:creationId xmlns:p14="http://schemas.microsoft.com/office/powerpoint/2010/main" val="843859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3AFD4-575B-4CE7-F30C-0DB8C55E33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0BDC1-5CA4-926F-9BC3-497C62EC55EC}"/>
              </a:ext>
            </a:extLst>
          </p:cNvPr>
          <p:cNvSpPr>
            <a:spLocks noGrp="1"/>
          </p:cNvSpPr>
          <p:nvPr>
            <p:ph type="ctrTitle"/>
          </p:nvPr>
        </p:nvSpPr>
        <p:spPr>
          <a:xfrm>
            <a:off x="3383541" y="517237"/>
            <a:ext cx="6308915" cy="1055126"/>
          </a:xfrm>
        </p:spPr>
        <p:txBody>
          <a:bodyPr>
            <a:normAutofit/>
          </a:bodyPr>
          <a:lstStyle/>
          <a:p>
            <a:r>
              <a:rPr lang="en-US" dirty="0"/>
              <a:t>Background</a:t>
            </a:r>
          </a:p>
        </p:txBody>
      </p:sp>
      <p:sp>
        <p:nvSpPr>
          <p:cNvPr id="3" name="Subtitle 2">
            <a:extLst>
              <a:ext uri="{FF2B5EF4-FFF2-40B4-BE49-F238E27FC236}">
                <a16:creationId xmlns:a16="http://schemas.microsoft.com/office/drawing/2014/main" id="{CD40F5F0-A4A2-A968-F1DD-A984A10A175C}"/>
              </a:ext>
            </a:extLst>
          </p:cNvPr>
          <p:cNvSpPr>
            <a:spLocks noGrp="1"/>
          </p:cNvSpPr>
          <p:nvPr>
            <p:ph type="subTitle" idx="1"/>
          </p:nvPr>
        </p:nvSpPr>
        <p:spPr>
          <a:xfrm>
            <a:off x="914400" y="1812497"/>
            <a:ext cx="10538692" cy="4640855"/>
          </a:xfrm>
        </p:spPr>
        <p:txBody>
          <a:bodyPr>
            <a:normAutofit/>
          </a:bodyPr>
          <a:lstStyle/>
          <a:p>
            <a:pPr marL="285750" indent="-285750">
              <a:buFont typeface="Wingdings" panose="05000000000000000000" pitchFamily="2" charset="2"/>
              <a:buChar char="§"/>
            </a:pPr>
            <a:r>
              <a:rPr lang="en-US" sz="2000" dirty="0"/>
              <a:t>Government Employees Mutual Savings (GEMS) Fund is a voluntary scheme which was formed in December 2021 for Government workers.</a:t>
            </a:r>
          </a:p>
          <a:p>
            <a:pPr marL="285750" indent="-285750">
              <a:buFont typeface="Wingdings" panose="05000000000000000000" pitchFamily="2" charset="2"/>
              <a:buChar char="§"/>
            </a:pPr>
            <a:r>
              <a:rPr lang="en-US" sz="2000" dirty="0"/>
              <a:t>Membership of GEMS Fund is purely voluntary and only those Government employees that expressly indicate a willingness to participate can be/will be members.</a:t>
            </a:r>
          </a:p>
          <a:p>
            <a:pPr marL="285750" indent="-285750">
              <a:buFont typeface="Wingdings" panose="05000000000000000000" pitchFamily="2" charset="2"/>
              <a:buChar char="§"/>
            </a:pPr>
            <a:r>
              <a:rPr lang="en-US" sz="2000" dirty="0"/>
              <a:t>The GEMS Fund </a:t>
            </a:r>
            <a:r>
              <a:rPr lang="en-US" sz="2000" dirty="0" err="1"/>
              <a:t>mobilises</a:t>
            </a:r>
            <a:r>
              <a:rPr lang="en-US" sz="2000" dirty="0"/>
              <a:t> contributions by Government employees for the purpose of inculcating a savings culture as well engendering wealth creation practices to benefit contributing Civil Servants while they are still serving, as well as post – employment.</a:t>
            </a:r>
          </a:p>
          <a:p>
            <a:pPr marL="285750" indent="-285750">
              <a:buFont typeface="Wingdings" panose="05000000000000000000" pitchFamily="2" charset="2"/>
              <a:buChar char="§"/>
            </a:pPr>
            <a:r>
              <a:rPr lang="en-US" sz="2000" dirty="0"/>
              <a:t>The Board is looking at how GEMS can create further value.</a:t>
            </a:r>
          </a:p>
          <a:p>
            <a:pPr marL="285750" indent="-285750">
              <a:buFont typeface="Wingdings" panose="05000000000000000000" pitchFamily="2" charset="2"/>
              <a:buChar char="§"/>
            </a:pPr>
            <a:r>
              <a:rPr lang="en-US" sz="2000" dirty="0"/>
              <a:t>Your Board is looking at how we preserve and </a:t>
            </a:r>
            <a:r>
              <a:rPr lang="en-US" sz="2000" dirty="0" err="1"/>
              <a:t>realise</a:t>
            </a:r>
            <a:r>
              <a:rPr lang="en-US" sz="2000" dirty="0"/>
              <a:t> the value </a:t>
            </a:r>
          </a:p>
        </p:txBody>
      </p:sp>
    </p:spTree>
    <p:extLst>
      <p:ext uri="{BB962C8B-B14F-4D97-AF65-F5344CB8AC3E}">
        <p14:creationId xmlns:p14="http://schemas.microsoft.com/office/powerpoint/2010/main" val="3955787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C220B-EF5D-9DD9-1956-73A9ACC8CAE4}"/>
              </a:ext>
            </a:extLst>
          </p:cNvPr>
          <p:cNvSpPr>
            <a:spLocks noGrp="1"/>
          </p:cNvSpPr>
          <p:nvPr>
            <p:ph type="title"/>
          </p:nvPr>
        </p:nvSpPr>
        <p:spPr/>
        <p:txBody>
          <a:bodyPr/>
          <a:lstStyle/>
          <a:p>
            <a:pPr algn="ctr"/>
            <a:r>
              <a:rPr lang="en-GB" b="1" dirty="0"/>
              <a:t>BACKGROUND </a:t>
            </a:r>
            <a:r>
              <a:rPr lang="en-GB" b="1" dirty="0" err="1"/>
              <a:t>cont</a:t>
            </a:r>
            <a:r>
              <a:rPr lang="en-GB" b="1" dirty="0"/>
              <a:t>’</a:t>
            </a:r>
          </a:p>
        </p:txBody>
      </p:sp>
      <p:sp>
        <p:nvSpPr>
          <p:cNvPr id="3" name="Content Placeholder 2">
            <a:extLst>
              <a:ext uri="{FF2B5EF4-FFF2-40B4-BE49-F238E27FC236}">
                <a16:creationId xmlns:a16="http://schemas.microsoft.com/office/drawing/2014/main" id="{92F1BDD4-D044-CD24-EE1A-5B195C2643CD}"/>
              </a:ext>
            </a:extLst>
          </p:cNvPr>
          <p:cNvSpPr>
            <a:spLocks noGrp="1"/>
          </p:cNvSpPr>
          <p:nvPr>
            <p:ph idx="1"/>
          </p:nvPr>
        </p:nvSpPr>
        <p:spPr/>
        <p:txBody>
          <a:bodyPr/>
          <a:lstStyle/>
          <a:p>
            <a:r>
              <a:rPr lang="en-GB" dirty="0"/>
              <a:t>As the Board of Trustees of GEMS, it is our </a:t>
            </a:r>
            <a:r>
              <a:rPr lang="en-GB" dirty="0" err="1"/>
              <a:t>responsiblity</a:t>
            </a:r>
            <a:r>
              <a:rPr lang="en-GB" dirty="0"/>
              <a:t> for safeguarding the interests of depositors, borrowers, and the contributing members, ensuring the safe investment of deposits, and overseeing the GEMS operations and financial performance</a:t>
            </a:r>
          </a:p>
        </p:txBody>
      </p:sp>
    </p:spTree>
    <p:extLst>
      <p:ext uri="{BB962C8B-B14F-4D97-AF65-F5344CB8AC3E}">
        <p14:creationId xmlns:p14="http://schemas.microsoft.com/office/powerpoint/2010/main" val="3203256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66423-3657-D338-7B0B-22EEFD4AD9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B427F3-7268-264C-7290-4B9237E189AE}"/>
              </a:ext>
            </a:extLst>
          </p:cNvPr>
          <p:cNvSpPr>
            <a:spLocks noGrp="1"/>
          </p:cNvSpPr>
          <p:nvPr>
            <p:ph type="title"/>
          </p:nvPr>
        </p:nvSpPr>
        <p:spPr/>
        <p:txBody>
          <a:bodyPr>
            <a:normAutofit/>
          </a:bodyPr>
          <a:lstStyle/>
          <a:p>
            <a:pPr algn="ctr"/>
            <a:r>
              <a:rPr lang="en-ZW" b="1" dirty="0">
                <a:effectLst/>
                <a:latin typeface="Arial" panose="020B0604020202020204" pitchFamily="34" charset="0"/>
                <a:ea typeface="Times New Roman" panose="02020603050405020304" pitchFamily="18" charset="0"/>
              </a:rPr>
              <a:t>MEMBERSHIP</a:t>
            </a:r>
            <a:endParaRPr lang="en-US" dirty="0"/>
          </a:p>
        </p:txBody>
      </p:sp>
      <p:sp>
        <p:nvSpPr>
          <p:cNvPr id="4" name="Content Placeholder 3">
            <a:extLst>
              <a:ext uri="{FF2B5EF4-FFF2-40B4-BE49-F238E27FC236}">
                <a16:creationId xmlns:a16="http://schemas.microsoft.com/office/drawing/2014/main" id="{D20DAE68-5A20-1C4A-8E80-1A34C6E1E290}"/>
              </a:ext>
            </a:extLst>
          </p:cNvPr>
          <p:cNvSpPr>
            <a:spLocks noGrp="1"/>
          </p:cNvSpPr>
          <p:nvPr>
            <p:ph idx="1"/>
          </p:nvPr>
        </p:nvSpPr>
        <p:spPr>
          <a:xfrm>
            <a:off x="-2601454" y="1200662"/>
            <a:ext cx="8915400" cy="3777622"/>
          </a:xfrm>
        </p:spPr>
        <p:txBody>
          <a:bodyPr/>
          <a:lstStyle/>
          <a:p>
            <a:pPr marL="342900" lvl="0" indent="-342900">
              <a:lnSpc>
                <a:spcPct val="150000"/>
              </a:lnSpc>
              <a:buSzPts val="1000"/>
              <a:buFont typeface="Symbol" panose="05050102010706020507" pitchFamily="18" charset="2"/>
              <a:buChar char=""/>
              <a:tabLst>
                <a:tab pos="457200" algn="l"/>
                <a:tab pos="3356610" algn="l"/>
              </a:tabLst>
            </a:pPr>
            <a:r>
              <a:rPr lang="en-US" sz="1800" b="1" dirty="0">
                <a:solidFill>
                  <a:srgbClr val="000000"/>
                </a:solidFill>
                <a:effectLst/>
                <a:latin typeface="Arial" panose="020B0604020202020204" pitchFamily="34" charset="0"/>
                <a:ea typeface="Times New Roman" panose="02020603050405020304" pitchFamily="18" charset="0"/>
              </a:rPr>
              <a:t>Membership: </a:t>
            </a:r>
            <a:r>
              <a:rPr lang="en-US" sz="1800" dirty="0">
                <a:solidFill>
                  <a:srgbClr val="000000"/>
                </a:solidFill>
                <a:effectLst/>
                <a:latin typeface="Arial" panose="020B0604020202020204" pitchFamily="34" charset="0"/>
                <a:ea typeface="Times New Roman" panose="02020603050405020304" pitchFamily="18" charset="0"/>
              </a:rPr>
              <a:t>The GEMS Fund has a membership base of 123,799 as at 28 February 2025 which is a 38% decrease since inception</a:t>
            </a:r>
            <a:r>
              <a:rPr lang="en-US" sz="1800" b="1" dirty="0">
                <a:solidFill>
                  <a:srgbClr val="000000"/>
                </a:solidFill>
                <a:effectLst/>
                <a:latin typeface="Arial" panose="020B0604020202020204" pitchFamily="34" charset="0"/>
                <a:ea typeface="Times New Roman" panose="02020603050405020304" pitchFamily="18" charset="0"/>
              </a:rPr>
              <a:t>.</a:t>
            </a:r>
          </a:p>
          <a:p>
            <a:pPr marL="342900" lvl="0" indent="-342900">
              <a:lnSpc>
                <a:spcPct val="150000"/>
              </a:lnSpc>
              <a:buSzPts val="1000"/>
              <a:buFont typeface="Symbol" panose="05050102010706020507" pitchFamily="18" charset="2"/>
              <a:buChar char=""/>
              <a:tabLst>
                <a:tab pos="457200" algn="l"/>
                <a:tab pos="3356610" algn="l"/>
              </a:tabLst>
            </a:pPr>
            <a:endParaRPr lang="en-US" sz="1800" b="1" dirty="0">
              <a:solidFill>
                <a:srgbClr val="000000"/>
              </a:solidFill>
              <a:effectLst/>
              <a:latin typeface="Arial" panose="020B0604020202020204" pitchFamily="34" charset="0"/>
              <a:ea typeface="Times New Roman" panose="02020603050405020304" pitchFamily="18" charset="0"/>
            </a:endParaRPr>
          </a:p>
        </p:txBody>
      </p:sp>
      <p:graphicFrame>
        <p:nvGraphicFramePr>
          <p:cNvPr id="5" name="Chart 4">
            <a:extLst>
              <a:ext uri="{FF2B5EF4-FFF2-40B4-BE49-F238E27FC236}">
                <a16:creationId xmlns:a16="http://schemas.microsoft.com/office/drawing/2014/main" id="{FA79D70B-93A4-F942-DA42-8AB795B68D44}"/>
              </a:ext>
            </a:extLst>
          </p:cNvPr>
          <p:cNvGraphicFramePr/>
          <p:nvPr>
            <p:extLst>
              <p:ext uri="{D42A27DB-BD31-4B8C-83A1-F6EECF244321}">
                <p14:modId xmlns:p14="http://schemas.microsoft.com/office/powerpoint/2010/main" val="2192514113"/>
              </p:ext>
            </p:extLst>
          </p:nvPr>
        </p:nvGraphicFramePr>
        <p:xfrm>
          <a:off x="922918" y="2354626"/>
          <a:ext cx="10424255" cy="45033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4697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4726-3247-AFC1-8D4E-4C1C54010985}"/>
              </a:ext>
            </a:extLst>
          </p:cNvPr>
          <p:cNvSpPr>
            <a:spLocks noGrp="1"/>
          </p:cNvSpPr>
          <p:nvPr>
            <p:ph type="title"/>
          </p:nvPr>
        </p:nvSpPr>
        <p:spPr/>
        <p:txBody>
          <a:bodyPr/>
          <a:lstStyle/>
          <a:p>
            <a:pPr algn="ctr"/>
            <a:r>
              <a:rPr lang="en-GB" b="1" dirty="0"/>
              <a:t>MEMBERSHIP</a:t>
            </a:r>
            <a:r>
              <a:rPr lang="en-GB" dirty="0"/>
              <a:t> </a:t>
            </a:r>
          </a:p>
        </p:txBody>
      </p:sp>
      <p:sp>
        <p:nvSpPr>
          <p:cNvPr id="3" name="Content Placeholder 2">
            <a:extLst>
              <a:ext uri="{FF2B5EF4-FFF2-40B4-BE49-F238E27FC236}">
                <a16:creationId xmlns:a16="http://schemas.microsoft.com/office/drawing/2014/main" id="{FD29ABA2-E032-4EF1-F1D3-D53E96944DEA}"/>
              </a:ext>
            </a:extLst>
          </p:cNvPr>
          <p:cNvSpPr>
            <a:spLocks noGrp="1"/>
          </p:cNvSpPr>
          <p:nvPr>
            <p:ph idx="1"/>
          </p:nvPr>
        </p:nvSpPr>
        <p:spPr/>
        <p:txBody>
          <a:bodyPr/>
          <a:lstStyle/>
          <a:p>
            <a:pPr marL="0" indent="0">
              <a:buNone/>
            </a:pPr>
            <a:r>
              <a:rPr lang="en-GB" b="1" dirty="0"/>
              <a:t>Likely reasons that caused a decrease of Membership</a:t>
            </a:r>
          </a:p>
          <a:p>
            <a:r>
              <a:rPr lang="en-GB" dirty="0"/>
              <a:t>On inception almost all members were included in GEMS. </a:t>
            </a:r>
          </a:p>
          <a:p>
            <a:r>
              <a:rPr lang="en-GB" dirty="0"/>
              <a:t>The PSC then issued a circular for members to volunteer and during that period some members opted out</a:t>
            </a:r>
          </a:p>
          <a:p>
            <a:r>
              <a:rPr lang="en-GB" dirty="0"/>
              <a:t>The decline is also being caused by retirements, Death and those opting out</a:t>
            </a:r>
          </a:p>
        </p:txBody>
      </p:sp>
    </p:spTree>
    <p:extLst>
      <p:ext uri="{BB962C8B-B14F-4D97-AF65-F5344CB8AC3E}">
        <p14:creationId xmlns:p14="http://schemas.microsoft.com/office/powerpoint/2010/main" val="1993002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14E88-CB66-3397-E8F1-C56A0D5019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70142D-DCE0-3E59-1179-C1C8891F4BCC}"/>
              </a:ext>
            </a:extLst>
          </p:cNvPr>
          <p:cNvSpPr>
            <a:spLocks noGrp="1"/>
          </p:cNvSpPr>
          <p:nvPr>
            <p:ph type="title"/>
          </p:nvPr>
        </p:nvSpPr>
        <p:spPr/>
        <p:txBody>
          <a:bodyPr>
            <a:normAutofit/>
          </a:bodyPr>
          <a:lstStyle/>
          <a:p>
            <a:pPr algn="ctr"/>
            <a:r>
              <a:rPr lang="en-ZW" b="1" dirty="0">
                <a:effectLst/>
                <a:latin typeface="Arial" panose="020B0604020202020204" pitchFamily="34" charset="0"/>
                <a:ea typeface="Times New Roman" panose="02020603050405020304" pitchFamily="18" charset="0"/>
              </a:rPr>
              <a:t>REVENUE ANALYSIS</a:t>
            </a:r>
            <a:endParaRPr lang="en-US" dirty="0"/>
          </a:p>
        </p:txBody>
      </p:sp>
      <p:sp>
        <p:nvSpPr>
          <p:cNvPr id="4" name="Content Placeholder 3">
            <a:extLst>
              <a:ext uri="{FF2B5EF4-FFF2-40B4-BE49-F238E27FC236}">
                <a16:creationId xmlns:a16="http://schemas.microsoft.com/office/drawing/2014/main" id="{87519910-4BA9-8B1C-7C43-77730CB9523A}"/>
              </a:ext>
            </a:extLst>
          </p:cNvPr>
          <p:cNvSpPr>
            <a:spLocks noGrp="1"/>
          </p:cNvSpPr>
          <p:nvPr>
            <p:ph idx="1"/>
          </p:nvPr>
        </p:nvSpPr>
        <p:spPr>
          <a:xfrm>
            <a:off x="1123721" y="1509311"/>
            <a:ext cx="12024720" cy="6488935"/>
          </a:xfrm>
        </p:spPr>
        <p:txBody>
          <a:bodyPr/>
          <a:lstStyle/>
          <a:p>
            <a:pPr marL="342900" lvl="0" indent="-342900">
              <a:lnSpc>
                <a:spcPct val="150000"/>
              </a:lnSpc>
              <a:buSzPts val="1000"/>
              <a:buFont typeface="Symbol" panose="05050102010706020507" pitchFamily="18" charset="2"/>
              <a:buChar char=""/>
              <a:tabLst>
                <a:tab pos="457200" algn="l"/>
                <a:tab pos="3356610" algn="l"/>
              </a:tabLst>
            </a:pPr>
            <a:r>
              <a:rPr lang="en-ZW" sz="1800" dirty="0">
                <a:solidFill>
                  <a:srgbClr val="000000"/>
                </a:solidFill>
                <a:effectLst/>
                <a:latin typeface="Arial" panose="020B0604020202020204" pitchFamily="34" charset="0"/>
                <a:ea typeface="Times New Roman" panose="02020603050405020304" pitchFamily="18" charset="0"/>
              </a:rPr>
              <a:t>The GEMS Fund has generated a cumulative revenue stream of ZWG$151.8 million.</a:t>
            </a:r>
            <a:endParaRPr lang="en-ZW" sz="1800" dirty="0">
              <a:solidFill>
                <a:srgbClr val="000000"/>
              </a:solidFill>
              <a:effectLst/>
              <a:latin typeface="Times New Roman" panose="02020603050405020304" pitchFamily="18" charset="0"/>
              <a:ea typeface="Times New Roman" panose="02020603050405020304" pitchFamily="18" charset="0"/>
            </a:endParaRPr>
          </a:p>
          <a:p>
            <a:endParaRPr lang="en-ZW" dirty="0"/>
          </a:p>
        </p:txBody>
      </p:sp>
      <p:graphicFrame>
        <p:nvGraphicFramePr>
          <p:cNvPr id="3" name="Chart 2">
            <a:extLst>
              <a:ext uri="{FF2B5EF4-FFF2-40B4-BE49-F238E27FC236}">
                <a16:creationId xmlns:a16="http://schemas.microsoft.com/office/drawing/2014/main" id="{2610810A-BADC-3084-8274-9C3658609B0A}"/>
              </a:ext>
            </a:extLst>
          </p:cNvPr>
          <p:cNvGraphicFramePr/>
          <p:nvPr>
            <p:extLst>
              <p:ext uri="{D42A27DB-BD31-4B8C-83A1-F6EECF244321}">
                <p14:modId xmlns:p14="http://schemas.microsoft.com/office/powerpoint/2010/main" val="3001983059"/>
              </p:ext>
            </p:extLst>
          </p:nvPr>
        </p:nvGraphicFramePr>
        <p:xfrm>
          <a:off x="1085016" y="2222494"/>
          <a:ext cx="10223651" cy="53762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33551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E7C7D-C900-AF94-E2EB-67A8E75D9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9E609-5072-D5B7-AFC6-E400DF85F9F9}"/>
              </a:ext>
            </a:extLst>
          </p:cNvPr>
          <p:cNvSpPr>
            <a:spLocks noGrp="1"/>
          </p:cNvSpPr>
          <p:nvPr>
            <p:ph type="title"/>
          </p:nvPr>
        </p:nvSpPr>
        <p:spPr>
          <a:xfrm>
            <a:off x="3719762" y="644615"/>
            <a:ext cx="5858348" cy="604326"/>
          </a:xfrm>
        </p:spPr>
        <p:txBody>
          <a:bodyPr>
            <a:normAutofit fontScale="90000"/>
          </a:bodyPr>
          <a:lstStyle/>
          <a:p>
            <a:pPr algn="ctr"/>
            <a:r>
              <a:rPr lang="en-US" sz="2800" b="1" dirty="0">
                <a:latin typeface="Arial" panose="020B0604020202020204" pitchFamily="34" charset="0"/>
                <a:cs typeface="Arial" panose="020B0604020202020204" pitchFamily="34" charset="0"/>
              </a:rPr>
              <a:t>PORTFOLIO VALUE AND COMPOSITION</a:t>
            </a:r>
          </a:p>
        </p:txBody>
      </p:sp>
      <p:sp>
        <p:nvSpPr>
          <p:cNvPr id="4" name="Content Placeholder 3">
            <a:extLst>
              <a:ext uri="{FF2B5EF4-FFF2-40B4-BE49-F238E27FC236}">
                <a16:creationId xmlns:a16="http://schemas.microsoft.com/office/drawing/2014/main" id="{C1C88C90-CF8A-9E00-E6CE-58034A5A45AD}"/>
              </a:ext>
            </a:extLst>
          </p:cNvPr>
          <p:cNvSpPr>
            <a:spLocks noGrp="1"/>
          </p:cNvSpPr>
          <p:nvPr>
            <p:ph idx="1"/>
          </p:nvPr>
        </p:nvSpPr>
        <p:spPr>
          <a:xfrm>
            <a:off x="2589212" y="1727200"/>
            <a:ext cx="8915400" cy="4184022"/>
          </a:xfrm>
        </p:spPr>
        <p:txBody>
          <a:bodyPr/>
          <a:lstStyle/>
          <a:p>
            <a:pPr>
              <a:buFont typeface="Arial" panose="020B0604020202020204" pitchFamily="34" charset="0"/>
              <a:buChar char="•"/>
            </a:pPr>
            <a:r>
              <a:rPr lang="en-US" sz="2400" b="1" dirty="0"/>
              <a:t>Valuation and Assets Under Management (AUM): </a:t>
            </a:r>
            <a:r>
              <a:rPr lang="en-US" sz="2400" dirty="0"/>
              <a:t>The Fund's total market value was ZWG$201.5 million, with book value of ZWG$129.2 million. This comprises of assets denominated in USD and ZWG</a:t>
            </a:r>
          </a:p>
          <a:p>
            <a:pPr marL="0" indent="0">
              <a:buNone/>
            </a:pPr>
            <a:endParaRPr lang="en-ZW" dirty="0"/>
          </a:p>
        </p:txBody>
      </p:sp>
    </p:spTree>
    <p:extLst>
      <p:ext uri="{BB962C8B-B14F-4D97-AF65-F5344CB8AC3E}">
        <p14:creationId xmlns:p14="http://schemas.microsoft.com/office/powerpoint/2010/main" val="4244374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0CC56E9-857A-AD63-AAEF-E78CB535E99A}"/>
              </a:ext>
            </a:extLst>
          </p:cNvPr>
          <p:cNvSpPr txBox="1"/>
          <p:nvPr/>
        </p:nvSpPr>
        <p:spPr>
          <a:xfrm>
            <a:off x="3745937" y="180887"/>
            <a:ext cx="5228242" cy="1077218"/>
          </a:xfrm>
          <a:prstGeom prst="rect">
            <a:avLst/>
          </a:prstGeom>
          <a:noFill/>
        </p:spPr>
        <p:txBody>
          <a:bodyPr wrap="square">
            <a:spAutoFit/>
          </a:bodyPr>
          <a:lstStyle/>
          <a:p>
            <a:pPr algn="ctr"/>
            <a:r>
              <a:rPr lang="en-ZW" sz="3200" b="1" dirty="0">
                <a:effectLst/>
                <a:latin typeface="Arial" panose="020B0604020202020204" pitchFamily="34" charset="0"/>
                <a:ea typeface="Times New Roman" panose="02020603050405020304" pitchFamily="18" charset="0"/>
              </a:rPr>
              <a:t>PORTFOLIO COMPOSITION</a:t>
            </a:r>
            <a:endParaRPr lang="en-US" sz="3200" dirty="0"/>
          </a:p>
        </p:txBody>
      </p:sp>
      <p:sp>
        <p:nvSpPr>
          <p:cNvPr id="9" name="Rectangle 2">
            <a:extLst>
              <a:ext uri="{FF2B5EF4-FFF2-40B4-BE49-F238E27FC236}">
                <a16:creationId xmlns:a16="http://schemas.microsoft.com/office/drawing/2014/main" id="{44197C4E-A9D9-1DC1-5FA5-6D8AEDA58722}"/>
              </a:ext>
            </a:extLst>
          </p:cNvPr>
          <p:cNvSpPr>
            <a:spLocks noGrp="1" noChangeArrowheads="1"/>
          </p:cNvSpPr>
          <p:nvPr>
            <p:ph sz="half" idx="2"/>
          </p:nvPr>
        </p:nvSpPr>
        <p:spPr bwMode="auto">
          <a:xfrm>
            <a:off x="8867688" y="1055176"/>
            <a:ext cx="2897400" cy="521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rPr>
              <a:t>The portfolio's dominant allocation of 55% to loans and advances reflects a strategic emphasis on this asset class driven by strong demand for loans.</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Real Estate Investment: </a:t>
            </a:r>
            <a:r>
              <a:rPr kumimoji="0" lang="en-US" altLang="en-US" sz="1600" b="0" i="0" u="none" strike="noStrike" cap="none" normalizeH="0" baseline="0" dirty="0">
                <a:ln>
                  <a:noFill/>
                </a:ln>
                <a:solidFill>
                  <a:schemeClr val="tx1"/>
                </a:solidFill>
                <a:effectLst/>
                <a:latin typeface="Arial" panose="020B0604020202020204" pitchFamily="34" charset="0"/>
              </a:rPr>
              <a:t>A 26% allocation towards properties within the portfolio signifies a strategic investment in real estate assets, currently generating both rental income and potential capital appreciation.</a:t>
            </a:r>
          </a:p>
        </p:txBody>
      </p:sp>
      <p:graphicFrame>
        <p:nvGraphicFramePr>
          <p:cNvPr id="5" name="Chart 4">
            <a:extLst>
              <a:ext uri="{FF2B5EF4-FFF2-40B4-BE49-F238E27FC236}">
                <a16:creationId xmlns:a16="http://schemas.microsoft.com/office/drawing/2014/main" id="{00000000-0008-0000-1500-000003000000}"/>
              </a:ext>
            </a:extLst>
          </p:cNvPr>
          <p:cNvGraphicFramePr/>
          <p:nvPr>
            <p:extLst>
              <p:ext uri="{D42A27DB-BD31-4B8C-83A1-F6EECF244321}">
                <p14:modId xmlns:p14="http://schemas.microsoft.com/office/powerpoint/2010/main" val="3890629534"/>
              </p:ext>
            </p:extLst>
          </p:nvPr>
        </p:nvGraphicFramePr>
        <p:xfrm>
          <a:off x="2002537" y="1383981"/>
          <a:ext cx="6556247" cy="39303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7416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E999B-48AB-93B8-4625-A633B32F95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36102B-925D-FE2D-C8D7-E5F68A140C20}"/>
              </a:ext>
            </a:extLst>
          </p:cNvPr>
          <p:cNvSpPr>
            <a:spLocks noGrp="1"/>
          </p:cNvSpPr>
          <p:nvPr>
            <p:ph type="title"/>
          </p:nvPr>
        </p:nvSpPr>
        <p:spPr>
          <a:xfrm>
            <a:off x="3719762" y="644615"/>
            <a:ext cx="5858348" cy="604326"/>
          </a:xfrm>
        </p:spPr>
        <p:txBody>
          <a:bodyPr>
            <a:normAutofit/>
          </a:bodyPr>
          <a:lstStyle/>
          <a:p>
            <a:pPr algn="ctr"/>
            <a:r>
              <a:rPr lang="en-US" sz="2800" b="1" dirty="0">
                <a:latin typeface="Arial" panose="020B0604020202020204" pitchFamily="34" charset="0"/>
                <a:cs typeface="Arial" panose="020B0604020202020204" pitchFamily="34" charset="0"/>
              </a:rPr>
              <a:t>LOAN MANAGEMENT</a:t>
            </a:r>
          </a:p>
        </p:txBody>
      </p:sp>
      <p:sp>
        <p:nvSpPr>
          <p:cNvPr id="4" name="Content Placeholder 3">
            <a:extLst>
              <a:ext uri="{FF2B5EF4-FFF2-40B4-BE49-F238E27FC236}">
                <a16:creationId xmlns:a16="http://schemas.microsoft.com/office/drawing/2014/main" id="{2EAEE27A-D71F-9C6B-5B30-83025AD57DBD}"/>
              </a:ext>
            </a:extLst>
          </p:cNvPr>
          <p:cNvSpPr>
            <a:spLocks noGrp="1"/>
          </p:cNvSpPr>
          <p:nvPr>
            <p:ph idx="1"/>
          </p:nvPr>
        </p:nvSpPr>
        <p:spPr>
          <a:xfrm>
            <a:off x="2299855" y="1540189"/>
            <a:ext cx="9384145" cy="3777622"/>
          </a:xfrm>
        </p:spPr>
        <p:txBody>
          <a:bodyPr/>
          <a:lstStyle/>
          <a:p>
            <a:pPr>
              <a:buFont typeface="Arial" panose="020B0604020202020204" pitchFamily="34" charset="0"/>
              <a:buChar char="•"/>
            </a:pPr>
            <a:r>
              <a:rPr lang="en-US" sz="2000" b="1" dirty="0"/>
              <a:t>Loan Portfolio Management: </a:t>
            </a:r>
            <a:r>
              <a:rPr lang="en-US" sz="2000" dirty="0"/>
              <a:t>The Fund has processed loans to 50,992 beneficiaries, with a total disbursement value of ZWG$111.5 million. The Non-Performing Loan (NPL) ratio stands at 1%, with NPLs totaling ZWG$1.5 million against the total amount disbursed.</a:t>
            </a:r>
          </a:p>
          <a:p>
            <a:pPr>
              <a:buFont typeface="Arial" panose="020B0604020202020204" pitchFamily="34" charset="0"/>
              <a:buChar char="•"/>
            </a:pPr>
            <a:r>
              <a:rPr lang="en-US" sz="2000" dirty="0"/>
              <a:t>To enhance customer satisfaction, the fund offers two monthly disbursements, ensuring timely loan distribution.</a:t>
            </a:r>
          </a:p>
          <a:p>
            <a:pPr>
              <a:buFont typeface="Arial" panose="020B0604020202020204" pitchFamily="34" charset="0"/>
              <a:buChar char="•"/>
            </a:pPr>
            <a:r>
              <a:rPr lang="en-US" sz="2000" b="1" dirty="0"/>
              <a:t>Unprocessed Loans- </a:t>
            </a:r>
            <a:r>
              <a:rPr lang="en-US" sz="2000" dirty="0"/>
              <a:t>Total loans outstanding amounts to ZWG146 million for 2,952 applicants. These unprocessed loans are for the period January 2025 to February 2025. </a:t>
            </a:r>
          </a:p>
          <a:p>
            <a:pPr marL="0" indent="0">
              <a:buNone/>
            </a:pPr>
            <a:endParaRPr lang="en-ZW" dirty="0"/>
          </a:p>
        </p:txBody>
      </p:sp>
    </p:spTree>
    <p:extLst>
      <p:ext uri="{BB962C8B-B14F-4D97-AF65-F5344CB8AC3E}">
        <p14:creationId xmlns:p14="http://schemas.microsoft.com/office/powerpoint/2010/main" val="711846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AB2D1-DC85-859A-4C13-925AB267975F}"/>
              </a:ext>
            </a:extLst>
          </p:cNvPr>
          <p:cNvSpPr>
            <a:spLocks noGrp="1"/>
          </p:cNvSpPr>
          <p:nvPr>
            <p:ph type="title"/>
          </p:nvPr>
        </p:nvSpPr>
        <p:spPr>
          <a:xfrm>
            <a:off x="2592924" y="624110"/>
            <a:ext cx="8911687" cy="622799"/>
          </a:xfrm>
        </p:spPr>
        <p:txBody>
          <a:bodyPr>
            <a:normAutofit fontScale="90000"/>
          </a:bodyPr>
          <a:lstStyle/>
          <a:p>
            <a:pPr algn="ctr"/>
            <a:r>
              <a:rPr lang="en-ZW" b="1" dirty="0"/>
              <a:t>LOAN MANAGEMENT CONT…..</a:t>
            </a:r>
          </a:p>
        </p:txBody>
      </p:sp>
      <p:sp>
        <p:nvSpPr>
          <p:cNvPr id="6" name="Content Placeholder 5">
            <a:extLst>
              <a:ext uri="{FF2B5EF4-FFF2-40B4-BE49-F238E27FC236}">
                <a16:creationId xmlns:a16="http://schemas.microsoft.com/office/drawing/2014/main" id="{64FEFD56-D601-D6DD-F9E4-5304A8FD360C}"/>
              </a:ext>
            </a:extLst>
          </p:cNvPr>
          <p:cNvSpPr>
            <a:spLocks noGrp="1"/>
          </p:cNvSpPr>
          <p:nvPr>
            <p:ph sz="half" idx="1"/>
          </p:nvPr>
        </p:nvSpPr>
        <p:spPr>
          <a:xfrm>
            <a:off x="2102694" y="1579417"/>
            <a:ext cx="9892145" cy="4433455"/>
          </a:xfrm>
        </p:spPr>
        <p:txBody>
          <a:bodyPr>
            <a:normAutofit/>
          </a:bodyPr>
          <a:lstStyle/>
          <a:p>
            <a:pPr marL="0" indent="0" algn="just">
              <a:spcBef>
                <a:spcPts val="0"/>
              </a:spcBef>
              <a:buNone/>
            </a:pPr>
            <a:r>
              <a:rPr lang="en-ZW" sz="1800" dirty="0">
                <a:solidFill>
                  <a:srgbClr val="000000"/>
                </a:solidFill>
                <a:effectLst/>
                <a:ea typeface="Maven Pro"/>
                <a:cs typeface="Arial" panose="020B0604020202020204" pitchFamily="34" charset="0"/>
              </a:rPr>
              <a:t>Unprocessed loans represent those applications which were approved by NBS but not</a:t>
            </a:r>
          </a:p>
          <a:p>
            <a:pPr marL="0" indent="0" algn="just">
              <a:spcBef>
                <a:spcPts val="0"/>
              </a:spcBef>
              <a:buNone/>
            </a:pPr>
            <a:r>
              <a:rPr lang="en-ZW" sz="1800" dirty="0">
                <a:solidFill>
                  <a:srgbClr val="000000"/>
                </a:solidFill>
                <a:effectLst/>
                <a:ea typeface="Maven Pro"/>
                <a:cs typeface="Arial" panose="020B0604020202020204" pitchFamily="34" charset="0"/>
              </a:rPr>
              <a:t>approved with SSB due to the following issues.</a:t>
            </a:r>
          </a:p>
          <a:p>
            <a:pPr marL="0" indent="0" algn="just">
              <a:spcBef>
                <a:spcPts val="0"/>
              </a:spcBef>
              <a:buNone/>
            </a:pPr>
            <a:endParaRPr lang="en-ZW" sz="1800" dirty="0">
              <a:effectLst/>
              <a:ea typeface="Times New Roman" panose="02020603050405020304" pitchFamily="18" charset="0"/>
              <a:cs typeface="Arial" panose="020B0604020202020204" pitchFamily="34" charset="0"/>
            </a:endParaRPr>
          </a:p>
          <a:p>
            <a:pPr marL="0" lvl="0" indent="0" algn="just">
              <a:spcBef>
                <a:spcPts val="0"/>
              </a:spcBef>
              <a:buFont typeface="+mj-lt"/>
              <a:buAutoNum type="romanLcParenR"/>
            </a:pPr>
            <a:r>
              <a:rPr lang="en-ZW" sz="1800" dirty="0">
                <a:solidFill>
                  <a:srgbClr val="000000"/>
                </a:solidFill>
                <a:effectLst/>
                <a:ea typeface="Maven Pro"/>
                <a:cs typeface="Arial" panose="020B0604020202020204" pitchFamily="34" charset="0"/>
              </a:rPr>
              <a:t>Insufficient net salary.</a:t>
            </a:r>
            <a:endParaRPr lang="en-ZW" sz="1800" dirty="0">
              <a:effectLst/>
              <a:ea typeface="Times New Roman" panose="02020603050405020304" pitchFamily="18" charset="0"/>
              <a:cs typeface="Arial" panose="020B0604020202020204" pitchFamily="34" charset="0"/>
            </a:endParaRPr>
          </a:p>
          <a:p>
            <a:pPr marL="0" lvl="0" indent="0" algn="just">
              <a:spcBef>
                <a:spcPts val="0"/>
              </a:spcBef>
              <a:buFont typeface="+mj-lt"/>
              <a:buAutoNum type="romanLcParenR"/>
            </a:pPr>
            <a:r>
              <a:rPr lang="en-ZW" sz="1800" dirty="0">
                <a:solidFill>
                  <a:srgbClr val="000000"/>
                </a:solidFill>
                <a:effectLst/>
                <a:ea typeface="Maven Pro"/>
                <a:cs typeface="Arial" panose="020B0604020202020204" pitchFamily="34" charset="0"/>
              </a:rPr>
              <a:t>No running GEMS deduction.</a:t>
            </a:r>
            <a:endParaRPr lang="en-ZW" sz="1800" dirty="0">
              <a:effectLst/>
              <a:ea typeface="Times New Roman" panose="02020603050405020304" pitchFamily="18" charset="0"/>
              <a:cs typeface="Arial" panose="020B0604020202020204" pitchFamily="34" charset="0"/>
            </a:endParaRPr>
          </a:p>
          <a:p>
            <a:pPr marL="0" lvl="0" indent="0" algn="just">
              <a:spcBef>
                <a:spcPts val="0"/>
              </a:spcBef>
              <a:buFont typeface="+mj-lt"/>
              <a:buAutoNum type="romanLcParenR"/>
            </a:pPr>
            <a:r>
              <a:rPr lang="en-ZW" sz="1800" dirty="0">
                <a:solidFill>
                  <a:srgbClr val="000000"/>
                </a:solidFill>
                <a:effectLst/>
                <a:ea typeface="Maven Pro"/>
                <a:cs typeface="Arial" panose="020B0604020202020204" pitchFamily="34" charset="0"/>
              </a:rPr>
              <a:t>Retirement date less than 1 year.</a:t>
            </a:r>
            <a:endParaRPr lang="en-ZW" sz="1800" dirty="0">
              <a:effectLst/>
              <a:ea typeface="Times New Roman" panose="02020603050405020304" pitchFamily="18" charset="0"/>
              <a:cs typeface="Arial" panose="020B0604020202020204" pitchFamily="34" charset="0"/>
            </a:endParaRPr>
          </a:p>
          <a:p>
            <a:pPr marL="0" lvl="0" indent="0" algn="just">
              <a:spcBef>
                <a:spcPts val="0"/>
              </a:spcBef>
              <a:buFont typeface="+mj-lt"/>
              <a:buAutoNum type="romanLcParenR"/>
            </a:pPr>
            <a:r>
              <a:rPr lang="en-ZW" sz="1800" dirty="0">
                <a:solidFill>
                  <a:srgbClr val="000000"/>
                </a:solidFill>
                <a:effectLst/>
                <a:ea typeface="Maven Pro"/>
                <a:cs typeface="Arial" panose="020B0604020202020204" pitchFamily="34" charset="0"/>
              </a:rPr>
              <a:t>Incorrect EC number.</a:t>
            </a:r>
            <a:endParaRPr lang="en-ZW" sz="1800" dirty="0">
              <a:effectLst/>
              <a:ea typeface="Times New Roman" panose="02020603050405020304" pitchFamily="18" charset="0"/>
              <a:cs typeface="Arial" panose="020B0604020202020204" pitchFamily="34" charset="0"/>
            </a:endParaRPr>
          </a:p>
          <a:p>
            <a:pPr marL="0" lvl="0" indent="0" algn="just">
              <a:spcBef>
                <a:spcPts val="0"/>
              </a:spcBef>
              <a:buFont typeface="+mj-lt"/>
              <a:buAutoNum type="romanLcParenR"/>
            </a:pPr>
            <a:r>
              <a:rPr lang="en-ZW" sz="1800" dirty="0">
                <a:solidFill>
                  <a:srgbClr val="000000"/>
                </a:solidFill>
                <a:effectLst/>
                <a:ea typeface="Maven Pro"/>
                <a:cs typeface="Arial" panose="020B0604020202020204" pitchFamily="34" charset="0"/>
              </a:rPr>
              <a:t>Insufficient funds to support the loan applications.</a:t>
            </a:r>
            <a:endParaRPr lang="en-ZW" sz="1800" dirty="0">
              <a:effectLst/>
              <a:ea typeface="Times New Roman" panose="02020603050405020304" pitchFamily="18" charset="0"/>
              <a:cs typeface="Arial" panose="020B0604020202020204" pitchFamily="34" charset="0"/>
            </a:endParaRPr>
          </a:p>
          <a:p>
            <a:pPr marL="0" lvl="0" indent="0" algn="just">
              <a:spcBef>
                <a:spcPts val="0"/>
              </a:spcBef>
              <a:buFont typeface="+mj-lt"/>
              <a:buAutoNum type="romanLcParenR"/>
            </a:pPr>
            <a:r>
              <a:rPr lang="en-ZW" sz="1800" dirty="0">
                <a:solidFill>
                  <a:srgbClr val="000000"/>
                </a:solidFill>
                <a:effectLst/>
                <a:ea typeface="Maven Pro"/>
                <a:cs typeface="Arial" panose="020B0604020202020204" pitchFamily="34" charset="0"/>
              </a:rPr>
              <a:t>Delays in receiving contributions from treasury.</a:t>
            </a:r>
            <a:endParaRPr lang="en-ZW" sz="1800" dirty="0">
              <a:effectLst/>
              <a:ea typeface="Times New Roman" panose="02020603050405020304" pitchFamily="18" charset="0"/>
              <a:cs typeface="Arial" panose="020B0604020202020204" pitchFamily="34" charset="0"/>
            </a:endParaRPr>
          </a:p>
          <a:p>
            <a:pPr marL="0" indent="0">
              <a:buNone/>
            </a:pPr>
            <a:endParaRPr lang="en-ZW" dirty="0"/>
          </a:p>
        </p:txBody>
      </p:sp>
    </p:spTree>
    <p:extLst>
      <p:ext uri="{BB962C8B-B14F-4D97-AF65-F5344CB8AC3E}">
        <p14:creationId xmlns:p14="http://schemas.microsoft.com/office/powerpoint/2010/main" val="1784027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61AA28-35D0-F702-0E13-496939611D32}"/>
              </a:ext>
            </a:extLst>
          </p:cNvPr>
          <p:cNvSpPr>
            <a:spLocks noGrp="1"/>
          </p:cNvSpPr>
          <p:nvPr>
            <p:ph type="title"/>
          </p:nvPr>
        </p:nvSpPr>
        <p:spPr>
          <a:xfrm>
            <a:off x="4421725" y="790365"/>
            <a:ext cx="4666857" cy="641272"/>
          </a:xfrm>
        </p:spPr>
        <p:txBody>
          <a:bodyPr/>
          <a:lstStyle/>
          <a:p>
            <a:r>
              <a:rPr lang="en-ZW" b="1" dirty="0"/>
              <a:t>RISK MANAGEMENT</a:t>
            </a:r>
          </a:p>
        </p:txBody>
      </p:sp>
      <p:sp>
        <p:nvSpPr>
          <p:cNvPr id="6" name="Content Placeholder 5">
            <a:extLst>
              <a:ext uri="{FF2B5EF4-FFF2-40B4-BE49-F238E27FC236}">
                <a16:creationId xmlns:a16="http://schemas.microsoft.com/office/drawing/2014/main" id="{95E84090-D7DC-B867-A621-C07B058BA7C1}"/>
              </a:ext>
            </a:extLst>
          </p:cNvPr>
          <p:cNvSpPr>
            <a:spLocks noGrp="1"/>
          </p:cNvSpPr>
          <p:nvPr>
            <p:ph idx="1"/>
          </p:nvPr>
        </p:nvSpPr>
        <p:spPr>
          <a:xfrm>
            <a:off x="2589212" y="1634835"/>
            <a:ext cx="8915400" cy="4636655"/>
          </a:xfrm>
        </p:spPr>
        <p:txBody>
          <a:bodyPr>
            <a:normAutofit fontScale="70000" lnSpcReduction="20000"/>
          </a:bodyPr>
          <a:lstStyle/>
          <a:p>
            <a:r>
              <a:rPr lang="en-GB" sz="3400" b="1" dirty="0">
                <a:solidFill>
                  <a:schemeClr val="tx1">
                    <a:lumMod val="85000"/>
                    <a:lumOff val="15000"/>
                  </a:schemeClr>
                </a:solidFill>
                <a:latin typeface="+mj-lt"/>
                <a:ea typeface="+mj-ea"/>
                <a:cs typeface="+mj-cs"/>
              </a:rPr>
              <a:t>Risks</a:t>
            </a:r>
          </a:p>
          <a:p>
            <a:pPr marL="342900" lvl="0" indent="-342900" algn="just">
              <a:lnSpc>
                <a:spcPct val="150000"/>
              </a:lnSpc>
              <a:buFont typeface="Symbol" panose="05050102010706020507" pitchFamily="18" charset="2"/>
              <a:buChar char=""/>
            </a:pPr>
            <a:r>
              <a:rPr lang="en-ZW" sz="1800" b="1" dirty="0">
                <a:solidFill>
                  <a:srgbClr val="000000"/>
                </a:solidFill>
                <a:effectLst/>
                <a:latin typeface="Arial" panose="020B0604020202020204" pitchFamily="34" charset="0"/>
                <a:ea typeface="Times New Roman" panose="02020603050405020304" pitchFamily="18" charset="0"/>
              </a:rPr>
              <a:t>Liquidity Risk: </a:t>
            </a:r>
            <a:r>
              <a:rPr lang="en-ZW" sz="1800" dirty="0">
                <a:solidFill>
                  <a:srgbClr val="000000"/>
                </a:solidFill>
                <a:effectLst/>
                <a:latin typeface="Arial" panose="020B0604020202020204" pitchFamily="34" charset="0"/>
                <a:ea typeface="Times New Roman" panose="02020603050405020304" pitchFamily="18" charset="0"/>
              </a:rPr>
              <a:t>This risk arises when the Fund does not have sufficient cash flow to meet its short-term obligations, particularly funding monthly loan applications.</a:t>
            </a:r>
            <a:endParaRPr lang="en-GB" sz="1800" b="1" dirty="0">
              <a:effectLst/>
              <a:ea typeface="Times New Roman" panose="02020603050405020304" pitchFamily="18" charset="0"/>
            </a:endParaRPr>
          </a:p>
          <a:p>
            <a:pPr marL="342900" lvl="0" indent="-342900" algn="just">
              <a:lnSpc>
                <a:spcPct val="150000"/>
              </a:lnSpc>
              <a:buFont typeface="Symbol" panose="05050102010706020507" pitchFamily="18" charset="2"/>
              <a:buChar char=""/>
            </a:pPr>
            <a:r>
              <a:rPr lang="en-GB" b="1" dirty="0">
                <a:solidFill>
                  <a:srgbClr val="000000"/>
                </a:solidFill>
                <a:latin typeface="Arial" panose="020B0604020202020204" pitchFamily="34" charset="0"/>
              </a:rPr>
              <a:t>Default risk </a:t>
            </a:r>
            <a:r>
              <a:rPr lang="en-GB" dirty="0">
                <a:solidFill>
                  <a:srgbClr val="000000"/>
                </a:solidFill>
                <a:latin typeface="Arial" panose="020B0604020202020204" pitchFamily="34" charset="0"/>
              </a:rPr>
              <a:t>is the impending danger to the Fund.</a:t>
            </a:r>
          </a:p>
          <a:p>
            <a:pPr marL="342900" lvl="0" indent="-342900" algn="just">
              <a:lnSpc>
                <a:spcPct val="150000"/>
              </a:lnSpc>
              <a:buFont typeface="Symbol" panose="05050102010706020507" pitchFamily="18" charset="2"/>
              <a:buChar char=""/>
            </a:pPr>
            <a:r>
              <a:rPr lang="en-GB" b="1" dirty="0">
                <a:solidFill>
                  <a:srgbClr val="000000"/>
                </a:solidFill>
                <a:latin typeface="Arial" panose="020B0604020202020204" pitchFamily="34" charset="0"/>
              </a:rPr>
              <a:t>Membership loss- </a:t>
            </a:r>
            <a:r>
              <a:rPr lang="en-GB" dirty="0">
                <a:solidFill>
                  <a:srgbClr val="000000"/>
                </a:solidFill>
                <a:latin typeface="Arial" panose="020B0604020202020204" pitchFamily="34" charset="0"/>
              </a:rPr>
              <a:t>Membership opting out of the Fund through voluntary opt out, Death, retirements and Insufficient net salary. </a:t>
            </a:r>
          </a:p>
          <a:p>
            <a:pPr marL="342900" lvl="0" indent="-342900" algn="just">
              <a:lnSpc>
                <a:spcPct val="150000"/>
              </a:lnSpc>
              <a:buFont typeface="Symbol" panose="05050102010706020507" pitchFamily="18" charset="2"/>
              <a:buChar char=""/>
            </a:pPr>
            <a:r>
              <a:rPr lang="en-GB" b="1" dirty="0">
                <a:solidFill>
                  <a:srgbClr val="000000"/>
                </a:solidFill>
                <a:latin typeface="Arial" panose="020B0604020202020204" pitchFamily="34" charset="0"/>
              </a:rPr>
              <a:t>Funding risks- </a:t>
            </a:r>
            <a:r>
              <a:rPr lang="en-GB" dirty="0">
                <a:solidFill>
                  <a:srgbClr val="000000"/>
                </a:solidFill>
                <a:latin typeface="Arial" panose="020B0604020202020204" pitchFamily="34" charset="0"/>
              </a:rPr>
              <a:t>delays by treasury to remit membership contributions </a:t>
            </a:r>
          </a:p>
          <a:p>
            <a:pPr>
              <a:buAutoNum type="arabicPeriod"/>
            </a:pPr>
            <a:endParaRPr lang="en-GB" sz="1400" dirty="0"/>
          </a:p>
          <a:p>
            <a:pPr marL="342900" marR="0" lvl="0" indent="-342900" algn="l" defTabSz="457200" rtl="0" eaLnBrk="1" fontAlgn="auto" latinLnBrk="0" hangingPunct="1">
              <a:lnSpc>
                <a:spcPct val="100000"/>
              </a:lnSpc>
              <a:spcBef>
                <a:spcPts val="1000"/>
              </a:spcBef>
              <a:spcAft>
                <a:spcPts val="0"/>
              </a:spcAft>
              <a:buClr>
                <a:srgbClr val="A53010"/>
              </a:buClr>
              <a:buSzTx/>
              <a:buFont typeface="Wingdings 3" charset="2"/>
              <a:buChar char=""/>
              <a:tabLst/>
              <a:defRPr/>
            </a:pPr>
            <a:r>
              <a:rPr lang="en-GB" sz="3400" b="1" dirty="0">
                <a:solidFill>
                  <a:schemeClr val="tx1">
                    <a:lumMod val="85000"/>
                    <a:lumOff val="15000"/>
                  </a:schemeClr>
                </a:solidFill>
                <a:latin typeface="+mj-lt"/>
                <a:ea typeface="+mj-ea"/>
                <a:cs typeface="+mj-cs"/>
              </a:rPr>
              <a:t>Mitigation</a:t>
            </a:r>
          </a:p>
          <a:p>
            <a:pPr>
              <a:lnSpc>
                <a:spcPct val="150000"/>
              </a:lnSpc>
              <a:buAutoNum type="alphaLcParenR"/>
            </a:pPr>
            <a:r>
              <a:rPr lang="en-GB" dirty="0">
                <a:solidFill>
                  <a:srgbClr val="000000"/>
                </a:solidFill>
                <a:latin typeface="Arial" panose="020B0604020202020204" pitchFamily="34" charset="0"/>
              </a:rPr>
              <a:t>The Fund is liaising with Salary Service Bureau and Government Pension Systems in recovering arrears from benefits for those who would have retired, died and resigned from the service before clearing the loan.</a:t>
            </a:r>
          </a:p>
          <a:p>
            <a:pPr>
              <a:lnSpc>
                <a:spcPct val="150000"/>
              </a:lnSpc>
              <a:buAutoNum type="alphaLcParenR"/>
            </a:pPr>
            <a:r>
              <a:rPr lang="en-GB" dirty="0">
                <a:solidFill>
                  <a:srgbClr val="000000"/>
                </a:solidFill>
                <a:latin typeface="Arial" panose="020B0604020202020204" pitchFamily="34" charset="0"/>
              </a:rPr>
              <a:t>The approved loan amount should be in USD terms payable at the prevailing interbank rate.</a:t>
            </a:r>
          </a:p>
          <a:p>
            <a:pPr>
              <a:lnSpc>
                <a:spcPct val="150000"/>
              </a:lnSpc>
              <a:buAutoNum type="alphaLcParenR"/>
            </a:pPr>
            <a:r>
              <a:rPr lang="en-GB" dirty="0">
                <a:solidFill>
                  <a:srgbClr val="000000"/>
                </a:solidFill>
                <a:latin typeface="Arial" panose="020B0604020202020204" pitchFamily="34" charset="0"/>
              </a:rPr>
              <a:t>USD deductions if approved will improve the funding</a:t>
            </a:r>
          </a:p>
          <a:p>
            <a:pPr>
              <a:lnSpc>
                <a:spcPct val="150000"/>
              </a:lnSpc>
              <a:buAutoNum type="alphaLcParenR"/>
            </a:pPr>
            <a:endParaRPr lang="en-GB" sz="1400" dirty="0"/>
          </a:p>
          <a:p>
            <a:pPr marL="0" indent="0">
              <a:buNone/>
            </a:pPr>
            <a:endParaRPr lang="en-ZW" dirty="0"/>
          </a:p>
        </p:txBody>
      </p:sp>
    </p:spTree>
    <p:extLst>
      <p:ext uri="{BB962C8B-B14F-4D97-AF65-F5344CB8AC3E}">
        <p14:creationId xmlns:p14="http://schemas.microsoft.com/office/powerpoint/2010/main" val="3753697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EB54-7C44-9560-1E6F-712AD035508D}"/>
              </a:ext>
            </a:extLst>
          </p:cNvPr>
          <p:cNvSpPr>
            <a:spLocks noGrp="1"/>
          </p:cNvSpPr>
          <p:nvPr>
            <p:ph type="title"/>
          </p:nvPr>
        </p:nvSpPr>
        <p:spPr>
          <a:xfrm>
            <a:off x="2475345" y="455325"/>
            <a:ext cx="7481455" cy="893184"/>
          </a:xfrm>
        </p:spPr>
        <p:txBody>
          <a:bodyPr>
            <a:normAutofit fontScale="90000"/>
          </a:bodyPr>
          <a:lstStyle/>
          <a:p>
            <a:pPr algn="ctr"/>
            <a:r>
              <a:rPr lang="en-ZW" sz="4000" b="1" dirty="0">
                <a:latin typeface="+mn-lt"/>
                <a:ea typeface="Times New Roman" panose="02020603050405020304" pitchFamily="18" charset="0"/>
              </a:rPr>
              <a:t>USD membership contribution proposal</a:t>
            </a:r>
            <a:r>
              <a:rPr lang="en-ZW" sz="4000" b="1" dirty="0">
                <a:effectLst/>
                <a:latin typeface="+mn-lt"/>
                <a:ea typeface="Times New Roman" panose="02020603050405020304" pitchFamily="18" charset="0"/>
              </a:rPr>
              <a:t> </a:t>
            </a:r>
            <a:br>
              <a:rPr lang="en-ZW" sz="1800" b="1" i="1" dirty="0">
                <a:effectLst/>
                <a:latin typeface="Arial" panose="020B0604020202020204" pitchFamily="34" charset="0"/>
                <a:ea typeface="Times New Roman" panose="02020603050405020304" pitchFamily="18" charset="0"/>
              </a:rPr>
            </a:br>
            <a:endParaRPr lang="en-US" dirty="0"/>
          </a:p>
        </p:txBody>
      </p:sp>
      <p:sp>
        <p:nvSpPr>
          <p:cNvPr id="6" name="Text Placeholder 5">
            <a:extLst>
              <a:ext uri="{FF2B5EF4-FFF2-40B4-BE49-F238E27FC236}">
                <a16:creationId xmlns:a16="http://schemas.microsoft.com/office/drawing/2014/main" id="{7DD56A80-76A6-C476-85F0-8745543BFB7A}"/>
              </a:ext>
            </a:extLst>
          </p:cNvPr>
          <p:cNvSpPr>
            <a:spLocks noGrp="1"/>
          </p:cNvSpPr>
          <p:nvPr>
            <p:ph type="body" sz="half" idx="2"/>
          </p:nvPr>
        </p:nvSpPr>
        <p:spPr>
          <a:xfrm>
            <a:off x="1924193" y="1155268"/>
            <a:ext cx="10101551" cy="4262436"/>
          </a:xfrm>
        </p:spPr>
        <p:txBody>
          <a:bodyPr/>
          <a:lstStyle/>
          <a:p>
            <a:pPr marL="285750" indent="-285750">
              <a:buFont typeface="Arial" panose="020B0604020202020204" pitchFamily="34" charset="0"/>
              <a:buChar char="•"/>
            </a:pPr>
            <a:r>
              <a:rPr lang="en-US" sz="1800" dirty="0"/>
              <a:t>The government approved the 2.5% on monthly basic salary for GEMS subscriptions in 2020.</a:t>
            </a:r>
          </a:p>
          <a:p>
            <a:pPr marL="285750" indent="-285750">
              <a:buFont typeface="Arial" panose="020B0604020202020204" pitchFamily="34" charset="0"/>
              <a:buChar char="•"/>
            </a:pPr>
            <a:r>
              <a:rPr lang="en-US" sz="1800" dirty="0"/>
              <a:t>The GEMS Fund Board recommended the implementation of the USD contribution but its waiting approval by the NJNC. </a:t>
            </a:r>
          </a:p>
          <a:p>
            <a:pPr marL="285750" indent="-285750">
              <a:buFont typeface="Arial" panose="020B0604020202020204" pitchFamily="34" charset="0"/>
              <a:buChar char="•"/>
            </a:pPr>
            <a:r>
              <a:rPr lang="en-US" sz="1800" dirty="0"/>
              <a:t>There is zero contributions in USD. The local currency loans need to be anchored with USD loans since banks and Microfinance institutions are now offering USD loans with interest rates ranging from 8% to 12% p.a. </a:t>
            </a:r>
          </a:p>
          <a:p>
            <a:r>
              <a:rPr lang="en-ZW" dirty="0"/>
              <a:t>                    </a:t>
            </a:r>
            <a:r>
              <a:rPr lang="en-ZW" sz="2800" b="1" dirty="0"/>
              <a:t>Analysis</a:t>
            </a:r>
          </a:p>
        </p:txBody>
      </p:sp>
      <p:graphicFrame>
        <p:nvGraphicFramePr>
          <p:cNvPr id="9" name="Table 8">
            <a:extLst>
              <a:ext uri="{FF2B5EF4-FFF2-40B4-BE49-F238E27FC236}">
                <a16:creationId xmlns:a16="http://schemas.microsoft.com/office/drawing/2014/main" id="{1C4C5313-BB40-E1C7-6DF4-2F4E4655B265}"/>
              </a:ext>
            </a:extLst>
          </p:cNvPr>
          <p:cNvGraphicFramePr>
            <a:graphicFrameLocks noGrp="1"/>
          </p:cNvGraphicFramePr>
          <p:nvPr>
            <p:extLst>
              <p:ext uri="{D42A27DB-BD31-4B8C-83A1-F6EECF244321}">
                <p14:modId xmlns:p14="http://schemas.microsoft.com/office/powerpoint/2010/main" val="552070326"/>
              </p:ext>
            </p:extLst>
          </p:nvPr>
        </p:nvGraphicFramePr>
        <p:xfrm>
          <a:off x="3010477" y="3917373"/>
          <a:ext cx="7353300" cy="1596736"/>
        </p:xfrm>
        <a:graphic>
          <a:graphicData uri="http://schemas.openxmlformats.org/drawingml/2006/table">
            <a:tbl>
              <a:tblPr>
                <a:tableStyleId>{5C22544A-7EE6-4342-B048-85BDC9FD1C3A}</a:tableStyleId>
              </a:tblPr>
              <a:tblGrid>
                <a:gridCol w="5322177">
                  <a:extLst>
                    <a:ext uri="{9D8B030D-6E8A-4147-A177-3AD203B41FA5}">
                      <a16:colId xmlns:a16="http://schemas.microsoft.com/office/drawing/2014/main" val="492435166"/>
                    </a:ext>
                  </a:extLst>
                </a:gridCol>
                <a:gridCol w="2031123">
                  <a:extLst>
                    <a:ext uri="{9D8B030D-6E8A-4147-A177-3AD203B41FA5}">
                      <a16:colId xmlns:a16="http://schemas.microsoft.com/office/drawing/2014/main" val="2387649422"/>
                    </a:ext>
                  </a:extLst>
                </a:gridCol>
              </a:tblGrid>
              <a:tr h="399184">
                <a:tc>
                  <a:txBody>
                    <a:bodyPr/>
                    <a:lstStyle/>
                    <a:p>
                      <a:pPr algn="l" rtl="0" fontAlgn="b"/>
                      <a:r>
                        <a:rPr lang="en-ZW" sz="2000" u="none" strike="noStrike" dirty="0">
                          <a:effectLst/>
                        </a:rPr>
                        <a:t>Current GEMS membership</a:t>
                      </a:r>
                      <a:endParaRPr lang="en-ZW"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rtl="0" fontAlgn="b"/>
                      <a:r>
                        <a:rPr lang="en-ZW" sz="2000" u="none" strike="noStrike">
                          <a:effectLst/>
                        </a:rPr>
                        <a:t>123,799</a:t>
                      </a:r>
                      <a:endParaRPr lang="en-ZW"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84916628"/>
                  </a:ext>
                </a:extLst>
              </a:tr>
              <a:tr h="399184">
                <a:tc>
                  <a:txBody>
                    <a:bodyPr/>
                    <a:lstStyle/>
                    <a:p>
                      <a:pPr algn="l" rtl="0" fontAlgn="b"/>
                      <a:r>
                        <a:rPr lang="en-US" sz="2000" u="none" strike="noStrike">
                          <a:effectLst/>
                        </a:rPr>
                        <a:t>USD collection per member (2.5%XUSD150)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en-ZW" sz="2000" u="none" strike="noStrike">
                          <a:effectLst/>
                        </a:rPr>
                        <a:t>3.75</a:t>
                      </a:r>
                      <a:endParaRPr lang="en-ZW"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09330982"/>
                  </a:ext>
                </a:extLst>
              </a:tr>
              <a:tr h="399184">
                <a:tc>
                  <a:txBody>
                    <a:bodyPr/>
                    <a:lstStyle/>
                    <a:p>
                      <a:pPr algn="l" rtl="0" fontAlgn="b"/>
                      <a:r>
                        <a:rPr lang="en-ZW" sz="2000" u="none" strike="noStrike">
                          <a:effectLst/>
                        </a:rPr>
                        <a:t>Total collections</a:t>
                      </a:r>
                      <a:endParaRPr lang="en-ZW" sz="2000" b="0"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en-ZW" sz="2000" u="none" strike="noStrike">
                          <a:effectLst/>
                        </a:rPr>
                        <a:t>464,246.25</a:t>
                      </a:r>
                      <a:endParaRPr lang="en-ZW"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27245888"/>
                  </a:ext>
                </a:extLst>
              </a:tr>
              <a:tr h="399184">
                <a:tc>
                  <a:txBody>
                    <a:bodyPr/>
                    <a:lstStyle/>
                    <a:p>
                      <a:pPr algn="l" rtl="0" fontAlgn="b"/>
                      <a:r>
                        <a:rPr lang="en-US" sz="2000" u="none" strike="noStrike" dirty="0">
                          <a:effectLst/>
                        </a:rPr>
                        <a:t>Number of beneficiaries @ USD500 each</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rtl="0" fontAlgn="b"/>
                      <a:r>
                        <a:rPr lang="en-ZW" sz="2000" u="none" strike="noStrike" dirty="0">
                          <a:effectLst/>
                        </a:rPr>
                        <a:t>928.49</a:t>
                      </a:r>
                      <a:endParaRPr lang="en-ZW"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45036948"/>
                  </a:ext>
                </a:extLst>
              </a:tr>
            </a:tbl>
          </a:graphicData>
        </a:graphic>
      </p:graphicFrame>
    </p:spTree>
    <p:extLst>
      <p:ext uri="{BB962C8B-B14F-4D97-AF65-F5344CB8AC3E}">
        <p14:creationId xmlns:p14="http://schemas.microsoft.com/office/powerpoint/2010/main" val="114303690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Wisp</Template>
  <TotalTime>2091</TotalTime>
  <Words>831</Words>
  <Application>Microsoft Office PowerPoint</Application>
  <PresentationFormat>Widescreen</PresentationFormat>
  <Paragraphs>103</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Calibri</vt:lpstr>
      <vt:lpstr>Century Gothic</vt:lpstr>
      <vt:lpstr>Maven Pro</vt:lpstr>
      <vt:lpstr>Symbol</vt:lpstr>
      <vt:lpstr>Times New Roman</vt:lpstr>
      <vt:lpstr>Wingdings</vt:lpstr>
      <vt:lpstr>Wingdings 3</vt:lpstr>
      <vt:lpstr>Wisp</vt:lpstr>
      <vt:lpstr>GEMS FUND</vt:lpstr>
      <vt:lpstr>PRESENTATION </vt:lpstr>
      <vt:lpstr>Background</vt:lpstr>
      <vt:lpstr>BACKGROUND cont’</vt:lpstr>
      <vt:lpstr>MEMBERSHIP</vt:lpstr>
      <vt:lpstr>MEMBERSHIP </vt:lpstr>
      <vt:lpstr>REVENUE ANALYSIS</vt:lpstr>
      <vt:lpstr>PORTFOLIO VALUE AND COMPOSITION</vt:lpstr>
      <vt:lpstr>PowerPoint Presentation</vt:lpstr>
      <vt:lpstr>LOAN MANAGEMENT</vt:lpstr>
      <vt:lpstr>LOAN MANAGEMENT CONT…..</vt:lpstr>
      <vt:lpstr>RISK MANAGEMENT</vt:lpstr>
      <vt:lpstr>USD membership contribution proposal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GEMS FUND</dc:title>
  <dc:creator>Admin</dc:creator>
  <cp:lastModifiedBy>Kafesu Munyaradzi  B</cp:lastModifiedBy>
  <cp:revision>33</cp:revision>
  <cp:lastPrinted>2024-03-07T10:16:56Z</cp:lastPrinted>
  <dcterms:created xsi:type="dcterms:W3CDTF">2024-03-06T02:59:19Z</dcterms:created>
  <dcterms:modified xsi:type="dcterms:W3CDTF">2025-04-02T09:17:12Z</dcterms:modified>
</cp:coreProperties>
</file>