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
  </p:notesMasterIdLst>
  <p:sldIdLst>
    <p:sldId id="256" r:id="rId2"/>
    <p:sldId id="257" r:id="rId3"/>
    <p:sldId id="258" r:id="rId4"/>
    <p:sldId id="259" r:id="rId5"/>
    <p:sldId id="263" r:id="rId6"/>
    <p:sldId id="260" r:id="rId7"/>
    <p:sldId id="262" r:id="rId8"/>
    <p:sldId id="261"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77" autoAdjust="0"/>
    <p:restoredTop sz="94660"/>
  </p:normalViewPr>
  <p:slideViewPr>
    <p:cSldViewPr>
      <p:cViewPr varScale="1">
        <p:scale>
          <a:sx n="69" d="100"/>
          <a:sy n="69" d="100"/>
        </p:scale>
        <p:origin x="-1386"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ZW"/>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D9BCA30-0505-46FE-9FF3-4C85A7973B8E}" type="datetimeFigureOut">
              <a:rPr lang="en-ZW" smtClean="0"/>
              <a:t>3/21/2025</a:t>
            </a:fld>
            <a:endParaRPr lang="en-ZW"/>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ZW"/>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W"/>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ZW"/>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51E38C5-0095-463E-96AB-BCDD761E611B}" type="slidenum">
              <a:rPr lang="en-ZW" smtClean="0"/>
              <a:t>‹#›</a:t>
            </a:fld>
            <a:endParaRPr lang="en-ZW"/>
          </a:p>
        </p:txBody>
      </p:sp>
    </p:spTree>
    <p:extLst>
      <p:ext uri="{BB962C8B-B14F-4D97-AF65-F5344CB8AC3E}">
        <p14:creationId xmlns:p14="http://schemas.microsoft.com/office/powerpoint/2010/main" val="8228286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W" dirty="0" smtClean="0"/>
              <a:t>Some</a:t>
            </a:r>
            <a:r>
              <a:rPr lang="en-ZW" baseline="0" dirty="0" smtClean="0"/>
              <a:t> of the participants at the capacity building workshop on OSH at </a:t>
            </a:r>
            <a:r>
              <a:rPr lang="en-ZW" baseline="0" dirty="0" err="1" smtClean="0"/>
              <a:t>Senga</a:t>
            </a:r>
            <a:r>
              <a:rPr lang="en-ZW" baseline="0" dirty="0" smtClean="0"/>
              <a:t> Training Academy in Gweru from the 25</a:t>
            </a:r>
            <a:r>
              <a:rPr lang="en-ZW" baseline="30000" dirty="0" smtClean="0"/>
              <a:t>th</a:t>
            </a:r>
            <a:r>
              <a:rPr lang="en-ZW" baseline="0" dirty="0" smtClean="0"/>
              <a:t> – 27</a:t>
            </a:r>
            <a:r>
              <a:rPr lang="en-ZW" baseline="30000" dirty="0" smtClean="0"/>
              <a:t>th</a:t>
            </a:r>
            <a:r>
              <a:rPr lang="en-ZW" baseline="0" dirty="0" smtClean="0"/>
              <a:t> of February 2025 with NSSA.</a:t>
            </a:r>
            <a:endParaRPr lang="en-ZW" dirty="0"/>
          </a:p>
        </p:txBody>
      </p:sp>
      <p:sp>
        <p:nvSpPr>
          <p:cNvPr id="4" name="Slide Number Placeholder 3"/>
          <p:cNvSpPr>
            <a:spLocks noGrp="1"/>
          </p:cNvSpPr>
          <p:nvPr>
            <p:ph type="sldNum" sz="quarter" idx="10"/>
          </p:nvPr>
        </p:nvSpPr>
        <p:spPr/>
        <p:txBody>
          <a:bodyPr/>
          <a:lstStyle/>
          <a:p>
            <a:fld id="{651E38C5-0095-463E-96AB-BCDD761E611B}" type="slidenum">
              <a:rPr lang="en-ZW" smtClean="0"/>
              <a:t>5</a:t>
            </a:fld>
            <a:endParaRPr lang="en-ZW"/>
          </a:p>
        </p:txBody>
      </p:sp>
    </p:spTree>
    <p:extLst>
      <p:ext uri="{BB962C8B-B14F-4D97-AF65-F5344CB8AC3E}">
        <p14:creationId xmlns:p14="http://schemas.microsoft.com/office/powerpoint/2010/main" val="15174393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1D8BD707-D9CF-40AE-B4C6-C98DA3205C09}" type="datetimeFigureOut">
              <a:rPr lang="en-US" smtClean="0"/>
              <a:pPr/>
              <a:t>3/21/2025</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B6F15528-21DE-4FAA-801E-634DDDAF4B2B}" type="slidenum">
              <a:rPr lang="en-US" smtClean="0"/>
              <a:pPr/>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3/21/2025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B6F15528-21DE-4FAA-801E-634DDDAF4B2B}" type="slidenum">
              <a:rPr lang="en-US" smtClean="0"/>
              <a:pPr/>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3/21/2025</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B6F15528-21DE-4FAA-801E-634DDDAF4B2B}" type="slidenum">
              <a:rPr lang="en-US" smtClean="0"/>
              <a:pPr/>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1D8BD707-D9CF-40AE-B4C6-C98DA3205C09}" type="datetimeFigureOut">
              <a:rPr lang="en-US" smtClean="0"/>
              <a:pPr/>
              <a:t>3/21/2025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1D8BD707-D9CF-40AE-B4C6-C98DA3205C09}" type="datetimeFigureOut">
              <a:rPr lang="en-US" smtClean="0"/>
              <a:pPr/>
              <a:t>3/21/2025</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B6F15528-21DE-4FAA-801E-634DDDAF4B2B}"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3/21/2025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1D8BD707-D9CF-40AE-B4C6-C98DA3205C09}" type="datetimeFigureOut">
              <a:rPr lang="en-US" smtClean="0"/>
              <a:pPr/>
              <a:t>3/21/2025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B6F15528-21DE-4FAA-801E-634DDDAF4B2B}" type="slidenum">
              <a:rPr lang="en-US" smtClean="0"/>
              <a:pPr/>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3/21/2025</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B6F15528-21DE-4FAA-801E-634DDDAF4B2B}"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1D8BD707-D9CF-40AE-B4C6-C98DA3205C09}" type="datetimeFigureOut">
              <a:rPr lang="en-US" smtClean="0"/>
              <a:pPr/>
              <a:t>3/21/2025</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3/21/2025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B6F15528-21DE-4FAA-801E-634DDDAF4B2B}" type="slidenum">
              <a:rPr lang="en-US" smtClean="0"/>
              <a:pPr/>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3/21/2025</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1D8BD707-D9CF-40AE-B4C6-C98DA3205C09}" type="datetimeFigureOut">
              <a:rPr lang="en-US" smtClean="0"/>
              <a:pPr/>
              <a:t>3/21/2025</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B6F15528-21DE-4FAA-801E-634DDDAF4B2B}" type="slidenum">
              <a:rPr lang="en-US" smtClean="0"/>
              <a:pPr/>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33400" y="3886200"/>
            <a:ext cx="7239000" cy="1752600"/>
          </a:xfrm>
        </p:spPr>
        <p:txBody>
          <a:bodyPr/>
          <a:lstStyle/>
          <a:p>
            <a:r>
              <a:rPr lang="en-ZW" sz="3600" b="0" cap="none" spc="0" dirty="0">
                <a:solidFill>
                  <a:srgbClr val="D16349"/>
                </a:solidFill>
                <a:ea typeface="Calibri"/>
                <a:cs typeface="Times New Roman"/>
              </a:rPr>
              <a:t>PRESENTER: MS. I. MATARE</a:t>
            </a:r>
            <a:endParaRPr lang="en-ZW" b="1" dirty="0"/>
          </a:p>
        </p:txBody>
      </p:sp>
      <p:sp>
        <p:nvSpPr>
          <p:cNvPr id="2" name="Title 1"/>
          <p:cNvSpPr>
            <a:spLocks noGrp="1"/>
          </p:cNvSpPr>
          <p:nvPr>
            <p:ph type="ctrTitle"/>
          </p:nvPr>
        </p:nvSpPr>
        <p:spPr>
          <a:xfrm>
            <a:off x="685800" y="-152400"/>
            <a:ext cx="7772400" cy="3048000"/>
          </a:xfrm>
        </p:spPr>
        <p:txBody>
          <a:bodyPr>
            <a:normAutofit fontScale="90000"/>
          </a:bodyPr>
          <a:lstStyle/>
          <a:p>
            <a:pPr marL="0" marR="0">
              <a:lnSpc>
                <a:spcPct val="115000"/>
              </a:lnSpc>
              <a:spcBef>
                <a:spcPts val="0"/>
              </a:spcBef>
              <a:spcAft>
                <a:spcPts val="1000"/>
              </a:spcAft>
            </a:pPr>
            <a:r>
              <a:rPr lang="en-ZW" sz="4000" dirty="0" smtClean="0">
                <a:ea typeface="Calibri"/>
                <a:cs typeface="Times New Roman"/>
              </a:rPr>
              <a:t/>
            </a:r>
            <a:br>
              <a:rPr lang="en-ZW" sz="4000" dirty="0" smtClean="0">
                <a:ea typeface="Calibri"/>
                <a:cs typeface="Times New Roman"/>
              </a:rPr>
            </a:br>
            <a:r>
              <a:rPr lang="en-ZW" sz="4000" dirty="0">
                <a:ea typeface="Calibri"/>
                <a:cs typeface="Times New Roman"/>
              </a:rPr>
              <a:t/>
            </a:r>
            <a:br>
              <a:rPr lang="en-ZW" sz="4000" dirty="0">
                <a:ea typeface="Calibri"/>
                <a:cs typeface="Times New Roman"/>
              </a:rPr>
            </a:br>
            <a:r>
              <a:rPr lang="en-ZW" sz="4000" dirty="0">
                <a:ea typeface="Calibri"/>
                <a:cs typeface="Times New Roman"/>
              </a:rPr>
              <a:t>PRESENTATION ON OCCUPATIONAL SAFETY AND HEALTH IN THE PUBLIC SERVICE.</a:t>
            </a:r>
            <a:br>
              <a:rPr lang="en-ZW" sz="4000" dirty="0">
                <a:ea typeface="Calibri"/>
                <a:cs typeface="Times New Roman"/>
              </a:rPr>
            </a:br>
            <a:endParaRPr lang="en-ZW" dirty="0"/>
          </a:p>
        </p:txBody>
      </p:sp>
    </p:spTree>
    <p:extLst>
      <p:ext uri="{BB962C8B-B14F-4D97-AF65-F5344CB8AC3E}">
        <p14:creationId xmlns:p14="http://schemas.microsoft.com/office/powerpoint/2010/main" val="118849921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0"/>
            <a:ext cx="8534400" cy="1295400"/>
          </a:xfrm>
        </p:spPr>
        <p:txBody>
          <a:bodyPr>
            <a:normAutofit/>
          </a:bodyPr>
          <a:lstStyle/>
          <a:p>
            <a:r>
              <a:rPr lang="en-ZW" dirty="0" smtClean="0"/>
              <a:t>OCCUPATIONAL SAFETY AND HEALTH IN THE PUBLIC SERVICE</a:t>
            </a:r>
            <a:endParaRPr lang="en-ZW" dirty="0"/>
          </a:p>
        </p:txBody>
      </p:sp>
      <p:sp>
        <p:nvSpPr>
          <p:cNvPr id="3" name="Content Placeholder 2"/>
          <p:cNvSpPr>
            <a:spLocks noGrp="1"/>
          </p:cNvSpPr>
          <p:nvPr>
            <p:ph sz="quarter" idx="1"/>
          </p:nvPr>
        </p:nvSpPr>
        <p:spPr/>
        <p:txBody>
          <a:bodyPr>
            <a:normAutofit fontScale="92500" lnSpcReduction="10000"/>
          </a:bodyPr>
          <a:lstStyle/>
          <a:p>
            <a:pPr marL="0" marR="0" algn="just">
              <a:lnSpc>
                <a:spcPct val="115000"/>
              </a:lnSpc>
              <a:spcBef>
                <a:spcPts val="0"/>
              </a:spcBef>
              <a:spcAft>
                <a:spcPts val="1000"/>
              </a:spcAft>
            </a:pPr>
            <a:r>
              <a:rPr lang="en-ZW" dirty="0">
                <a:latin typeface="Times New Roman"/>
                <a:ea typeface="Calibri"/>
                <a:cs typeface="Times New Roman"/>
              </a:rPr>
              <a:t>The 2024 Public Service second quarter Consultative Workshop initiated </a:t>
            </a:r>
            <a:r>
              <a:rPr lang="en-ZW" dirty="0" smtClean="0">
                <a:latin typeface="Times New Roman"/>
                <a:ea typeface="Calibri"/>
                <a:cs typeface="Times New Roman"/>
              </a:rPr>
              <a:t>the mainstreaming </a:t>
            </a:r>
            <a:r>
              <a:rPr lang="en-ZW" dirty="0">
                <a:latin typeface="Times New Roman"/>
                <a:ea typeface="Calibri"/>
                <a:cs typeface="Times New Roman"/>
              </a:rPr>
              <a:t>of Occupational Safety and Health in the Public Service. </a:t>
            </a:r>
            <a:endParaRPr lang="en-ZW" dirty="0" smtClean="0">
              <a:latin typeface="Times New Roman"/>
              <a:ea typeface="Calibri"/>
              <a:cs typeface="Times New Roman"/>
            </a:endParaRPr>
          </a:p>
          <a:p>
            <a:pPr marL="0" marR="0" algn="just">
              <a:lnSpc>
                <a:spcPct val="115000"/>
              </a:lnSpc>
              <a:spcBef>
                <a:spcPts val="0"/>
              </a:spcBef>
              <a:spcAft>
                <a:spcPts val="1000"/>
              </a:spcAft>
            </a:pPr>
            <a:r>
              <a:rPr lang="en-ZW" dirty="0" smtClean="0">
                <a:latin typeface="Times New Roman"/>
                <a:ea typeface="Calibri"/>
                <a:cs typeface="Times New Roman"/>
              </a:rPr>
              <a:t>From the workshop, it was resolved to </a:t>
            </a:r>
            <a:r>
              <a:rPr lang="en-ZW" dirty="0">
                <a:latin typeface="Times New Roman"/>
                <a:ea typeface="Calibri"/>
                <a:cs typeface="Times New Roman"/>
              </a:rPr>
              <a:t>establish a </a:t>
            </a:r>
            <a:r>
              <a:rPr lang="en-ZW" dirty="0" smtClean="0">
                <a:latin typeface="Times New Roman"/>
                <a:ea typeface="Calibri"/>
                <a:cs typeface="Times New Roman"/>
              </a:rPr>
              <a:t>Joint </a:t>
            </a:r>
            <a:r>
              <a:rPr lang="en-ZW" dirty="0">
                <a:latin typeface="Times New Roman"/>
                <a:ea typeface="Calibri"/>
                <a:cs typeface="Times New Roman"/>
              </a:rPr>
              <a:t>OSH </a:t>
            </a:r>
            <a:r>
              <a:rPr lang="en-ZW" dirty="0" smtClean="0">
                <a:latin typeface="Times New Roman"/>
                <a:ea typeface="Calibri"/>
                <a:cs typeface="Times New Roman"/>
              </a:rPr>
              <a:t>Committee as the first step towards the introduction of OSH in the Public Service. The Joint Committee </a:t>
            </a:r>
            <a:r>
              <a:rPr lang="en-ZW" dirty="0">
                <a:latin typeface="Times New Roman"/>
                <a:ea typeface="Calibri"/>
                <a:cs typeface="Times New Roman"/>
              </a:rPr>
              <a:t>consists of Government MDAs, Public Service </a:t>
            </a:r>
            <a:r>
              <a:rPr lang="en-ZW" dirty="0" smtClean="0">
                <a:latin typeface="Times New Roman"/>
                <a:ea typeface="Calibri"/>
                <a:cs typeface="Times New Roman"/>
              </a:rPr>
              <a:t>Workers’ representatives </a:t>
            </a:r>
            <a:r>
              <a:rPr lang="en-ZW" dirty="0">
                <a:latin typeface="Times New Roman"/>
                <a:ea typeface="Calibri"/>
                <a:cs typeface="Times New Roman"/>
              </a:rPr>
              <a:t>and </a:t>
            </a:r>
            <a:r>
              <a:rPr lang="en-ZW" dirty="0" smtClean="0">
                <a:latin typeface="Times New Roman"/>
                <a:ea typeface="Calibri"/>
                <a:cs typeface="Times New Roman"/>
              </a:rPr>
              <a:t>NSSA.</a:t>
            </a:r>
            <a:r>
              <a:rPr lang="en-ZW" sz="2800" dirty="0" smtClean="0">
                <a:ea typeface="Calibri"/>
                <a:cs typeface="Times New Roman"/>
              </a:rPr>
              <a:t> </a:t>
            </a:r>
          </a:p>
          <a:p>
            <a:pPr marL="0" marR="0" algn="just">
              <a:lnSpc>
                <a:spcPct val="115000"/>
              </a:lnSpc>
              <a:spcBef>
                <a:spcPts val="0"/>
              </a:spcBef>
              <a:spcAft>
                <a:spcPts val="1000"/>
              </a:spcAft>
            </a:pPr>
            <a:r>
              <a:rPr lang="en-ZW" dirty="0" smtClean="0">
                <a:latin typeface="Times New Roman"/>
                <a:ea typeface="Calibri"/>
                <a:cs typeface="Times New Roman"/>
              </a:rPr>
              <a:t>The </a:t>
            </a:r>
            <a:r>
              <a:rPr lang="en-ZW" dirty="0">
                <a:latin typeface="Times New Roman"/>
                <a:ea typeface="Calibri"/>
                <a:cs typeface="Times New Roman"/>
              </a:rPr>
              <a:t>purpose of the Joint </a:t>
            </a:r>
            <a:r>
              <a:rPr lang="en-ZW" dirty="0" smtClean="0">
                <a:latin typeface="Times New Roman"/>
                <a:ea typeface="Calibri"/>
                <a:cs typeface="Times New Roman"/>
              </a:rPr>
              <a:t>OSH </a:t>
            </a:r>
            <a:r>
              <a:rPr lang="en-ZW" dirty="0">
                <a:latin typeface="Times New Roman"/>
                <a:ea typeface="Calibri"/>
                <a:cs typeface="Times New Roman"/>
              </a:rPr>
              <a:t>Committee is to </a:t>
            </a:r>
            <a:r>
              <a:rPr lang="en-ZW" dirty="0" smtClean="0">
                <a:latin typeface="Times New Roman"/>
                <a:ea typeface="Calibri"/>
                <a:cs typeface="Times New Roman"/>
              </a:rPr>
              <a:t>come up with an OSH Policy for the Public Service and a comprehensive framework for promoting OSH for Civil Servants.</a:t>
            </a:r>
            <a:endParaRPr lang="en-ZW" dirty="0"/>
          </a:p>
        </p:txBody>
      </p:sp>
    </p:spTree>
    <p:extLst>
      <p:ext uri="{BB962C8B-B14F-4D97-AF65-F5344CB8AC3E}">
        <p14:creationId xmlns:p14="http://schemas.microsoft.com/office/powerpoint/2010/main" val="26658533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1143000"/>
          </a:xfrm>
        </p:spPr>
        <p:txBody>
          <a:bodyPr>
            <a:normAutofit/>
          </a:bodyPr>
          <a:lstStyle/>
          <a:p>
            <a:r>
              <a:rPr lang="en-ZW" dirty="0" smtClean="0"/>
              <a:t>ESTABLISHMENT OF THE JOINT COMMITTEE</a:t>
            </a:r>
            <a:endParaRPr lang="en-ZW" dirty="0"/>
          </a:p>
        </p:txBody>
      </p:sp>
      <p:sp>
        <p:nvSpPr>
          <p:cNvPr id="3" name="Content Placeholder 2"/>
          <p:cNvSpPr>
            <a:spLocks noGrp="1"/>
          </p:cNvSpPr>
          <p:nvPr>
            <p:ph sz="quarter" idx="1"/>
          </p:nvPr>
        </p:nvSpPr>
        <p:spPr/>
        <p:txBody>
          <a:bodyPr>
            <a:normAutofit fontScale="85000" lnSpcReduction="20000"/>
          </a:bodyPr>
          <a:lstStyle/>
          <a:p>
            <a:pPr marL="0" marR="0" algn="just">
              <a:lnSpc>
                <a:spcPct val="115000"/>
              </a:lnSpc>
              <a:spcBef>
                <a:spcPts val="0"/>
              </a:spcBef>
              <a:spcAft>
                <a:spcPts val="1000"/>
              </a:spcAft>
            </a:pPr>
            <a:r>
              <a:rPr lang="en-ZW" dirty="0" smtClean="0">
                <a:latin typeface="Times New Roman"/>
                <a:ea typeface="Calibri"/>
                <a:cs typeface="Times New Roman"/>
              </a:rPr>
              <a:t>The </a:t>
            </a:r>
            <a:r>
              <a:rPr lang="en-ZW" dirty="0">
                <a:latin typeface="Times New Roman"/>
                <a:ea typeface="Calibri"/>
                <a:cs typeface="Times New Roman"/>
              </a:rPr>
              <a:t>Joint Occupational Safety and Health Committee was established in January </a:t>
            </a:r>
            <a:r>
              <a:rPr lang="en-ZW" dirty="0" smtClean="0">
                <a:latin typeface="Times New Roman"/>
                <a:ea typeface="Calibri"/>
                <a:cs typeface="Times New Roman"/>
              </a:rPr>
              <a:t>2025.</a:t>
            </a:r>
          </a:p>
          <a:p>
            <a:pPr marL="0" marR="0" algn="just">
              <a:lnSpc>
                <a:spcPct val="115000"/>
              </a:lnSpc>
              <a:spcBef>
                <a:spcPts val="0"/>
              </a:spcBef>
              <a:spcAft>
                <a:spcPts val="1000"/>
              </a:spcAft>
            </a:pPr>
            <a:r>
              <a:rPr lang="en-ZW" dirty="0" smtClean="0">
                <a:latin typeface="Times New Roman"/>
                <a:ea typeface="Calibri"/>
                <a:cs typeface="Times New Roman"/>
              </a:rPr>
              <a:t>The </a:t>
            </a:r>
            <a:r>
              <a:rPr lang="en-ZW" dirty="0">
                <a:latin typeface="Times New Roman"/>
                <a:ea typeface="Calibri"/>
                <a:cs typeface="Times New Roman"/>
              </a:rPr>
              <a:t>committee consists of twelve (12) members: two representatives from Public Service Commission, four representatives from the Workers’ representatives, one representative from National Social Security Authority as the Technical </a:t>
            </a:r>
            <a:r>
              <a:rPr lang="en-ZW" dirty="0" smtClean="0">
                <a:latin typeface="Times New Roman"/>
                <a:ea typeface="Calibri"/>
                <a:cs typeface="Times New Roman"/>
              </a:rPr>
              <a:t>Advisor.</a:t>
            </a:r>
          </a:p>
          <a:p>
            <a:pPr marL="0" marR="0" algn="just">
              <a:lnSpc>
                <a:spcPct val="115000"/>
              </a:lnSpc>
              <a:spcBef>
                <a:spcPts val="0"/>
              </a:spcBef>
              <a:spcAft>
                <a:spcPts val="1000"/>
              </a:spcAft>
            </a:pPr>
            <a:r>
              <a:rPr lang="en-ZW" dirty="0">
                <a:latin typeface="Times New Roman"/>
                <a:ea typeface="Calibri"/>
                <a:cs typeface="Times New Roman"/>
              </a:rPr>
              <a:t>The following Ministries are incorporated into the </a:t>
            </a:r>
            <a:r>
              <a:rPr lang="en-ZW" dirty="0" smtClean="0">
                <a:latin typeface="Times New Roman"/>
                <a:ea typeface="Calibri"/>
                <a:cs typeface="Times New Roman"/>
              </a:rPr>
              <a:t>Committee: </a:t>
            </a:r>
            <a:r>
              <a:rPr lang="en-ZW" dirty="0">
                <a:latin typeface="Times New Roman"/>
                <a:ea typeface="Calibri"/>
                <a:cs typeface="Times New Roman"/>
              </a:rPr>
              <a:t>Ministry of Primary and Secondary Education, Ministry of Public Service, Labour and Social Welfare, Ministry of Mines and Mining Development, Ministry of Local Government and Public Works and Ministry of Lands, Agriculture, Fisheries, Water and Rural Development.</a:t>
            </a:r>
            <a:endParaRPr lang="en-ZW" sz="2800" dirty="0">
              <a:ea typeface="Calibri"/>
              <a:cs typeface="Times New Roman"/>
            </a:endParaRPr>
          </a:p>
          <a:p>
            <a:endParaRPr lang="en-ZW" dirty="0"/>
          </a:p>
        </p:txBody>
      </p:sp>
    </p:spTree>
    <p:extLst>
      <p:ext uri="{BB962C8B-B14F-4D97-AF65-F5344CB8AC3E}">
        <p14:creationId xmlns:p14="http://schemas.microsoft.com/office/powerpoint/2010/main" val="294686279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W" dirty="0" smtClean="0"/>
              <a:t>MEETINGS CONVENED</a:t>
            </a:r>
            <a:endParaRPr lang="en-ZW" dirty="0"/>
          </a:p>
        </p:txBody>
      </p:sp>
      <p:sp>
        <p:nvSpPr>
          <p:cNvPr id="3" name="Content Placeholder 2"/>
          <p:cNvSpPr>
            <a:spLocks noGrp="1"/>
          </p:cNvSpPr>
          <p:nvPr>
            <p:ph sz="quarter" idx="1"/>
          </p:nvPr>
        </p:nvSpPr>
        <p:spPr/>
        <p:txBody>
          <a:bodyPr>
            <a:normAutofit fontScale="92500" lnSpcReduction="20000"/>
          </a:bodyPr>
          <a:lstStyle/>
          <a:p>
            <a:pPr marL="0" marR="0" algn="just">
              <a:lnSpc>
                <a:spcPct val="115000"/>
              </a:lnSpc>
              <a:spcBef>
                <a:spcPts val="0"/>
              </a:spcBef>
              <a:spcAft>
                <a:spcPts val="1000"/>
              </a:spcAft>
            </a:pPr>
            <a:r>
              <a:rPr lang="en-ZW" dirty="0">
                <a:latin typeface="Times New Roman"/>
                <a:ea typeface="Calibri"/>
                <a:cs typeface="Times New Roman"/>
              </a:rPr>
              <a:t>Two Joint Committee meetings were held during the period from February to March 2025</a:t>
            </a:r>
            <a:r>
              <a:rPr lang="en-ZW" dirty="0">
                <a:latin typeface="Times New Roman"/>
                <a:ea typeface="Calibri"/>
                <a:cs typeface="Times New Roman"/>
              </a:rPr>
              <a:t>.</a:t>
            </a:r>
          </a:p>
          <a:p>
            <a:pPr marL="0" marR="0" algn="just">
              <a:lnSpc>
                <a:spcPct val="115000"/>
              </a:lnSpc>
              <a:spcBef>
                <a:spcPts val="0"/>
              </a:spcBef>
              <a:spcAft>
                <a:spcPts val="1000"/>
              </a:spcAft>
            </a:pPr>
            <a:r>
              <a:rPr lang="en-ZW" dirty="0">
                <a:latin typeface="Times New Roman"/>
                <a:ea typeface="Calibri"/>
                <a:cs typeface="Times New Roman"/>
              </a:rPr>
              <a:t>The </a:t>
            </a:r>
            <a:r>
              <a:rPr lang="en-ZW" dirty="0">
                <a:latin typeface="Times New Roman"/>
                <a:ea typeface="Calibri"/>
                <a:cs typeface="Times New Roman"/>
              </a:rPr>
              <a:t>Committee members appointed the Chairperson and Vice for the </a:t>
            </a:r>
            <a:r>
              <a:rPr lang="en-ZW" dirty="0">
                <a:latin typeface="Times New Roman"/>
                <a:ea typeface="Calibri"/>
                <a:cs typeface="Times New Roman"/>
              </a:rPr>
              <a:t>Committee.</a:t>
            </a:r>
          </a:p>
          <a:p>
            <a:pPr marL="0" marR="0" algn="just">
              <a:lnSpc>
                <a:spcPct val="115000"/>
              </a:lnSpc>
              <a:spcBef>
                <a:spcPts val="0"/>
              </a:spcBef>
              <a:spcAft>
                <a:spcPts val="1000"/>
              </a:spcAft>
            </a:pPr>
            <a:r>
              <a:rPr lang="en-ZW" dirty="0" smtClean="0">
                <a:latin typeface="Times New Roman"/>
                <a:ea typeface="Calibri"/>
                <a:cs typeface="Times New Roman"/>
              </a:rPr>
              <a:t>The Chairperson for the Committee is a representative from the Public Service Commission and the Vice Chairperson is a Workers’ representative.</a:t>
            </a:r>
          </a:p>
          <a:p>
            <a:pPr marL="0" marR="0" algn="just">
              <a:lnSpc>
                <a:spcPct val="115000"/>
              </a:lnSpc>
              <a:spcBef>
                <a:spcPts val="0"/>
              </a:spcBef>
              <a:spcAft>
                <a:spcPts val="1000"/>
              </a:spcAft>
            </a:pPr>
            <a:r>
              <a:rPr lang="en-ZW" dirty="0">
                <a:latin typeface="Times New Roman"/>
                <a:ea typeface="Calibri"/>
                <a:cs typeface="Times New Roman"/>
              </a:rPr>
              <a:t>The </a:t>
            </a:r>
            <a:r>
              <a:rPr lang="en-ZW" dirty="0" smtClean="0">
                <a:latin typeface="Times New Roman"/>
                <a:ea typeface="Calibri"/>
                <a:cs typeface="Times New Roman"/>
              </a:rPr>
              <a:t>Committee drafted </a:t>
            </a:r>
            <a:r>
              <a:rPr lang="en-ZW" dirty="0">
                <a:latin typeface="Times New Roman"/>
                <a:ea typeface="Calibri"/>
                <a:cs typeface="Times New Roman"/>
              </a:rPr>
              <a:t>Terms of Reference, Roadmap, and </a:t>
            </a:r>
            <a:r>
              <a:rPr lang="en-ZW" dirty="0" err="1">
                <a:latin typeface="Times New Roman"/>
                <a:ea typeface="Calibri"/>
                <a:cs typeface="Times New Roman"/>
              </a:rPr>
              <a:t>Workplan</a:t>
            </a:r>
            <a:r>
              <a:rPr lang="en-ZW" dirty="0">
                <a:latin typeface="Times New Roman"/>
                <a:ea typeface="Calibri"/>
                <a:cs typeface="Times New Roman"/>
              </a:rPr>
              <a:t> for </a:t>
            </a:r>
            <a:r>
              <a:rPr lang="en-ZW" dirty="0" smtClean="0">
                <a:latin typeface="Times New Roman"/>
                <a:ea typeface="Calibri"/>
                <a:cs typeface="Times New Roman"/>
              </a:rPr>
              <a:t>2025 which will </a:t>
            </a:r>
            <a:r>
              <a:rPr lang="en-ZW" dirty="0">
                <a:latin typeface="Times New Roman"/>
                <a:ea typeface="Calibri"/>
                <a:cs typeface="Times New Roman"/>
              </a:rPr>
              <a:t>be presented </a:t>
            </a:r>
            <a:r>
              <a:rPr lang="en-ZW" dirty="0" smtClean="0">
                <a:latin typeface="Times New Roman"/>
                <a:ea typeface="Calibri"/>
                <a:cs typeface="Times New Roman"/>
              </a:rPr>
              <a:t>here for adoption by NJNC.</a:t>
            </a:r>
            <a:endParaRPr lang="en-ZW" sz="2800" dirty="0">
              <a:ea typeface="Calibri"/>
              <a:cs typeface="Times New Roman"/>
            </a:endParaRPr>
          </a:p>
          <a:p>
            <a:endParaRPr lang="en-ZW" dirty="0"/>
          </a:p>
        </p:txBody>
      </p:sp>
    </p:spTree>
    <p:extLst>
      <p:ext uri="{BB962C8B-B14F-4D97-AF65-F5344CB8AC3E}">
        <p14:creationId xmlns:p14="http://schemas.microsoft.com/office/powerpoint/2010/main" val="14483278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W" sz="3000" dirty="0">
                <a:solidFill>
                  <a:srgbClr val="8CADAE">
                    <a:shade val="75000"/>
                  </a:srgbClr>
                </a:solidFill>
              </a:rPr>
              <a:t>GWERU CAPACITY BUILDING WORKSHOP </a:t>
            </a:r>
            <a:endParaRPr lang="en-ZW" dirty="0"/>
          </a:p>
        </p:txBody>
      </p:sp>
      <p:pic>
        <p:nvPicPr>
          <p:cNvPr id="1026" name="Picture 2" descr="C:\Users\MusonzaD\Downloads\IMG_2065.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48000" y="57150"/>
            <a:ext cx="2667000" cy="29337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MusonzaD\Downloads\IMG_2066.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1524000"/>
            <a:ext cx="8763000" cy="53340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MusonzaD\Downloads\IMG_2068.JPG"/>
          <p:cNvPicPr>
            <a:picLocks noGrp="1" noChangeAspect="1" noChangeArrowheads="1"/>
          </p:cNvPicPr>
          <p:nvPr>
            <p:ph sz="quarter" idx="1"/>
          </p:nvPr>
        </p:nvPicPr>
        <p:blipFill>
          <a:blip r:embed="rId5" cstate="print">
            <a:extLst>
              <a:ext uri="{28A0092B-C50C-407E-A947-70E740481C1C}">
                <a14:useLocalDpi xmlns:a14="http://schemas.microsoft.com/office/drawing/2010/main" val="0"/>
              </a:ext>
            </a:extLst>
          </a:blip>
          <a:srcRect/>
          <a:stretch>
            <a:fillRect/>
          </a:stretch>
        </p:blipFill>
        <p:spPr bwMode="auto">
          <a:xfrm>
            <a:off x="9296400" y="129720"/>
            <a:ext cx="2819400" cy="2689679"/>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MusonzaD\Downloads\IMG_2072.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084286" y="3720421"/>
            <a:ext cx="2703286" cy="28194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Users\MusonzaD\Downloads\IMG_2071.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372600" y="3581400"/>
            <a:ext cx="2895600" cy="29423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28543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just"/>
            <a:r>
              <a:rPr lang="en-ZW" dirty="0" smtClean="0"/>
              <a:t>GWERU </a:t>
            </a:r>
            <a:r>
              <a:rPr lang="en-ZW" dirty="0"/>
              <a:t>CAPACITY BUILDING WORKSHOP </a:t>
            </a:r>
          </a:p>
        </p:txBody>
      </p:sp>
      <p:sp>
        <p:nvSpPr>
          <p:cNvPr id="3" name="Content Placeholder 2"/>
          <p:cNvSpPr>
            <a:spLocks noGrp="1"/>
          </p:cNvSpPr>
          <p:nvPr>
            <p:ph sz="quarter" idx="1"/>
          </p:nvPr>
        </p:nvSpPr>
        <p:spPr>
          <a:xfrm>
            <a:off x="228600" y="1371600"/>
            <a:ext cx="8763000" cy="5334000"/>
          </a:xfrm>
        </p:spPr>
        <p:txBody>
          <a:bodyPr>
            <a:noAutofit/>
          </a:bodyPr>
          <a:lstStyle/>
          <a:p>
            <a:pPr marL="228600" marR="0" algn="just">
              <a:lnSpc>
                <a:spcPct val="115000"/>
              </a:lnSpc>
              <a:spcBef>
                <a:spcPts val="0"/>
              </a:spcBef>
              <a:spcAft>
                <a:spcPts val="0"/>
              </a:spcAft>
            </a:pPr>
            <a:r>
              <a:rPr lang="en-ZW" sz="2300" dirty="0">
                <a:latin typeface="Times New Roman" pitchFamily="18" charset="0"/>
                <a:ea typeface="Calibri"/>
                <a:cs typeface="Times New Roman" pitchFamily="18" charset="0"/>
              </a:rPr>
              <a:t>2024 Fourth quarter Consultative workshop in </a:t>
            </a:r>
            <a:r>
              <a:rPr lang="en-ZW" sz="2300" dirty="0" err="1">
                <a:latin typeface="Times New Roman" pitchFamily="18" charset="0"/>
                <a:ea typeface="Calibri"/>
                <a:cs typeface="Times New Roman" pitchFamily="18" charset="0"/>
              </a:rPr>
              <a:t>Nyanga</a:t>
            </a:r>
            <a:r>
              <a:rPr lang="en-ZW" sz="2300" dirty="0">
                <a:latin typeface="Times New Roman" pitchFamily="18" charset="0"/>
                <a:ea typeface="Calibri"/>
                <a:cs typeface="Times New Roman" pitchFamily="18" charset="0"/>
              </a:rPr>
              <a:t> resolved to capacitate Public Service Workers representatives </a:t>
            </a:r>
            <a:r>
              <a:rPr lang="en-ZW" sz="2300" dirty="0" smtClean="0">
                <a:latin typeface="Times New Roman" pitchFamily="18" charset="0"/>
                <a:ea typeface="Calibri"/>
                <a:cs typeface="Times New Roman" pitchFamily="18" charset="0"/>
              </a:rPr>
              <a:t>and relevant stakeholders on OSH. </a:t>
            </a:r>
          </a:p>
          <a:p>
            <a:pPr marL="228600" marR="0" algn="just">
              <a:lnSpc>
                <a:spcPct val="115000"/>
              </a:lnSpc>
              <a:spcBef>
                <a:spcPts val="0"/>
              </a:spcBef>
              <a:spcAft>
                <a:spcPts val="0"/>
              </a:spcAft>
            </a:pPr>
            <a:r>
              <a:rPr lang="en-ZW" sz="2300" dirty="0" smtClean="0">
                <a:latin typeface="Times New Roman" pitchFamily="18" charset="0"/>
                <a:cs typeface="Times New Roman" pitchFamily="18" charset="0"/>
              </a:rPr>
              <a:t>The </a:t>
            </a:r>
            <a:r>
              <a:rPr lang="en-ZW" sz="2300" dirty="0">
                <a:latin typeface="Times New Roman" pitchFamily="18" charset="0"/>
                <a:cs typeface="Times New Roman" pitchFamily="18" charset="0"/>
              </a:rPr>
              <a:t>purpose of the capacity-building workshop was to equip participants with </a:t>
            </a:r>
            <a:r>
              <a:rPr lang="en-ZW" sz="2300" dirty="0" smtClean="0">
                <a:latin typeface="Times New Roman" pitchFamily="18" charset="0"/>
                <a:cs typeface="Times New Roman" pitchFamily="18" charset="0"/>
              </a:rPr>
              <a:t>knowledge </a:t>
            </a:r>
            <a:r>
              <a:rPr lang="en-ZW" sz="2300" dirty="0">
                <a:latin typeface="Times New Roman" pitchFamily="18" charset="0"/>
                <a:cs typeface="Times New Roman" pitchFamily="18" charset="0"/>
              </a:rPr>
              <a:t>and skills needed to contribute effectively to building a critical mass of knowledgeable individuals, driving the development of the policy and legal framework for mainstreaming OSH in the Public Service</a:t>
            </a:r>
            <a:r>
              <a:rPr lang="en-ZW" sz="2300" dirty="0" smtClean="0">
                <a:latin typeface="Times New Roman" pitchFamily="18" charset="0"/>
                <a:cs typeface="Times New Roman" pitchFamily="18" charset="0"/>
              </a:rPr>
              <a:t>.</a:t>
            </a:r>
          </a:p>
          <a:p>
            <a:pPr marL="0" marR="0" algn="just">
              <a:lnSpc>
                <a:spcPct val="115000"/>
              </a:lnSpc>
              <a:spcBef>
                <a:spcPts val="0"/>
              </a:spcBef>
              <a:spcAft>
                <a:spcPts val="1000"/>
              </a:spcAft>
            </a:pPr>
            <a:r>
              <a:rPr lang="en-ZW" sz="2300" dirty="0" smtClean="0">
                <a:latin typeface="Times New Roman" pitchFamily="18" charset="0"/>
                <a:ea typeface="Calibri"/>
                <a:cs typeface="Times New Roman" pitchFamily="18" charset="0"/>
              </a:rPr>
              <a:t>The </a:t>
            </a:r>
            <a:r>
              <a:rPr lang="en-ZW" sz="2300" dirty="0">
                <a:latin typeface="Times New Roman" pitchFamily="18" charset="0"/>
                <a:ea typeface="Calibri"/>
                <a:cs typeface="Times New Roman" pitchFamily="18" charset="0"/>
              </a:rPr>
              <a:t>capacity building workshop was held in Gweru from the 25</a:t>
            </a:r>
            <a:r>
              <a:rPr lang="en-ZW" sz="2300" baseline="30000" dirty="0">
                <a:latin typeface="Times New Roman" pitchFamily="18" charset="0"/>
                <a:ea typeface="Calibri"/>
                <a:cs typeface="Times New Roman" pitchFamily="18" charset="0"/>
              </a:rPr>
              <a:t>th </a:t>
            </a:r>
            <a:r>
              <a:rPr lang="en-ZW" sz="2300" dirty="0">
                <a:latin typeface="Times New Roman" pitchFamily="18" charset="0"/>
                <a:ea typeface="Calibri"/>
                <a:cs typeface="Times New Roman" pitchFamily="18" charset="0"/>
              </a:rPr>
              <a:t>– </a:t>
            </a:r>
            <a:r>
              <a:rPr lang="en-ZW" sz="2300" dirty="0" smtClean="0">
                <a:latin typeface="Times New Roman" pitchFamily="18" charset="0"/>
                <a:ea typeface="Calibri"/>
                <a:cs typeface="Times New Roman" pitchFamily="18" charset="0"/>
              </a:rPr>
              <a:t>27</a:t>
            </a:r>
            <a:r>
              <a:rPr lang="en-ZW" sz="2300" baseline="30000" dirty="0" smtClean="0">
                <a:latin typeface="Times New Roman" pitchFamily="18" charset="0"/>
                <a:ea typeface="Calibri"/>
                <a:cs typeface="Times New Roman" pitchFamily="18" charset="0"/>
              </a:rPr>
              <a:t>th</a:t>
            </a:r>
            <a:r>
              <a:rPr lang="en-ZW" sz="2300" dirty="0" smtClean="0">
                <a:latin typeface="Times New Roman" pitchFamily="18" charset="0"/>
                <a:ea typeface="Calibri"/>
                <a:cs typeface="Times New Roman" pitchFamily="18" charset="0"/>
              </a:rPr>
              <a:t> </a:t>
            </a:r>
            <a:r>
              <a:rPr lang="en-ZW" sz="2300" dirty="0">
                <a:latin typeface="Times New Roman" pitchFamily="18" charset="0"/>
                <a:ea typeface="Calibri"/>
                <a:cs typeface="Times New Roman" pitchFamily="18" charset="0"/>
              </a:rPr>
              <a:t>of February 2025 and the facilitators </a:t>
            </a:r>
            <a:r>
              <a:rPr lang="en-ZW" sz="2300" dirty="0" smtClean="0">
                <a:latin typeface="Times New Roman" pitchFamily="18" charset="0"/>
                <a:ea typeface="Calibri"/>
                <a:cs typeface="Times New Roman" pitchFamily="18" charset="0"/>
              </a:rPr>
              <a:t>were experts </a:t>
            </a:r>
            <a:r>
              <a:rPr lang="en-ZW" sz="2300" dirty="0">
                <a:latin typeface="Times New Roman" pitchFamily="18" charset="0"/>
                <a:ea typeface="Calibri"/>
                <a:cs typeface="Times New Roman" pitchFamily="18" charset="0"/>
              </a:rPr>
              <a:t>from NSSA</a:t>
            </a:r>
            <a:r>
              <a:rPr lang="en-ZW" sz="2300" dirty="0" smtClean="0">
                <a:latin typeface="Times New Roman" pitchFamily="18" charset="0"/>
                <a:ea typeface="Calibri"/>
                <a:cs typeface="Times New Roman" pitchFamily="18" charset="0"/>
              </a:rPr>
              <a:t>.</a:t>
            </a:r>
          </a:p>
          <a:p>
            <a:pPr marL="0" marR="0" algn="just">
              <a:lnSpc>
                <a:spcPct val="115000"/>
              </a:lnSpc>
              <a:spcBef>
                <a:spcPts val="0"/>
              </a:spcBef>
              <a:spcAft>
                <a:spcPts val="1000"/>
              </a:spcAft>
            </a:pPr>
            <a:r>
              <a:rPr lang="en-ZW" sz="2300" dirty="0" smtClean="0">
                <a:latin typeface="Times New Roman" pitchFamily="18" charset="0"/>
                <a:ea typeface="Calibri"/>
                <a:cs typeface="Times New Roman" pitchFamily="18" charset="0"/>
              </a:rPr>
              <a:t>The </a:t>
            </a:r>
            <a:r>
              <a:rPr lang="en-ZW" sz="2300" dirty="0">
                <a:latin typeface="Times New Roman" pitchFamily="18" charset="0"/>
                <a:ea typeface="Calibri"/>
                <a:cs typeface="Times New Roman" pitchFamily="18" charset="0"/>
              </a:rPr>
              <a:t>three-day workshop developed an implementation matrix of resolutions to be implemented this </a:t>
            </a:r>
            <a:r>
              <a:rPr lang="en-ZW" sz="2300" dirty="0" smtClean="0">
                <a:latin typeface="Times New Roman" pitchFamily="18" charset="0"/>
                <a:ea typeface="Calibri"/>
                <a:cs typeface="Times New Roman" pitchFamily="18" charset="0"/>
              </a:rPr>
              <a:t>year. However</a:t>
            </a:r>
            <a:r>
              <a:rPr lang="en-ZW" sz="2300" dirty="0">
                <a:latin typeface="Times New Roman" pitchFamily="18" charset="0"/>
                <a:ea typeface="Calibri"/>
                <a:cs typeface="Times New Roman" pitchFamily="18" charset="0"/>
              </a:rPr>
              <a:t>, the resolutions should be adopted by NJNC before implementation.</a:t>
            </a:r>
          </a:p>
        </p:txBody>
      </p:sp>
    </p:spTree>
    <p:extLst>
      <p:ext uri="{BB962C8B-B14F-4D97-AF65-F5344CB8AC3E}">
        <p14:creationId xmlns:p14="http://schemas.microsoft.com/office/powerpoint/2010/main" val="92136595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W" dirty="0" smtClean="0"/>
              <a:t>KEY TAKEAWAYS AND INSIGHTS</a:t>
            </a:r>
            <a:endParaRPr lang="en-ZW" dirty="0"/>
          </a:p>
        </p:txBody>
      </p:sp>
      <p:sp>
        <p:nvSpPr>
          <p:cNvPr id="3" name="Content Placeholder 2"/>
          <p:cNvSpPr>
            <a:spLocks noGrp="1"/>
          </p:cNvSpPr>
          <p:nvPr>
            <p:ph sz="quarter" idx="1"/>
          </p:nvPr>
        </p:nvSpPr>
        <p:spPr/>
        <p:txBody>
          <a:bodyPr>
            <a:normAutofit fontScale="92500" lnSpcReduction="20000"/>
          </a:bodyPr>
          <a:lstStyle/>
          <a:p>
            <a:pPr marL="342900" marR="0" algn="just">
              <a:spcBef>
                <a:spcPts val="0"/>
              </a:spcBef>
              <a:spcAft>
                <a:spcPts val="0"/>
              </a:spcAft>
              <a:tabLst>
                <a:tab pos="342900" algn="l"/>
                <a:tab pos="571500" algn="l"/>
              </a:tabLst>
            </a:pPr>
            <a:r>
              <a:rPr lang="en-ZW" sz="2800" dirty="0" smtClean="0">
                <a:latin typeface="Times New Roman"/>
                <a:ea typeface="Calibri"/>
                <a:cs typeface="Times New Roman"/>
              </a:rPr>
              <a:t>It was resolved </a:t>
            </a:r>
            <a:r>
              <a:rPr lang="en-ZW" sz="2800" dirty="0">
                <a:latin typeface="Times New Roman"/>
                <a:ea typeface="Calibri"/>
                <a:cs typeface="Times New Roman"/>
              </a:rPr>
              <a:t>to expedite the </a:t>
            </a:r>
            <a:r>
              <a:rPr lang="en-ZW" sz="2800" dirty="0">
                <a:latin typeface="Times New Roman"/>
                <a:ea typeface="Calibri"/>
                <a:cs typeface="Times New Roman"/>
              </a:rPr>
              <a:t>Public Service OSH Bill and </a:t>
            </a:r>
            <a:r>
              <a:rPr lang="en-ZW" sz="2800" dirty="0">
                <a:latin typeface="Times New Roman"/>
                <a:ea typeface="Calibri"/>
                <a:cs typeface="Times New Roman"/>
              </a:rPr>
              <a:t>to develop the OSH </a:t>
            </a:r>
            <a:r>
              <a:rPr lang="en-ZW" sz="2800" dirty="0">
                <a:latin typeface="Times New Roman"/>
                <a:ea typeface="Calibri"/>
                <a:cs typeface="Times New Roman"/>
              </a:rPr>
              <a:t>policy for the Public </a:t>
            </a:r>
            <a:r>
              <a:rPr lang="en-ZW" sz="2800" dirty="0">
                <a:latin typeface="Times New Roman"/>
                <a:ea typeface="Calibri"/>
                <a:cs typeface="Times New Roman"/>
              </a:rPr>
              <a:t>Service.</a:t>
            </a:r>
          </a:p>
          <a:p>
            <a:pPr marL="342900" marR="0" algn="just">
              <a:spcBef>
                <a:spcPts val="0"/>
              </a:spcBef>
              <a:spcAft>
                <a:spcPts val="0"/>
              </a:spcAft>
              <a:tabLst>
                <a:tab pos="342900" algn="l"/>
                <a:tab pos="571500" algn="l"/>
              </a:tabLst>
            </a:pPr>
            <a:r>
              <a:rPr lang="en-ZW" sz="2800" dirty="0">
                <a:latin typeface="Times New Roman"/>
                <a:ea typeface="Calibri"/>
                <a:cs typeface="Times New Roman"/>
              </a:rPr>
              <a:t>Public </a:t>
            </a:r>
            <a:r>
              <a:rPr lang="en-ZW" sz="2800" dirty="0">
                <a:latin typeface="Times New Roman"/>
                <a:ea typeface="Calibri"/>
                <a:cs typeface="Times New Roman"/>
              </a:rPr>
              <a:t>Service Commission and MDAs to conduct hazard identifications, risk assessments and </a:t>
            </a:r>
            <a:r>
              <a:rPr lang="en-ZW" sz="2800" dirty="0">
                <a:latin typeface="Times New Roman"/>
                <a:ea typeface="Calibri"/>
                <a:cs typeface="Times New Roman"/>
              </a:rPr>
              <a:t>mitigations </a:t>
            </a:r>
            <a:r>
              <a:rPr lang="en-ZW" sz="2800" dirty="0" smtClean="0">
                <a:latin typeface="Times New Roman"/>
                <a:ea typeface="Calibri"/>
                <a:cs typeface="Times New Roman"/>
              </a:rPr>
              <a:t>in order </a:t>
            </a:r>
            <a:r>
              <a:rPr lang="en-ZW" sz="2800" dirty="0">
                <a:latin typeface="Times New Roman"/>
                <a:ea typeface="Calibri"/>
                <a:cs typeface="Times New Roman"/>
              </a:rPr>
              <a:t>to maintain safety </a:t>
            </a:r>
            <a:r>
              <a:rPr lang="en-ZW" sz="2800" dirty="0">
                <a:latin typeface="Times New Roman"/>
                <a:ea typeface="Calibri"/>
                <a:cs typeface="Times New Roman"/>
              </a:rPr>
              <a:t>and </a:t>
            </a:r>
            <a:r>
              <a:rPr lang="en-ZW" sz="2800" dirty="0">
                <a:latin typeface="Times New Roman"/>
                <a:ea typeface="Calibri"/>
                <a:cs typeface="Times New Roman"/>
              </a:rPr>
              <a:t>health environment for Civil Servants, ensuring </a:t>
            </a:r>
            <a:r>
              <a:rPr lang="en-ZW" sz="2800" dirty="0">
                <a:latin typeface="Times New Roman"/>
                <a:ea typeface="Calibri"/>
                <a:cs typeface="Times New Roman"/>
              </a:rPr>
              <a:t>compliance with Occupational Safety and Health (OSH) standards</a:t>
            </a:r>
            <a:r>
              <a:rPr lang="en-ZW" sz="2800" dirty="0">
                <a:latin typeface="Times New Roman"/>
                <a:ea typeface="Calibri"/>
                <a:cs typeface="Times New Roman"/>
              </a:rPr>
              <a:t>.</a:t>
            </a:r>
            <a:endParaRPr lang="en-ZW" sz="2800" dirty="0">
              <a:latin typeface="Times New Roman"/>
              <a:ea typeface="Calibri"/>
              <a:cs typeface="Times New Roman"/>
            </a:endParaRPr>
          </a:p>
          <a:p>
            <a:pPr marL="342900" marR="0" algn="just">
              <a:spcBef>
                <a:spcPts val="0"/>
              </a:spcBef>
              <a:spcAft>
                <a:spcPts val="0"/>
              </a:spcAft>
              <a:tabLst>
                <a:tab pos="342900" algn="l"/>
                <a:tab pos="571500" algn="l"/>
              </a:tabLst>
            </a:pPr>
            <a:r>
              <a:rPr lang="en-ZW" sz="2800" dirty="0">
                <a:latin typeface="Times New Roman"/>
                <a:ea typeface="Calibri"/>
                <a:cs typeface="Times New Roman"/>
              </a:rPr>
              <a:t>OSH </a:t>
            </a:r>
            <a:r>
              <a:rPr lang="en-ZW" sz="2800" dirty="0">
                <a:latin typeface="Times New Roman"/>
                <a:ea typeface="Calibri"/>
                <a:cs typeface="Times New Roman"/>
              </a:rPr>
              <a:t> matters </a:t>
            </a:r>
            <a:r>
              <a:rPr lang="en-ZW" sz="2800" dirty="0">
                <a:latin typeface="Times New Roman"/>
                <a:ea typeface="Calibri"/>
                <a:cs typeface="Times New Roman"/>
              </a:rPr>
              <a:t>within </a:t>
            </a:r>
            <a:r>
              <a:rPr lang="en-ZW" sz="2800" dirty="0">
                <a:latin typeface="Times New Roman"/>
                <a:ea typeface="Calibri"/>
                <a:cs typeface="Times New Roman"/>
              </a:rPr>
              <a:t>the Public Service </a:t>
            </a:r>
            <a:r>
              <a:rPr lang="en-ZW" sz="2800" dirty="0">
                <a:latin typeface="Times New Roman"/>
                <a:ea typeface="Calibri"/>
                <a:cs typeface="Times New Roman"/>
              </a:rPr>
              <a:t>has to be prioritized and </a:t>
            </a:r>
            <a:r>
              <a:rPr lang="en-ZW" sz="2800" dirty="0">
                <a:latin typeface="Times New Roman"/>
                <a:ea typeface="Calibri"/>
                <a:cs typeface="Times New Roman"/>
              </a:rPr>
              <a:t>sanctions for acts of omission and commission related </a:t>
            </a:r>
            <a:r>
              <a:rPr lang="en-ZW" sz="2800" dirty="0">
                <a:latin typeface="Times New Roman"/>
                <a:ea typeface="Calibri"/>
                <a:cs typeface="Times New Roman"/>
              </a:rPr>
              <a:t>to OSH </a:t>
            </a:r>
            <a:r>
              <a:rPr lang="en-ZW" sz="2800" dirty="0">
                <a:latin typeface="Times New Roman"/>
                <a:ea typeface="Calibri"/>
                <a:cs typeface="Times New Roman"/>
              </a:rPr>
              <a:t>will be enforced. </a:t>
            </a:r>
          </a:p>
          <a:p>
            <a:pPr marL="342900" marR="0" algn="just">
              <a:spcBef>
                <a:spcPts val="0"/>
              </a:spcBef>
              <a:spcAft>
                <a:spcPts val="0"/>
              </a:spcAft>
              <a:tabLst>
                <a:tab pos="342900" algn="l"/>
                <a:tab pos="571500" algn="l"/>
              </a:tabLst>
            </a:pPr>
            <a:r>
              <a:rPr lang="en-ZW" sz="2800" dirty="0">
                <a:latin typeface="Times New Roman"/>
                <a:ea typeface="Calibri"/>
                <a:cs typeface="Times New Roman"/>
              </a:rPr>
              <a:t>Awareness programs and refresher courses will be extended to Public Sector workers to ensure that everyone becomes an ambassador for safety and health.</a:t>
            </a:r>
          </a:p>
          <a:p>
            <a:endParaRPr lang="en-ZW" dirty="0"/>
          </a:p>
        </p:txBody>
      </p:sp>
    </p:spTree>
    <p:extLst>
      <p:ext uri="{BB962C8B-B14F-4D97-AF65-F5344CB8AC3E}">
        <p14:creationId xmlns:p14="http://schemas.microsoft.com/office/powerpoint/2010/main" val="5700230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W" dirty="0"/>
          </a:p>
        </p:txBody>
      </p:sp>
      <p:sp>
        <p:nvSpPr>
          <p:cNvPr id="3" name="Content Placeholder 2"/>
          <p:cNvSpPr>
            <a:spLocks noGrp="1"/>
          </p:cNvSpPr>
          <p:nvPr>
            <p:ph sz="quarter" idx="1"/>
          </p:nvPr>
        </p:nvSpPr>
        <p:spPr/>
        <p:txBody>
          <a:bodyPr/>
          <a:lstStyle/>
          <a:p>
            <a:pPr marL="0" indent="0" algn="ctr">
              <a:spcBef>
                <a:spcPts val="0"/>
              </a:spcBef>
              <a:buNone/>
              <a:tabLst>
                <a:tab pos="342900" algn="l"/>
                <a:tab pos="571500" algn="l"/>
              </a:tabLst>
            </a:pPr>
            <a:r>
              <a:rPr lang="en-ZW" sz="9600" dirty="0" smtClean="0">
                <a:latin typeface="Times New Roman"/>
                <a:ea typeface="Calibri"/>
                <a:cs typeface="Times New Roman"/>
              </a:rPr>
              <a:t>THANK YOU</a:t>
            </a:r>
            <a:endParaRPr lang="en-ZW" sz="9600" dirty="0">
              <a:latin typeface="Century"/>
              <a:ea typeface="Calibri"/>
              <a:cs typeface="Times New Roman"/>
            </a:endParaRPr>
          </a:p>
          <a:p>
            <a:pPr marL="0" indent="0">
              <a:buNone/>
            </a:pPr>
            <a:endParaRPr lang="en-ZW" dirty="0"/>
          </a:p>
        </p:txBody>
      </p:sp>
    </p:spTree>
    <p:extLst>
      <p:ext uri="{BB962C8B-B14F-4D97-AF65-F5344CB8AC3E}">
        <p14:creationId xmlns:p14="http://schemas.microsoft.com/office/powerpoint/2010/main" val="107196414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441</TotalTime>
  <Words>559</Words>
  <Application>Microsoft Office PowerPoint</Application>
  <PresentationFormat>On-screen Show (4:3)</PresentationFormat>
  <Paragraphs>29</Paragraphs>
  <Slides>8</Slides>
  <Notes>1</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Civic</vt:lpstr>
      <vt:lpstr>  PRESENTATION ON OCCUPATIONAL SAFETY AND HEALTH IN THE PUBLIC SERVICE. </vt:lpstr>
      <vt:lpstr>OCCUPATIONAL SAFETY AND HEALTH IN THE PUBLIC SERVICE</vt:lpstr>
      <vt:lpstr>ESTABLISHMENT OF THE JOINT COMMITTEE</vt:lpstr>
      <vt:lpstr>MEETINGS CONVENED</vt:lpstr>
      <vt:lpstr>GWERU CAPACITY BUILDING WORKSHOP </vt:lpstr>
      <vt:lpstr>GWERU CAPACITY BUILDING WORKSHOP </vt:lpstr>
      <vt:lpstr>KEY TAKEAWAYS AND INSIGHTS</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ON OCCUPATIONAL SAFETY AND HEALTH IN THE PUBLIC SERVICE. </dc:title>
  <dc:creator>Derick Musonza</dc:creator>
  <cp:lastModifiedBy>Derick Musonza</cp:lastModifiedBy>
  <cp:revision>58</cp:revision>
  <dcterms:created xsi:type="dcterms:W3CDTF">2006-08-16T00:00:00Z</dcterms:created>
  <dcterms:modified xsi:type="dcterms:W3CDTF">2025-03-21T07:54:03Z</dcterms:modified>
</cp:coreProperties>
</file>