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8"/>
  </p:notesMasterIdLst>
  <p:sldIdLst>
    <p:sldId id="328" r:id="rId2"/>
    <p:sldId id="330" r:id="rId3"/>
    <p:sldId id="304" r:id="rId4"/>
    <p:sldId id="318" r:id="rId5"/>
    <p:sldId id="321" r:id="rId6"/>
    <p:sldId id="317" r:id="rId7"/>
    <p:sldId id="331" r:id="rId8"/>
    <p:sldId id="333" r:id="rId9"/>
    <p:sldId id="334" r:id="rId10"/>
    <p:sldId id="299" r:id="rId11"/>
    <p:sldId id="332" r:id="rId12"/>
    <p:sldId id="319" r:id="rId13"/>
    <p:sldId id="325" r:id="rId14"/>
    <p:sldId id="310" r:id="rId15"/>
    <p:sldId id="329" r:id="rId16"/>
    <p:sldId id="28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5250" autoAdjust="0"/>
  </p:normalViewPr>
  <p:slideViewPr>
    <p:cSldViewPr>
      <p:cViewPr varScale="1">
        <p:scale>
          <a:sx n="81" d="100"/>
          <a:sy n="81" d="100"/>
        </p:scale>
        <p:origin x="1550" y="6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45"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1048746"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A2561-636C-40E0-9BD9-2BED31AF7EE8}" type="datetimeFigureOut">
              <a:rPr lang="en-GB" smtClean="0"/>
              <a:t>20/06/2025</a:t>
            </a:fld>
            <a:endParaRPr lang="en-GB"/>
          </a:p>
        </p:txBody>
      </p:sp>
      <p:sp>
        <p:nvSpPr>
          <p:cNvPr id="1048747"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1048748"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49"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1048750"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8BC06-2768-43EB-B374-8190AC1751CC}"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Slide Image Placeholder 1"/>
          <p:cNvSpPr>
            <a:spLocks noGrp="1" noRot="1" noChangeAspect="1"/>
          </p:cNvSpPr>
          <p:nvPr>
            <p:ph type="sldImg"/>
          </p:nvPr>
        </p:nvSpPr>
        <p:spPr/>
      </p:sp>
      <p:sp>
        <p:nvSpPr>
          <p:cNvPr id="1048592" name="Notes Placeholder 2"/>
          <p:cNvSpPr>
            <a:spLocks noGrp="1"/>
          </p:cNvSpPr>
          <p:nvPr>
            <p:ph type="body" idx="1"/>
          </p:nvPr>
        </p:nvSpPr>
        <p:spPr/>
        <p:txBody>
          <a:bodyPr>
            <a:normAutofit/>
          </a:bodyPr>
          <a:lstStyle/>
          <a:p>
            <a:endParaRPr lang="en-US" dirty="0"/>
          </a:p>
          <a:p>
            <a:endParaRPr lang="en-US" dirty="0"/>
          </a:p>
        </p:txBody>
      </p:sp>
      <p:sp>
        <p:nvSpPr>
          <p:cNvPr id="1048593" name="Slide Number Placeholder 3"/>
          <p:cNvSpPr>
            <a:spLocks noGrp="1"/>
          </p:cNvSpPr>
          <p:nvPr>
            <p:ph type="sldNum" sz="quarter" idx="10"/>
          </p:nvPr>
        </p:nvSpPr>
        <p:spPr/>
        <p:txBody>
          <a:bodyPr/>
          <a:lstStyle/>
          <a:p>
            <a:fld id="{8708BC06-2768-43EB-B374-8190AC1751CC}" type="slidenum">
              <a:rPr lang="en-GB" smtClean="0"/>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Slide Image Placeholder 1"/>
          <p:cNvSpPr>
            <a:spLocks noGrp="1" noRot="1" noChangeAspect="1"/>
          </p:cNvSpPr>
          <p:nvPr>
            <p:ph type="sldImg"/>
          </p:nvPr>
        </p:nvSpPr>
        <p:spPr/>
      </p:sp>
      <p:sp>
        <p:nvSpPr>
          <p:cNvPr id="1048598" name="Notes Placeholder 2"/>
          <p:cNvSpPr>
            <a:spLocks noGrp="1"/>
          </p:cNvSpPr>
          <p:nvPr>
            <p:ph type="body" idx="1"/>
          </p:nvPr>
        </p:nvSpPr>
        <p:spPr/>
        <p:txBody>
          <a:bodyPr/>
          <a:lstStyle/>
          <a:p>
            <a:endParaRPr lang="en-ZW" dirty="0"/>
          </a:p>
        </p:txBody>
      </p:sp>
      <p:sp>
        <p:nvSpPr>
          <p:cNvPr id="1048599" name="Slide Number Placeholder 3"/>
          <p:cNvSpPr>
            <a:spLocks noGrp="1"/>
          </p:cNvSpPr>
          <p:nvPr>
            <p:ph type="sldNum" sz="quarter" idx="5"/>
          </p:nvPr>
        </p:nvSpPr>
        <p:spPr/>
        <p:txBody>
          <a:bodyPr/>
          <a:lstStyle/>
          <a:p>
            <a:fld id="{8708BC06-2768-43EB-B374-8190AC1751CC}" type="slidenum">
              <a:rPr lang="en-GB" smtClean="0"/>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45E1F-3909-809B-E0AE-2594143B8E1C}"/>
            </a:ext>
          </a:extLst>
        </p:cNvPr>
        <p:cNvGrpSpPr/>
        <p:nvPr/>
      </p:nvGrpSpPr>
      <p:grpSpPr>
        <a:xfrm>
          <a:off x="0" y="0"/>
          <a:ext cx="0" cy="0"/>
          <a:chOff x="0" y="0"/>
          <a:chExt cx="0" cy="0"/>
        </a:xfrm>
      </p:grpSpPr>
      <p:sp>
        <p:nvSpPr>
          <p:cNvPr id="1048620" name="Slide Image Placeholder 1">
            <a:extLst>
              <a:ext uri="{FF2B5EF4-FFF2-40B4-BE49-F238E27FC236}">
                <a16:creationId xmlns:a16="http://schemas.microsoft.com/office/drawing/2014/main" id="{BB07E2E9-640A-D893-CD22-CB441FA6A1DA}"/>
              </a:ext>
            </a:extLst>
          </p:cNvPr>
          <p:cNvSpPr>
            <a:spLocks noGrp="1" noRot="1" noChangeAspect="1"/>
          </p:cNvSpPr>
          <p:nvPr>
            <p:ph type="sldImg"/>
          </p:nvPr>
        </p:nvSpPr>
        <p:spPr/>
      </p:sp>
      <p:sp>
        <p:nvSpPr>
          <p:cNvPr id="1048621" name="Notes Placeholder 2">
            <a:extLst>
              <a:ext uri="{FF2B5EF4-FFF2-40B4-BE49-F238E27FC236}">
                <a16:creationId xmlns:a16="http://schemas.microsoft.com/office/drawing/2014/main" id="{7E2C9506-AFE2-3ED6-881F-2F27440E2243}"/>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a16="http://schemas.microsoft.com/office/drawing/2014/main" id="{1D732FFD-8BB9-FC9C-894E-EA4FF627DD35}"/>
              </a:ext>
            </a:extLst>
          </p:cNvPr>
          <p:cNvSpPr>
            <a:spLocks noGrp="1"/>
          </p:cNvSpPr>
          <p:nvPr>
            <p:ph type="sldNum" sz="quarter" idx="10"/>
          </p:nvPr>
        </p:nvSpPr>
        <p:spPr/>
        <p:txBody>
          <a:bodyPr/>
          <a:lstStyle/>
          <a:p>
            <a:fld id="{8708BC06-2768-43EB-B374-8190AC1751CC}" type="slidenum">
              <a:rPr lang="en-GB" smtClean="0"/>
              <a:t>3</a:t>
            </a:fld>
            <a:endParaRPr lang="en-GB" dirty="0"/>
          </a:p>
        </p:txBody>
      </p:sp>
    </p:spTree>
    <p:extLst>
      <p:ext uri="{BB962C8B-B14F-4D97-AF65-F5344CB8AC3E}">
        <p14:creationId xmlns:p14="http://schemas.microsoft.com/office/powerpoint/2010/main" val="317168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Slide Image Placeholder 1"/>
          <p:cNvSpPr>
            <a:spLocks noGrp="1" noRot="1" noChangeAspect="1"/>
          </p:cNvSpPr>
          <p:nvPr>
            <p:ph type="sldImg"/>
          </p:nvPr>
        </p:nvSpPr>
        <p:spPr/>
      </p:sp>
      <p:sp>
        <p:nvSpPr>
          <p:cNvPr id="1048621" name="Notes Placeholder 2"/>
          <p:cNvSpPr>
            <a:spLocks noGrp="1"/>
          </p:cNvSpPr>
          <p:nvPr>
            <p:ph type="body" idx="1"/>
          </p:nvPr>
        </p:nvSpPr>
        <p:spPr/>
        <p:txBody>
          <a:bodyPr>
            <a:normAutofit/>
          </a:bodyPr>
          <a:lstStyle/>
          <a:p>
            <a:endParaRPr lang="en-GB" sz="1200" cap="none" baseline="0" dirty="0">
              <a:solidFill>
                <a:srgbClr val="FF0000"/>
              </a:solidFill>
            </a:endParaRPr>
          </a:p>
          <a:p>
            <a:endParaRPr lang="en-US" dirty="0"/>
          </a:p>
        </p:txBody>
      </p:sp>
      <p:sp>
        <p:nvSpPr>
          <p:cNvPr id="1048622" name="Slide Number Placeholder 3"/>
          <p:cNvSpPr>
            <a:spLocks noGrp="1"/>
          </p:cNvSpPr>
          <p:nvPr>
            <p:ph type="sldNum" sz="quarter" idx="10"/>
          </p:nvPr>
        </p:nvSpPr>
        <p:spPr/>
        <p:txBody>
          <a:bodyPr/>
          <a:lstStyle/>
          <a:p>
            <a:fld id="{8708BC06-2768-43EB-B374-8190AC1751CC}" type="slidenum">
              <a:rPr lang="en-GB" smtClean="0"/>
              <a:t>10</a:t>
            </a:fld>
            <a:endParaRPr lang="en-GB"/>
          </a:p>
        </p:txBody>
      </p:sp>
    </p:spTree>
    <p:extLst>
      <p:ext uri="{BB962C8B-B14F-4D97-AF65-F5344CB8AC3E}">
        <p14:creationId xmlns:p14="http://schemas.microsoft.com/office/powerpoint/2010/main" val="117677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D1C95-89A5-CCDA-B056-FCB3316B0E1A}"/>
            </a:ext>
          </a:extLst>
        </p:cNvPr>
        <p:cNvGrpSpPr/>
        <p:nvPr/>
      </p:nvGrpSpPr>
      <p:grpSpPr>
        <a:xfrm>
          <a:off x="0" y="0"/>
          <a:ext cx="0" cy="0"/>
          <a:chOff x="0" y="0"/>
          <a:chExt cx="0" cy="0"/>
        </a:xfrm>
      </p:grpSpPr>
      <p:sp>
        <p:nvSpPr>
          <p:cNvPr id="1048620" name="Slide Image Placeholder 1">
            <a:extLst>
              <a:ext uri="{FF2B5EF4-FFF2-40B4-BE49-F238E27FC236}">
                <a16:creationId xmlns:a16="http://schemas.microsoft.com/office/drawing/2014/main" id="{9E0BDD89-9F27-57FF-AA42-20641B2BA151}"/>
              </a:ext>
            </a:extLst>
          </p:cNvPr>
          <p:cNvSpPr>
            <a:spLocks noGrp="1" noRot="1" noChangeAspect="1"/>
          </p:cNvSpPr>
          <p:nvPr>
            <p:ph type="sldImg"/>
          </p:nvPr>
        </p:nvSpPr>
        <p:spPr/>
      </p:sp>
      <p:sp>
        <p:nvSpPr>
          <p:cNvPr id="1048621" name="Notes Placeholder 2">
            <a:extLst>
              <a:ext uri="{FF2B5EF4-FFF2-40B4-BE49-F238E27FC236}">
                <a16:creationId xmlns:a16="http://schemas.microsoft.com/office/drawing/2014/main" id="{1FDC8A07-03C7-B65C-DF7D-01FF5A99D84F}"/>
              </a:ext>
            </a:extLst>
          </p:cNvPr>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a:extLst>
              <a:ext uri="{FF2B5EF4-FFF2-40B4-BE49-F238E27FC236}">
                <a16:creationId xmlns:a16="http://schemas.microsoft.com/office/drawing/2014/main" id="{3A6683BA-0F82-83A0-B6F8-76311CE62B07}"/>
              </a:ext>
            </a:extLst>
          </p:cNvPr>
          <p:cNvSpPr>
            <a:spLocks noGrp="1"/>
          </p:cNvSpPr>
          <p:nvPr>
            <p:ph type="sldNum" sz="quarter" idx="10"/>
          </p:nvPr>
        </p:nvSpPr>
        <p:spPr/>
        <p:txBody>
          <a:bodyPr/>
          <a:lstStyle/>
          <a:p>
            <a:fld id="{8708BC06-2768-43EB-B374-8190AC1751CC}" type="slidenum">
              <a:rPr lang="en-GB" smtClean="0"/>
              <a:t>14</a:t>
            </a:fld>
            <a:endParaRPr lang="en-GB" dirty="0"/>
          </a:p>
        </p:txBody>
      </p:sp>
    </p:spTree>
    <p:extLst>
      <p:ext uri="{BB962C8B-B14F-4D97-AF65-F5344CB8AC3E}">
        <p14:creationId xmlns:p14="http://schemas.microsoft.com/office/powerpoint/2010/main" val="3448425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Slide Image Placeholder 1"/>
          <p:cNvSpPr>
            <a:spLocks noGrp="1" noRot="1" noChangeAspect="1"/>
          </p:cNvSpPr>
          <p:nvPr>
            <p:ph type="sldImg"/>
          </p:nvPr>
        </p:nvSpPr>
        <p:spPr/>
      </p:sp>
      <p:sp>
        <p:nvSpPr>
          <p:cNvPr id="1048621" name="Notes Placeholder 2"/>
          <p:cNvSpPr>
            <a:spLocks noGrp="1"/>
          </p:cNvSpPr>
          <p:nvPr>
            <p:ph type="body" idx="1"/>
          </p:nvPr>
        </p:nvSpPr>
        <p:spPr/>
        <p:txBody>
          <a:bodyPr>
            <a:normAutofit/>
          </a:bodyPr>
          <a:lstStyle/>
          <a:p>
            <a:endParaRPr lang="en-GB" dirty="0">
              <a:solidFill>
                <a:srgbClr val="FF0000"/>
              </a:solidFill>
            </a:endParaRPr>
          </a:p>
          <a:p>
            <a:endParaRPr lang="en-US" dirty="0"/>
          </a:p>
        </p:txBody>
      </p:sp>
      <p:sp>
        <p:nvSpPr>
          <p:cNvPr id="1048622" name="Slide Number Placeholder 3"/>
          <p:cNvSpPr>
            <a:spLocks noGrp="1"/>
          </p:cNvSpPr>
          <p:nvPr>
            <p:ph type="sldNum" sz="quarter" idx="10"/>
          </p:nvPr>
        </p:nvSpPr>
        <p:spPr/>
        <p:txBody>
          <a:bodyPr/>
          <a:lstStyle/>
          <a:p>
            <a:fld id="{8708BC06-2768-43EB-B374-8190AC1751CC}" type="slidenum">
              <a:rPr lang="en-GB" smtClean="0"/>
              <a:t>15</a:t>
            </a:fld>
            <a:endParaRPr lang="en-GB"/>
          </a:p>
        </p:txBody>
      </p:sp>
    </p:spTree>
    <p:extLst>
      <p:ext uri="{BB962C8B-B14F-4D97-AF65-F5344CB8AC3E}">
        <p14:creationId xmlns:p14="http://schemas.microsoft.com/office/powerpoint/2010/main" val="3606137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97153" name="Picture 7" descr="Droplets-SD-Title-R1d.png"/>
          <p:cNvPicPr>
            <a:picLocks noChangeAspect="1"/>
          </p:cNvPicPr>
          <p:nvPr/>
        </p:nvPicPr>
        <p:blipFill>
          <a:blip r:embed="rId2"/>
          <a:stretch>
            <a:fillRect/>
          </a:stretch>
        </p:blipFill>
        <p:spPr>
          <a:xfrm>
            <a:off x="0" y="0"/>
            <a:ext cx="9144000" cy="6858000"/>
          </a:xfrm>
          <a:prstGeom prst="rect">
            <a:avLst/>
          </a:prstGeom>
        </p:spPr>
      </p:pic>
      <p:sp>
        <p:nvSpPr>
          <p:cNvPr id="1048581"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1048582"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48583" name="Date Placeholder 3"/>
          <p:cNvSpPr>
            <a:spLocks noGrp="1"/>
          </p:cNvSpPr>
          <p:nvPr>
            <p:ph type="dt" sz="half" idx="10"/>
          </p:nvPr>
        </p:nvSpPr>
        <p:spPr/>
        <p:txBody>
          <a:bodyPr/>
          <a:lstStyle/>
          <a:p>
            <a:fld id="{8EE2E116-D3B2-438E-A805-9F02AC837953}" type="datetimeFigureOut">
              <a:rPr lang="en-ZA" smtClean="0"/>
              <a:t>2025/06/20</a:t>
            </a:fld>
            <a:endParaRPr lang="en-ZA"/>
          </a:p>
        </p:txBody>
      </p:sp>
      <p:sp>
        <p:nvSpPr>
          <p:cNvPr id="1048584" name="Footer Placeholder 4"/>
          <p:cNvSpPr>
            <a:spLocks noGrp="1"/>
          </p:cNvSpPr>
          <p:nvPr>
            <p:ph type="ftr" sz="quarter" idx="11"/>
          </p:nvPr>
        </p:nvSpPr>
        <p:spPr/>
        <p:txBody>
          <a:bodyPr/>
          <a:lstStyle/>
          <a:p>
            <a:endParaRPr lang="en-ZA"/>
          </a:p>
        </p:txBody>
      </p:sp>
      <p:sp>
        <p:nvSpPr>
          <p:cNvPr id="1048585"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097159" name="Picture 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00" name="Title 1"/>
          <p:cNvSpPr>
            <a:spLocks noGrp="1"/>
          </p:cNvSpPr>
          <p:nvPr>
            <p:ph type="title"/>
          </p:nvPr>
        </p:nvSpPr>
        <p:spPr/>
        <p:txBody>
          <a:bodyPr/>
          <a:lstStyle/>
          <a:p>
            <a:r>
              <a:rPr lang="en-US"/>
              <a:t>Click to edit Master title style</a:t>
            </a:r>
            <a:endParaRPr lang="en-US" dirty="0"/>
          </a:p>
        </p:txBody>
      </p:sp>
      <p:sp>
        <p:nvSpPr>
          <p:cNvPr id="1048601"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2" name="Date Placeholder 3"/>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03" name="Footer Placeholder 4"/>
          <p:cNvSpPr>
            <a:spLocks noGrp="1"/>
          </p:cNvSpPr>
          <p:nvPr>
            <p:ph type="ftr" sz="quarter" idx="11"/>
          </p:nvPr>
        </p:nvSpPr>
        <p:spPr/>
        <p:txBody>
          <a:bodyPr/>
          <a:lstStyle/>
          <a:p>
            <a:endParaRPr lang="en-ZA"/>
          </a:p>
        </p:txBody>
      </p:sp>
      <p:sp>
        <p:nvSpPr>
          <p:cNvPr id="1048604"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97180" name="Picture 7"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83"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1048684"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85" name="Date Placeholder 3"/>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86" name="Footer Placeholder 4"/>
          <p:cNvSpPr>
            <a:spLocks noGrp="1"/>
          </p:cNvSpPr>
          <p:nvPr>
            <p:ph type="ftr" sz="quarter" idx="11"/>
          </p:nvPr>
        </p:nvSpPr>
        <p:spPr/>
        <p:txBody>
          <a:bodyPr/>
          <a:lstStyle/>
          <a:p>
            <a:endParaRPr lang="en-ZA"/>
          </a:p>
        </p:txBody>
      </p:sp>
      <p:sp>
        <p:nvSpPr>
          <p:cNvPr id="1048687"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2097186"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18"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048719" name="Content Placeholder 2"/>
          <p:cNvSpPr>
            <a:spLocks noGrp="1"/>
          </p:cNvSpPr>
          <p:nvPr>
            <p:ph sz="quarter" idx="13"/>
          </p:nvPr>
        </p:nvSpPr>
        <p:spPr>
          <a:xfrm>
            <a:off x="685330" y="2367093"/>
            <a:ext cx="382952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0" name="Content Placeholder 3"/>
          <p:cNvSpPr>
            <a:spLocks noGrp="1"/>
          </p:cNvSpPr>
          <p:nvPr>
            <p:ph sz="quarter" idx="14"/>
          </p:nvPr>
        </p:nvSpPr>
        <p:spPr>
          <a:xfrm>
            <a:off x="4629150" y="2367093"/>
            <a:ext cx="382905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21"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22" name="Footer Placeholder 5"/>
          <p:cNvSpPr>
            <a:spLocks noGrp="1"/>
          </p:cNvSpPr>
          <p:nvPr>
            <p:ph type="ftr" sz="quarter" idx="11"/>
          </p:nvPr>
        </p:nvSpPr>
        <p:spPr/>
        <p:txBody>
          <a:bodyPr/>
          <a:lstStyle/>
          <a:p>
            <a:endParaRPr lang="en-ZA"/>
          </a:p>
        </p:txBody>
      </p:sp>
      <p:sp>
        <p:nvSpPr>
          <p:cNvPr id="1048723"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97181" name="Picture 10"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88"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048689"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90"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1"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92"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93" name="Date Placeholder 6"/>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94" name="Footer Placeholder 7"/>
          <p:cNvSpPr>
            <a:spLocks noGrp="1"/>
          </p:cNvSpPr>
          <p:nvPr>
            <p:ph type="ftr" sz="quarter" idx="11"/>
          </p:nvPr>
        </p:nvSpPr>
        <p:spPr/>
        <p:txBody>
          <a:bodyPr/>
          <a:lstStyle/>
          <a:p>
            <a:endParaRPr lang="en-ZA"/>
          </a:p>
        </p:txBody>
      </p:sp>
      <p:sp>
        <p:nvSpPr>
          <p:cNvPr id="1048695" name="Slide Number Placeholder 8"/>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2097175" name="Picture 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0" name="Title 1"/>
          <p:cNvSpPr>
            <a:spLocks noGrp="1"/>
          </p:cNvSpPr>
          <p:nvPr>
            <p:ph type="title"/>
          </p:nvPr>
        </p:nvSpPr>
        <p:spPr/>
        <p:txBody>
          <a:bodyPr/>
          <a:lstStyle/>
          <a:p>
            <a:r>
              <a:rPr lang="en-US"/>
              <a:t>Click to edit Master title style</a:t>
            </a:r>
            <a:endParaRPr lang="en-US" dirty="0"/>
          </a:p>
        </p:txBody>
      </p:sp>
      <p:sp>
        <p:nvSpPr>
          <p:cNvPr id="1048651" name="Date Placeholder 2"/>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52" name="Footer Placeholder 3"/>
          <p:cNvSpPr>
            <a:spLocks noGrp="1"/>
          </p:cNvSpPr>
          <p:nvPr>
            <p:ph type="ftr" sz="quarter" idx="11"/>
          </p:nvPr>
        </p:nvSpPr>
        <p:spPr/>
        <p:txBody>
          <a:bodyPr/>
          <a:lstStyle/>
          <a:p>
            <a:endParaRPr lang="en-ZA"/>
          </a:p>
        </p:txBody>
      </p:sp>
      <p:sp>
        <p:nvSpPr>
          <p:cNvPr id="1048653"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097182" name="Picture 5"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96" name="Date Placeholder 1"/>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97" name="Footer Placeholder 2"/>
          <p:cNvSpPr>
            <a:spLocks noGrp="1"/>
          </p:cNvSpPr>
          <p:nvPr>
            <p:ph type="ftr" sz="quarter" idx="11"/>
          </p:nvPr>
        </p:nvSpPr>
        <p:spPr/>
        <p:txBody>
          <a:bodyPr/>
          <a:lstStyle/>
          <a:p>
            <a:endParaRPr lang="en-ZA"/>
          </a:p>
        </p:txBody>
      </p:sp>
      <p:sp>
        <p:nvSpPr>
          <p:cNvPr id="1048698" name="Slide Number Placeholder 3"/>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2097188"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34"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48735" name="Content Placeholder 2"/>
          <p:cNvSpPr>
            <a:spLocks noGrp="1"/>
          </p:cNvSpPr>
          <p:nvPr>
            <p:ph sz="quarter" idx="13"/>
          </p:nvPr>
        </p:nvSpPr>
        <p:spPr>
          <a:xfrm>
            <a:off x="3808547" y="609601"/>
            <a:ext cx="4650122"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6"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37"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38" name="Footer Placeholder 5"/>
          <p:cNvSpPr>
            <a:spLocks noGrp="1"/>
          </p:cNvSpPr>
          <p:nvPr>
            <p:ph type="ftr" sz="quarter" idx="11"/>
          </p:nvPr>
        </p:nvSpPr>
        <p:spPr/>
        <p:txBody>
          <a:bodyPr/>
          <a:lstStyle/>
          <a:p>
            <a:endParaRPr lang="en-ZA"/>
          </a:p>
        </p:txBody>
      </p:sp>
      <p:sp>
        <p:nvSpPr>
          <p:cNvPr id="1048739"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097178"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64"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1048665"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666"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67"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68" name="Footer Placeholder 5"/>
          <p:cNvSpPr>
            <a:spLocks noGrp="1"/>
          </p:cNvSpPr>
          <p:nvPr>
            <p:ph type="ftr" sz="quarter" idx="11"/>
          </p:nvPr>
        </p:nvSpPr>
        <p:spPr/>
        <p:txBody>
          <a:bodyPr/>
          <a:lstStyle/>
          <a:p>
            <a:endParaRPr lang="en-ZA"/>
          </a:p>
        </p:txBody>
      </p:sp>
      <p:sp>
        <p:nvSpPr>
          <p:cNvPr id="1048669"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2097185"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1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104871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4871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15"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16" name="Footer Placeholder 5"/>
          <p:cNvSpPr>
            <a:spLocks noGrp="1"/>
          </p:cNvSpPr>
          <p:nvPr>
            <p:ph type="ftr" sz="quarter" idx="11"/>
          </p:nvPr>
        </p:nvSpPr>
        <p:spPr/>
        <p:txBody>
          <a:bodyPr/>
          <a:lstStyle/>
          <a:p>
            <a:endParaRPr lang="en-ZA"/>
          </a:p>
        </p:txBody>
      </p:sp>
      <p:sp>
        <p:nvSpPr>
          <p:cNvPr id="1048717"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2097177"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9"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1048660"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61"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62" name="Footer Placeholder 5"/>
          <p:cNvSpPr>
            <a:spLocks noGrp="1"/>
          </p:cNvSpPr>
          <p:nvPr>
            <p:ph type="ftr" sz="quarter" idx="11"/>
          </p:nvPr>
        </p:nvSpPr>
        <p:spPr/>
        <p:txBody>
          <a:bodyPr/>
          <a:lstStyle/>
          <a:p>
            <a:endParaRPr lang="en-ZA"/>
          </a:p>
        </p:txBody>
      </p:sp>
      <p:sp>
        <p:nvSpPr>
          <p:cNvPr id="1048663"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2097184" name="Picture 12"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04"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048705"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06"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07"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08" name="Footer Placeholder 5"/>
          <p:cNvSpPr>
            <a:spLocks noGrp="1"/>
          </p:cNvSpPr>
          <p:nvPr>
            <p:ph type="ftr" sz="quarter" idx="11"/>
          </p:nvPr>
        </p:nvSpPr>
        <p:spPr/>
        <p:txBody>
          <a:bodyPr/>
          <a:lstStyle/>
          <a:p>
            <a:endParaRPr lang="en-ZA"/>
          </a:p>
        </p:txBody>
      </p:sp>
      <p:sp>
        <p:nvSpPr>
          <p:cNvPr id="1048709" name="Slide Number Placeholder 6"/>
          <p:cNvSpPr>
            <a:spLocks noGrp="1"/>
          </p:cNvSpPr>
          <p:nvPr>
            <p:ph type="sldNum" sz="quarter" idx="12"/>
          </p:nvPr>
        </p:nvSpPr>
        <p:spPr/>
        <p:txBody>
          <a:bodyPr/>
          <a:lstStyle/>
          <a:p>
            <a:fld id="{06688B45-0D91-415D-B95F-F60A0775FE6E}" type="slidenum">
              <a:rPr lang="en-ZA" smtClean="0"/>
              <a:t>‹#›</a:t>
            </a:fld>
            <a:endParaRPr lang="en-ZA"/>
          </a:p>
        </p:txBody>
      </p:sp>
      <p:sp>
        <p:nvSpPr>
          <p:cNvPr id="1048710"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48711"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2097176"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54"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1048655"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56" name="Date Placeholder 4"/>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57" name="Footer Placeholder 5"/>
          <p:cNvSpPr>
            <a:spLocks noGrp="1"/>
          </p:cNvSpPr>
          <p:nvPr>
            <p:ph type="ftr" sz="quarter" idx="11"/>
          </p:nvPr>
        </p:nvSpPr>
        <p:spPr/>
        <p:txBody>
          <a:bodyPr/>
          <a:lstStyle/>
          <a:p>
            <a:endParaRPr lang="en-ZA"/>
          </a:p>
        </p:txBody>
      </p:sp>
      <p:sp>
        <p:nvSpPr>
          <p:cNvPr id="1048658" name="Slide Number Placeholder 6"/>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2097187" name="Picture 13"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24"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1048725"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6"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27"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8"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29"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30"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31" name="Date Placeholder 2"/>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32" name="Footer Placeholder 3"/>
          <p:cNvSpPr>
            <a:spLocks noGrp="1"/>
          </p:cNvSpPr>
          <p:nvPr>
            <p:ph type="ftr" sz="quarter" idx="11"/>
          </p:nvPr>
        </p:nvSpPr>
        <p:spPr/>
        <p:txBody>
          <a:bodyPr/>
          <a:lstStyle/>
          <a:p>
            <a:endParaRPr lang="en-ZA"/>
          </a:p>
        </p:txBody>
      </p:sp>
      <p:sp>
        <p:nvSpPr>
          <p:cNvPr id="1048733"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097179" name="Picture 16"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7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048671"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2"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3"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74"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5"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6"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77"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8"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679"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80" name="Date Placeholder 2"/>
          <p:cNvSpPr>
            <a:spLocks noGrp="1"/>
          </p:cNvSpPr>
          <p:nvPr>
            <p:ph type="dt" sz="half" idx="10"/>
          </p:nvPr>
        </p:nvSpPr>
        <p:spPr/>
        <p:txBody>
          <a:bodyPr/>
          <a:lstStyle/>
          <a:p>
            <a:fld id="{8EE2E116-D3B2-438E-A805-9F02AC837953}" type="datetimeFigureOut">
              <a:rPr lang="en-ZA" smtClean="0"/>
              <a:t>2025/06/20</a:t>
            </a:fld>
            <a:endParaRPr lang="en-ZA"/>
          </a:p>
        </p:txBody>
      </p:sp>
      <p:sp>
        <p:nvSpPr>
          <p:cNvPr id="1048681" name="Footer Placeholder 3"/>
          <p:cNvSpPr>
            <a:spLocks noGrp="1"/>
          </p:cNvSpPr>
          <p:nvPr>
            <p:ph type="ftr" sz="quarter" idx="11"/>
          </p:nvPr>
        </p:nvSpPr>
        <p:spPr/>
        <p:txBody>
          <a:bodyPr/>
          <a:lstStyle/>
          <a:p>
            <a:endParaRPr lang="en-ZA"/>
          </a:p>
        </p:txBody>
      </p:sp>
      <p:sp>
        <p:nvSpPr>
          <p:cNvPr id="1048682" name="Slide Number Placeholder 4"/>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2097189" name="Picture 8"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740" name="Title 1"/>
          <p:cNvSpPr>
            <a:spLocks noGrp="1"/>
          </p:cNvSpPr>
          <p:nvPr>
            <p:ph type="title"/>
          </p:nvPr>
        </p:nvSpPr>
        <p:spPr/>
        <p:txBody>
          <a:bodyPr/>
          <a:lstStyle/>
          <a:p>
            <a:r>
              <a:rPr lang="en-US"/>
              <a:t>Click to edit Master title style</a:t>
            </a:r>
            <a:endParaRPr lang="en-US" dirty="0"/>
          </a:p>
        </p:txBody>
      </p:sp>
      <p:sp>
        <p:nvSpPr>
          <p:cNvPr id="104874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2" name="Date Placeholder 3"/>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43" name="Footer Placeholder 4"/>
          <p:cNvSpPr>
            <a:spLocks noGrp="1"/>
          </p:cNvSpPr>
          <p:nvPr>
            <p:ph type="ftr" sz="quarter" idx="11"/>
          </p:nvPr>
        </p:nvSpPr>
        <p:spPr/>
        <p:txBody>
          <a:bodyPr/>
          <a:lstStyle/>
          <a:p>
            <a:endParaRPr lang="en-ZA"/>
          </a:p>
        </p:txBody>
      </p:sp>
      <p:sp>
        <p:nvSpPr>
          <p:cNvPr id="1048744"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2097183" name="Picture 9" descr="Droplets-SD-Content-R1d.png"/>
          <p:cNvPicPr>
            <a:picLocks noChangeAspect="1"/>
          </p:cNvPicPr>
          <p:nvPr/>
        </p:nvPicPr>
        <p:blipFill>
          <a:blip r:embed="rId2"/>
          <a:stretch>
            <a:fillRect/>
          </a:stretch>
        </p:blipFill>
        <p:spPr>
          <a:xfrm>
            <a:off x="0" y="0"/>
            <a:ext cx="9144000" cy="6858000"/>
          </a:xfrm>
          <a:prstGeom prst="rect">
            <a:avLst/>
          </a:prstGeom>
        </p:spPr>
      </p:pic>
      <p:sp>
        <p:nvSpPr>
          <p:cNvPr id="1048699" name="Vertical Title 1"/>
          <p:cNvSpPr>
            <a:spLocks noGrp="1"/>
          </p:cNvSpPr>
          <p:nvPr>
            <p:ph type="title" orient="vert"/>
          </p:nvPr>
        </p:nvSpPr>
        <p:spPr>
          <a:xfrm>
            <a:off x="6543675" y="609602"/>
            <a:ext cx="1914995" cy="5181599"/>
          </a:xfrm>
        </p:spPr>
        <p:txBody>
          <a:bodyPr vert="eaVert"/>
          <a:lstStyle>
            <a:lvl1pPr algn="l"/>
          </a:lstStyle>
          <a:p>
            <a:r>
              <a:rPr lang="en-US"/>
              <a:t>Click to edit Master title style</a:t>
            </a:r>
            <a:endParaRPr lang="en-US" dirty="0"/>
          </a:p>
        </p:txBody>
      </p:sp>
      <p:sp>
        <p:nvSpPr>
          <p:cNvPr id="1048700"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01" name="Date Placeholder 3"/>
          <p:cNvSpPr>
            <a:spLocks noGrp="1"/>
          </p:cNvSpPr>
          <p:nvPr>
            <p:ph type="dt" sz="half" idx="10"/>
          </p:nvPr>
        </p:nvSpPr>
        <p:spPr/>
        <p:txBody>
          <a:bodyPr/>
          <a:lstStyle/>
          <a:p>
            <a:fld id="{8EE2E116-D3B2-438E-A805-9F02AC837953}" type="datetimeFigureOut">
              <a:rPr lang="en-ZA" smtClean="0"/>
              <a:t>2025/06/20</a:t>
            </a:fld>
            <a:endParaRPr lang="en-ZA"/>
          </a:p>
        </p:txBody>
      </p:sp>
      <p:sp>
        <p:nvSpPr>
          <p:cNvPr id="1048702" name="Footer Placeholder 4"/>
          <p:cNvSpPr>
            <a:spLocks noGrp="1"/>
          </p:cNvSpPr>
          <p:nvPr>
            <p:ph type="ftr" sz="quarter" idx="11"/>
          </p:nvPr>
        </p:nvSpPr>
        <p:spPr/>
        <p:txBody>
          <a:bodyPr/>
          <a:lstStyle/>
          <a:p>
            <a:endParaRPr lang="en-ZA"/>
          </a:p>
        </p:txBody>
      </p:sp>
      <p:sp>
        <p:nvSpPr>
          <p:cNvPr id="1048703" name="Slide Number Placeholder 5"/>
          <p:cNvSpPr>
            <a:spLocks noGrp="1"/>
          </p:cNvSpPr>
          <p:nvPr>
            <p:ph type="sldNum" sz="quarter" idx="12"/>
          </p:nvPr>
        </p:nvSpPr>
        <p:spPr/>
        <p:txBody>
          <a:bodyPr/>
          <a:lstStyle/>
          <a:p>
            <a:fld id="{06688B45-0D91-415D-B95F-F60A0775FE6E}"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2097152" name="Picture 2" descr="\\DROBO-FS\QuickDrops\JB\PPTX NG\Droplets\LightingOverlay.png"/>
          <p:cNvPicPr>
            <a:picLocks noChangeAspect="1" noChangeArrowheads="1"/>
          </p:cNvPicPr>
          <p:nvPr/>
        </p:nvPicPr>
        <p:blipFill>
          <a:blip r:embed="rId19">
            <a:alphaModFix/>
          </a:blip>
          <a:srcRect/>
          <a:stretch>
            <a:fillRect/>
          </a:stretch>
        </p:blipFill>
        <p:spPr bwMode="auto">
          <a:xfrm>
            <a:off x="1" y="-1"/>
            <a:ext cx="9144002" cy="6858001"/>
          </a:xfrm>
          <a:prstGeom prst="rect">
            <a:avLst/>
          </a:prstGeom>
          <a:noFill/>
        </p:spPr>
      </p:pic>
      <p:sp>
        <p:nvSpPr>
          <p:cNvPr id="1048576"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48577"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8EE2E116-D3B2-438E-A805-9F02AC837953}" type="datetimeFigureOut">
              <a:rPr lang="en-ZA" smtClean="0"/>
              <a:t>2025/06/20</a:t>
            </a:fld>
            <a:endParaRPr lang="en-ZA"/>
          </a:p>
        </p:txBody>
      </p:sp>
      <p:sp>
        <p:nvSpPr>
          <p:cNvPr id="1048579"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ZA"/>
          </a:p>
        </p:txBody>
      </p:sp>
      <p:sp>
        <p:nvSpPr>
          <p:cNvPr id="1048580"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06688B45-0D91-415D-B95F-F60A0775FE6E}"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251520" y="116632"/>
            <a:ext cx="8640960" cy="948407"/>
          </a:xfrm>
        </p:spPr>
        <p:txBody>
          <a:bodyPr>
            <a:normAutofit fontScale="90000"/>
          </a:bodyPr>
          <a:lstStyle/>
          <a:p>
            <a:r>
              <a:rPr lang="en-ZA" sz="3200" b="1" dirty="0"/>
              <a:t>PUBLIC SERVICE COMMISSION</a:t>
            </a:r>
            <a:br>
              <a:rPr lang="en-ZA" sz="3200" b="1" dirty="0"/>
            </a:br>
            <a:r>
              <a:rPr lang="en-ZA" sz="3200" b="1" dirty="0"/>
              <a:t>SALARY SERVICE BUREAU</a:t>
            </a:r>
          </a:p>
        </p:txBody>
      </p:sp>
      <p:sp>
        <p:nvSpPr>
          <p:cNvPr id="1048587" name="Subtitle 2"/>
          <p:cNvSpPr>
            <a:spLocks noGrp="1"/>
          </p:cNvSpPr>
          <p:nvPr>
            <p:ph type="subTitle" idx="1"/>
          </p:nvPr>
        </p:nvSpPr>
        <p:spPr>
          <a:xfrm>
            <a:off x="647564" y="1382433"/>
            <a:ext cx="7848872" cy="4134799"/>
          </a:xfrm>
        </p:spPr>
        <p:txBody>
          <a:bodyPr>
            <a:normAutofit/>
          </a:bodyPr>
          <a:lstStyle/>
          <a:p>
            <a:endParaRPr lang="en-US" sz="2400" b="1" cap="none" dirty="0">
              <a:solidFill>
                <a:schemeClr val="tx1"/>
              </a:solidFill>
            </a:endParaRPr>
          </a:p>
          <a:p>
            <a:r>
              <a:rPr lang="en-US" sz="2000" b="1" cap="none" dirty="0">
                <a:solidFill>
                  <a:schemeClr val="tx1"/>
                </a:solidFill>
              </a:rPr>
              <a:t>THE GOVPAY PROJECT</a:t>
            </a:r>
          </a:p>
          <a:p>
            <a:r>
              <a:rPr lang="en-US" sz="2000" b="1" cap="none" dirty="0">
                <a:solidFill>
                  <a:schemeClr val="tx1"/>
                </a:solidFill>
              </a:rPr>
              <a:t>TRANSFORMING PUBLIC SERVICE PAYROLLL AND PENSION SYSTEM</a:t>
            </a:r>
            <a:endParaRPr lang="en-US" sz="2400" b="1" i="1" cap="none" dirty="0">
              <a:solidFill>
                <a:schemeClr val="tx1"/>
              </a:solidFill>
            </a:endParaRPr>
          </a:p>
          <a:p>
            <a:endParaRPr lang="en-ZA" sz="2400" b="1" dirty="0">
              <a:solidFill>
                <a:schemeClr val="tx1"/>
              </a:solidFill>
            </a:endParaRPr>
          </a:p>
        </p:txBody>
      </p:sp>
      <p:sp>
        <p:nvSpPr>
          <p:cNvPr id="1048588" name="Footer Placeholder 4"/>
          <p:cNvSpPr>
            <a:spLocks noGrp="1"/>
          </p:cNvSpPr>
          <p:nvPr>
            <p:ph type="ftr" sz="quarter" idx="11"/>
          </p:nvPr>
        </p:nvSpPr>
        <p:spPr>
          <a:xfrm>
            <a:off x="1822676" y="6031913"/>
            <a:ext cx="5845668" cy="826088"/>
          </a:xfrm>
        </p:spPr>
        <p:txBody>
          <a:bodyPr/>
          <a:lstStyle/>
          <a:p>
            <a:pPr algn="ctr"/>
            <a:r>
              <a:rPr lang="en-ZW" sz="1400" b="1" dirty="0"/>
              <a:t>An empowered public service leading and propelling sustainable and inclusive socio-economic </a:t>
            </a:r>
          </a:p>
          <a:p>
            <a:pPr algn="ctr"/>
            <a:r>
              <a:rPr lang="en-ZW" sz="1400" b="1" dirty="0"/>
              <a:t>growth and prosperity for all citizens of Zimbabwe</a:t>
            </a:r>
          </a:p>
          <a:p>
            <a:pPr algn="ctr"/>
            <a:endParaRPr lang="en-ZW" sz="1400" b="1" dirty="0"/>
          </a:p>
        </p:txBody>
      </p:sp>
      <p:pic>
        <p:nvPicPr>
          <p:cNvPr id="2097154" name="Picture 4" descr="http://www.psc.gov.zw/images/index2.jpg"/>
          <p:cNvPicPr>
            <a:picLocks noChangeAspect="1" noChangeArrowheads="1"/>
          </p:cNvPicPr>
          <p:nvPr/>
        </p:nvPicPr>
        <p:blipFill>
          <a:blip r:embed="rId3"/>
          <a:srcRect/>
          <a:stretch>
            <a:fillRect/>
          </a:stretch>
        </p:blipFill>
        <p:spPr bwMode="auto">
          <a:xfrm>
            <a:off x="7917093" y="5777880"/>
            <a:ext cx="1224136" cy="1080120"/>
          </a:xfrm>
          <a:prstGeom prst="rect">
            <a:avLst/>
          </a:prstGeom>
          <a:noFill/>
        </p:spPr>
      </p:pic>
      <p:pic>
        <p:nvPicPr>
          <p:cNvPr id="2097155" name="Picture 2" descr="http://www.psc.gov.zw/images/logo.jpg"/>
          <p:cNvPicPr>
            <a:picLocks noChangeAspect="1" noChangeArrowheads="1"/>
          </p:cNvPicPr>
          <p:nvPr/>
        </p:nvPicPr>
        <p:blipFill>
          <a:blip r:embed="rId4"/>
          <a:srcRect/>
          <a:stretch>
            <a:fillRect/>
          </a:stretch>
        </p:blipFill>
        <p:spPr bwMode="auto">
          <a:xfrm>
            <a:off x="17004" y="5679444"/>
            <a:ext cx="1368152" cy="1149393"/>
          </a:xfrm>
          <a:prstGeom prst="rect">
            <a:avLst/>
          </a:prstGeom>
          <a:noFill/>
        </p:spPr>
      </p:pic>
      <p:sp>
        <p:nvSpPr>
          <p:cNvPr id="1048589" name="Rectangle 11"/>
          <p:cNvSpPr/>
          <p:nvPr/>
        </p:nvSpPr>
        <p:spPr>
          <a:xfrm>
            <a:off x="2483768" y="4653136"/>
            <a:ext cx="3405758" cy="646331"/>
          </a:xfrm>
          <a:prstGeom prst="rect">
            <a:avLst/>
          </a:prstGeom>
        </p:spPr>
        <p:txBody>
          <a:bodyPr wrap="square">
            <a:spAutoFit/>
          </a:bodyPr>
          <a:lstStyle/>
          <a:p>
            <a:r>
              <a:rPr lang="en-ZW" b="1" dirty="0"/>
              <a:t>	</a:t>
            </a:r>
          </a:p>
          <a:p>
            <a:r>
              <a:rPr lang="en-ZW" b="1" dirty="0"/>
              <a:t>              TOWARDS VISION 2030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ctrTitle"/>
          </p:nvPr>
        </p:nvSpPr>
        <p:spPr>
          <a:xfrm>
            <a:off x="76200" y="188640"/>
            <a:ext cx="8686799" cy="720080"/>
          </a:xfrm>
        </p:spPr>
        <p:txBody>
          <a:bodyPr>
            <a:normAutofit/>
          </a:bodyPr>
          <a:lstStyle/>
          <a:p>
            <a:r>
              <a:rPr lang="en-ZA" sz="3600" b="1" cap="none" dirty="0"/>
              <a:t>PRESENTATION OUTLINE</a:t>
            </a:r>
          </a:p>
        </p:txBody>
      </p:sp>
      <p:sp>
        <p:nvSpPr>
          <p:cNvPr id="1048595" name="Subtitle 2"/>
          <p:cNvSpPr>
            <a:spLocks noGrp="1"/>
          </p:cNvSpPr>
          <p:nvPr>
            <p:ph type="subTitle" idx="1"/>
          </p:nvPr>
        </p:nvSpPr>
        <p:spPr>
          <a:xfrm>
            <a:off x="0" y="1143001"/>
            <a:ext cx="9144000" cy="4638654"/>
          </a:xfrm>
        </p:spPr>
        <p:txBody>
          <a:bodyPr>
            <a:normAutofit/>
          </a:bodyPr>
          <a:lstStyle/>
          <a:p>
            <a:pPr algn="just"/>
            <a:endParaRPr lang="en-US" sz="2800" i="0" cap="none" dirty="0">
              <a:solidFill>
                <a:srgbClr val="000000"/>
              </a:solidFill>
              <a:effectLst/>
              <a:latin typeface="+mj-lt"/>
            </a:endParaRPr>
          </a:p>
          <a:p>
            <a:pPr marL="457200" indent="-457200" algn="just">
              <a:buFont typeface="+mj-lt"/>
              <a:buAutoNum type="arabicPeriod"/>
            </a:pPr>
            <a:r>
              <a:rPr lang="en-US" cap="none" dirty="0">
                <a:solidFill>
                  <a:srgbClr val="000000"/>
                </a:solidFill>
              </a:rPr>
              <a:t>Introduction </a:t>
            </a:r>
            <a:endParaRPr lang="en-US" i="1" cap="none" dirty="0">
              <a:solidFill>
                <a:schemeClr val="tx1">
                  <a:lumMod val="95000"/>
                  <a:lumOff val="5000"/>
                </a:schemeClr>
              </a:solidFill>
              <a:latin typeface="+mj-lt"/>
              <a:cs typeface="Arial" panose="020B0604020202020204" pitchFamily="34" charset="0"/>
            </a:endParaRPr>
          </a:p>
          <a:p>
            <a:pPr marL="457200" indent="-457200" algn="l">
              <a:buAutoNum type="arabicPeriod"/>
            </a:pPr>
            <a:r>
              <a:rPr lang="en-US" i="1" cap="none" dirty="0">
                <a:solidFill>
                  <a:schemeClr val="tx1">
                    <a:lumMod val="95000"/>
                    <a:lumOff val="5000"/>
                  </a:schemeClr>
                </a:solidFill>
                <a:latin typeface="+mj-lt"/>
                <a:cs typeface="Arial" panose="020B0604020202020204" pitchFamily="34" charset="0"/>
              </a:rPr>
              <a:t>Overview of </a:t>
            </a:r>
            <a:r>
              <a:rPr lang="en-US" i="1" cap="none" dirty="0" err="1">
                <a:solidFill>
                  <a:schemeClr val="tx1">
                    <a:lumMod val="95000"/>
                    <a:lumOff val="5000"/>
                  </a:schemeClr>
                </a:solidFill>
                <a:latin typeface="+mj-lt"/>
                <a:cs typeface="Arial" panose="020B0604020202020204" pitchFamily="34" charset="0"/>
              </a:rPr>
              <a:t>GovPay</a:t>
            </a:r>
            <a:r>
              <a:rPr lang="en-US" i="1" cap="none" dirty="0">
                <a:solidFill>
                  <a:schemeClr val="tx1">
                    <a:lumMod val="95000"/>
                    <a:lumOff val="5000"/>
                  </a:schemeClr>
                </a:solidFill>
                <a:latin typeface="+mj-lt"/>
                <a:cs typeface="Arial" panose="020B0604020202020204" pitchFamily="34" charset="0"/>
              </a:rPr>
              <a:t> System</a:t>
            </a:r>
          </a:p>
          <a:p>
            <a:pPr marL="457200" indent="-457200" algn="l">
              <a:buAutoNum type="arabicPeriod"/>
            </a:pPr>
            <a:r>
              <a:rPr lang="en-US" i="1" cap="none" dirty="0">
                <a:solidFill>
                  <a:schemeClr val="tx1">
                    <a:lumMod val="95000"/>
                    <a:lumOff val="5000"/>
                  </a:schemeClr>
                </a:solidFill>
                <a:latin typeface="+mj-lt"/>
                <a:cs typeface="Arial" panose="020B0604020202020204" pitchFamily="34" charset="0"/>
              </a:rPr>
              <a:t>Emerging issues on payroll management system</a:t>
            </a:r>
          </a:p>
          <a:p>
            <a:pPr marL="457200" indent="-457200" algn="l">
              <a:buAutoNum type="arabicPeriod"/>
            </a:pPr>
            <a:r>
              <a:rPr lang="en-US" i="1" cap="none" dirty="0">
                <a:solidFill>
                  <a:schemeClr val="tx1">
                    <a:lumMod val="95000"/>
                    <a:lumOff val="5000"/>
                  </a:schemeClr>
                </a:solidFill>
                <a:latin typeface="+mj-lt"/>
                <a:cs typeface="Arial" panose="020B0604020202020204" pitchFamily="34" charset="0"/>
              </a:rPr>
              <a:t>Roles of key parties</a:t>
            </a:r>
          </a:p>
          <a:p>
            <a:pPr marL="457200" indent="-457200" algn="l">
              <a:buAutoNum type="arabicPeriod"/>
            </a:pPr>
            <a:r>
              <a:rPr lang="en-US" i="1" cap="none" dirty="0">
                <a:solidFill>
                  <a:schemeClr val="tx1">
                    <a:lumMod val="95000"/>
                    <a:lumOff val="5000"/>
                  </a:schemeClr>
                </a:solidFill>
                <a:latin typeface="+mj-lt"/>
                <a:cs typeface="Arial" panose="020B0604020202020204" pitchFamily="34" charset="0"/>
              </a:rPr>
              <a:t>Conclusions</a:t>
            </a:r>
          </a:p>
          <a:p>
            <a:pPr algn="l"/>
            <a:endParaRPr lang="en-ZA" i="1" dirty="0">
              <a:solidFill>
                <a:schemeClr val="tx1">
                  <a:lumMod val="95000"/>
                  <a:lumOff val="5000"/>
                </a:schemeClr>
              </a:solidFill>
            </a:endParaRPr>
          </a:p>
        </p:txBody>
      </p:sp>
      <p:sp>
        <p:nvSpPr>
          <p:cNvPr id="1048596" name="Footer Placeholder 4"/>
          <p:cNvSpPr>
            <a:spLocks noGrp="1"/>
          </p:cNvSpPr>
          <p:nvPr>
            <p:ph type="ftr" sz="quarter" idx="11"/>
          </p:nvPr>
        </p:nvSpPr>
        <p:spPr>
          <a:xfrm>
            <a:off x="1822676" y="5877272"/>
            <a:ext cx="5845668" cy="920202"/>
          </a:xfrm>
        </p:spPr>
        <p:txBody>
          <a:bodyPr/>
          <a:lstStyle/>
          <a:p>
            <a:pPr algn="ctr"/>
            <a:r>
              <a:rPr lang="en-ZW" sz="1400" b="1" dirty="0"/>
              <a:t>An empowered public service leading and propelling sustainable and inclusive socio-economic </a:t>
            </a:r>
          </a:p>
          <a:p>
            <a:pPr algn="ctr"/>
            <a:r>
              <a:rPr lang="en-ZW" sz="1400" b="1" dirty="0"/>
              <a:t>growth and prosperity for all citizens of Zimbabwe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B6995-753A-3453-56DC-86C9D9110861}"/>
            </a:ext>
          </a:extLst>
        </p:cNvPr>
        <p:cNvGrpSpPr/>
        <p:nvPr/>
      </p:nvGrpSpPr>
      <p:grpSpPr>
        <a:xfrm>
          <a:off x="0" y="0"/>
          <a:ext cx="0" cy="0"/>
          <a:chOff x="0" y="0"/>
          <a:chExt cx="0" cy="0"/>
        </a:xfrm>
      </p:grpSpPr>
      <p:sp>
        <p:nvSpPr>
          <p:cNvPr id="1048617" name="Title 1">
            <a:extLst>
              <a:ext uri="{FF2B5EF4-FFF2-40B4-BE49-F238E27FC236}">
                <a16:creationId xmlns:a16="http://schemas.microsoft.com/office/drawing/2014/main" id="{6B9F20B9-BBCF-0374-8C5F-A62ECFF6FBDA}"/>
              </a:ext>
            </a:extLst>
          </p:cNvPr>
          <p:cNvSpPr>
            <a:spLocks noGrp="1"/>
          </p:cNvSpPr>
          <p:nvPr>
            <p:ph type="title"/>
          </p:nvPr>
        </p:nvSpPr>
        <p:spPr>
          <a:xfrm>
            <a:off x="685332" y="116632"/>
            <a:ext cx="7773338" cy="864097"/>
          </a:xfrm>
        </p:spPr>
        <p:txBody>
          <a:bodyPr>
            <a:normAutofit fontScale="90000"/>
          </a:bodyPr>
          <a:lstStyle/>
          <a:p>
            <a:br>
              <a:rPr lang="en-US" sz="2800" b="1" i="0" cap="none" dirty="0">
                <a:solidFill>
                  <a:srgbClr val="000000"/>
                </a:solidFill>
                <a:effectLst/>
                <a:latin typeface="+mj-lt"/>
              </a:rPr>
            </a:br>
            <a:br>
              <a:rPr lang="en-US" sz="2800" b="1" i="0" cap="none" dirty="0">
                <a:solidFill>
                  <a:srgbClr val="000000"/>
                </a:solidFill>
                <a:effectLst/>
                <a:latin typeface="+mj-lt"/>
              </a:rPr>
            </a:br>
            <a:r>
              <a:rPr lang="en-US" sz="2800" b="1" i="0" cap="none" dirty="0">
                <a:solidFill>
                  <a:srgbClr val="000000"/>
                </a:solidFill>
                <a:effectLst/>
                <a:latin typeface="+mj-lt"/>
              </a:rPr>
              <a:t>Overview of GovPay System</a:t>
            </a:r>
            <a:br>
              <a:rPr lang="en-US" sz="2800" b="1" i="0" cap="none" dirty="0">
                <a:solidFill>
                  <a:srgbClr val="000000"/>
                </a:solidFill>
                <a:effectLst/>
                <a:latin typeface="+mj-lt"/>
              </a:rPr>
            </a:br>
            <a:br>
              <a:rPr lang="en-US" sz="2800" b="1" i="0" cap="none" dirty="0">
                <a:solidFill>
                  <a:srgbClr val="000000"/>
                </a:solidFill>
                <a:effectLst/>
                <a:latin typeface="+mj-lt"/>
              </a:rPr>
            </a:b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a16="http://schemas.microsoft.com/office/drawing/2014/main" id="{B853915E-4BD6-C9BA-AE78-F0693C9E4268}"/>
              </a:ext>
            </a:extLst>
          </p:cNvPr>
          <p:cNvSpPr>
            <a:spLocks noGrp="1"/>
          </p:cNvSpPr>
          <p:nvPr>
            <p:ph sz="quarter" idx="13"/>
          </p:nvPr>
        </p:nvSpPr>
        <p:spPr>
          <a:xfrm>
            <a:off x="0" y="914454"/>
            <a:ext cx="9036496" cy="4458762"/>
          </a:xfrm>
        </p:spPr>
        <p:txBody>
          <a:bodyPr>
            <a:normAutofit fontScale="92500" lnSpcReduction="20000"/>
          </a:bodyPr>
          <a:lstStyle/>
          <a:p>
            <a:pPr algn="just"/>
            <a:r>
              <a:rPr lang="en-US" sz="2800" cap="none" dirty="0">
                <a:cs typeface="Arial" pitchFamily="34" charset="0"/>
              </a:rPr>
              <a:t>The government of Zimbabwe through the PSC initiated the Integrated Modern Payroll and Pension System (IMPPS) to automate and modernize the administration of the payroll and pension systems. This project started in September 2024.</a:t>
            </a:r>
            <a:r>
              <a:rPr lang="en-US" sz="2800" cap="none" dirty="0"/>
              <a:t> </a:t>
            </a:r>
            <a:endParaRPr lang="en-US" sz="2800" cap="none" dirty="0">
              <a:cs typeface="Arial" pitchFamily="34" charset="0"/>
            </a:endParaRPr>
          </a:p>
          <a:p>
            <a:pPr algn="just"/>
            <a:r>
              <a:rPr lang="en-US" sz="2800" cap="none" dirty="0">
                <a:latin typeface="+mj-lt"/>
                <a:cs typeface="Arial" pitchFamily="34" charset="0"/>
              </a:rPr>
              <a:t>The proposed GovPay System is a modern, integrated payroll and pension system which aims to streamline payroll processes across all government departments. </a:t>
            </a:r>
          </a:p>
          <a:p>
            <a:pPr algn="just"/>
            <a:r>
              <a:rPr lang="en-US" sz="2800" cap="none" dirty="0">
                <a:latin typeface="+mj-lt"/>
                <a:cs typeface="Arial" pitchFamily="34" charset="0"/>
              </a:rPr>
              <a:t>It ensures  accuracy and efficiency in payroll management as well as enhances transparency and accountability in government payroll systems</a:t>
            </a:r>
            <a:r>
              <a:rPr lang="en-US" cap="none" dirty="0">
                <a:latin typeface="Arial" pitchFamily="34" charset="0"/>
                <a:cs typeface="Arial" pitchFamily="34" charset="0"/>
              </a:rPr>
              <a:t>.</a:t>
            </a:r>
            <a:endParaRPr lang="en-GB" cap="none" dirty="0">
              <a:latin typeface="Arial" pitchFamily="34" charset="0"/>
              <a:cs typeface="Arial" pitchFamily="34" charset="0"/>
            </a:endParaRPr>
          </a:p>
          <a:p>
            <a:endParaRPr lang="en-GB" cap="none" dirty="0">
              <a:latin typeface="Arial" pitchFamily="34" charset="0"/>
              <a:cs typeface="Arial" pitchFamily="34" charset="0"/>
            </a:endParaRPr>
          </a:p>
        </p:txBody>
      </p:sp>
      <p:sp>
        <p:nvSpPr>
          <p:cNvPr id="1048619" name="Rectangle 5">
            <a:extLst>
              <a:ext uri="{FF2B5EF4-FFF2-40B4-BE49-F238E27FC236}">
                <a16:creationId xmlns:a16="http://schemas.microsoft.com/office/drawing/2014/main" id="{ED4AD659-EAC9-09B8-1C5F-232F9963864C}"/>
              </a:ext>
            </a:extLst>
          </p:cNvPr>
          <p:cNvSpPr/>
          <p:nvPr/>
        </p:nvSpPr>
        <p:spPr>
          <a:xfrm>
            <a:off x="1600200" y="5791200"/>
            <a:ext cx="6172200" cy="891541"/>
          </a:xfrm>
          <a:prstGeom prst="rect">
            <a:avLst/>
          </a:prstGeom>
        </p:spPr>
        <p:txBody>
          <a:bodyPr wrap="square">
            <a:spAutoFit/>
          </a:bodyPr>
          <a:lstStyle/>
          <a:p>
            <a:pPr algn="ctr"/>
            <a:r>
              <a:rPr lang="en-ZW" b="1" dirty="0"/>
              <a:t>An empowered public service leading and propelling sustainable and inclusive socio-economic </a:t>
            </a:r>
          </a:p>
          <a:p>
            <a:pPr algn="ctr"/>
            <a:r>
              <a:rPr lang="en-ZW" b="1" dirty="0"/>
              <a:t>growth and prosperity for all citizens of Zimbabwe</a:t>
            </a:r>
          </a:p>
        </p:txBody>
      </p:sp>
    </p:spTree>
    <p:extLst>
      <p:ext uri="{BB962C8B-B14F-4D97-AF65-F5344CB8AC3E}">
        <p14:creationId xmlns:p14="http://schemas.microsoft.com/office/powerpoint/2010/main" val="1236706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10493-C498-4A7D-9D61-BB938610864E}"/>
              </a:ext>
            </a:extLst>
          </p:cNvPr>
          <p:cNvSpPr>
            <a:spLocks noGrp="1"/>
          </p:cNvSpPr>
          <p:nvPr>
            <p:ph type="title"/>
          </p:nvPr>
        </p:nvSpPr>
        <p:spPr>
          <a:xfrm>
            <a:off x="685332" y="1"/>
            <a:ext cx="7773338" cy="1484784"/>
          </a:xfrm>
        </p:spPr>
        <p:txBody>
          <a:bodyPr>
            <a:normAutofit/>
          </a:bodyPr>
          <a:lstStyle/>
          <a:p>
            <a:r>
              <a:rPr lang="en-US" sz="4800" b="1" cap="none" dirty="0"/>
              <a:t> </a:t>
            </a:r>
            <a:r>
              <a:rPr lang="en-US" sz="4800" b="1" cap="none" dirty="0" err="1"/>
              <a:t>GovPay</a:t>
            </a:r>
            <a:r>
              <a:rPr lang="en-US" sz="4800" b="1" cap="none" dirty="0"/>
              <a:t> Project</a:t>
            </a:r>
            <a:endParaRPr lang="en-ZW" sz="4800" b="1" cap="none" dirty="0"/>
          </a:p>
        </p:txBody>
      </p:sp>
      <p:sp>
        <p:nvSpPr>
          <p:cNvPr id="3" name="Content Placeholder 2">
            <a:extLst>
              <a:ext uri="{FF2B5EF4-FFF2-40B4-BE49-F238E27FC236}">
                <a16:creationId xmlns:a16="http://schemas.microsoft.com/office/drawing/2014/main" id="{CE25B7C6-D93D-7C91-FACD-422402E7284D}"/>
              </a:ext>
            </a:extLst>
          </p:cNvPr>
          <p:cNvSpPr>
            <a:spLocks noGrp="1"/>
          </p:cNvSpPr>
          <p:nvPr>
            <p:ph sz="quarter" idx="13"/>
          </p:nvPr>
        </p:nvSpPr>
        <p:spPr>
          <a:xfrm>
            <a:off x="251520" y="1124744"/>
            <a:ext cx="8206680" cy="4968551"/>
          </a:xfrm>
        </p:spPr>
        <p:txBody>
          <a:bodyPr>
            <a:normAutofit fontScale="92500" lnSpcReduction="20000"/>
          </a:bodyPr>
          <a:lstStyle/>
          <a:p>
            <a:pPr marL="0" indent="0" algn="just">
              <a:buNone/>
            </a:pPr>
            <a:endParaRPr lang="en-US" sz="2600" cap="none" dirty="0">
              <a:cs typeface="Arial" pitchFamily="34" charset="0"/>
            </a:endParaRPr>
          </a:p>
          <a:p>
            <a:pPr marL="0" indent="0" algn="just">
              <a:buNone/>
            </a:pPr>
            <a:r>
              <a:rPr lang="en-US" sz="2600" cap="none" dirty="0"/>
              <a:t>Awareness campaigns have been held with key stakeholders, including:</a:t>
            </a:r>
          </a:p>
          <a:p>
            <a:pPr algn="just"/>
            <a:r>
              <a:rPr lang="en-US" sz="2600" cap="none" dirty="0"/>
              <a:t>Chief Directors And Directors Of Finance, IT, And HR Of MDAs </a:t>
            </a:r>
          </a:p>
          <a:p>
            <a:pPr algn="just"/>
            <a:r>
              <a:rPr lang="en-US" sz="2600" cap="none" dirty="0"/>
              <a:t>ICT and Business process professionals from MDAs</a:t>
            </a:r>
          </a:p>
          <a:p>
            <a:pPr algn="just"/>
            <a:r>
              <a:rPr lang="en-US" sz="2600" cap="none" dirty="0"/>
              <a:t>Assurance Companies</a:t>
            </a:r>
          </a:p>
          <a:p>
            <a:pPr algn="just"/>
            <a:r>
              <a:rPr lang="en-US" sz="2600" cap="none" dirty="0"/>
              <a:t>Goods And Service Providers</a:t>
            </a:r>
          </a:p>
          <a:p>
            <a:pPr algn="just"/>
            <a:r>
              <a:rPr lang="en-US" sz="2600" cap="none" dirty="0" err="1"/>
              <a:t>Portraz</a:t>
            </a:r>
            <a:endParaRPr lang="en-US" sz="2600" cap="none" dirty="0"/>
          </a:p>
          <a:p>
            <a:pPr algn="just"/>
            <a:r>
              <a:rPr lang="en-US" sz="2600" cap="none" dirty="0"/>
              <a:t>Financial institutions</a:t>
            </a:r>
          </a:p>
          <a:p>
            <a:pPr algn="just"/>
            <a:r>
              <a:rPr lang="en-US" sz="2600" cap="none" dirty="0"/>
              <a:t>Workers’ representatives</a:t>
            </a:r>
          </a:p>
          <a:p>
            <a:pPr algn="just"/>
            <a:endParaRPr lang="en-US" sz="2600" cap="none" dirty="0"/>
          </a:p>
          <a:p>
            <a:pPr marL="0" indent="0">
              <a:buNone/>
            </a:pPr>
            <a:endParaRPr lang="en-ZW" dirty="0"/>
          </a:p>
        </p:txBody>
      </p:sp>
    </p:spTree>
    <p:extLst>
      <p:ext uri="{BB962C8B-B14F-4D97-AF65-F5344CB8AC3E}">
        <p14:creationId xmlns:p14="http://schemas.microsoft.com/office/powerpoint/2010/main" val="412598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b="1" cap="none" dirty="0"/>
              <a:t>Key features of GovPay</a:t>
            </a:r>
          </a:p>
        </p:txBody>
      </p:sp>
      <p:sp>
        <p:nvSpPr>
          <p:cNvPr id="3" name="Content Placeholder 2"/>
          <p:cNvSpPr>
            <a:spLocks noGrp="1"/>
          </p:cNvSpPr>
          <p:nvPr>
            <p:ph sz="quarter" idx="13"/>
          </p:nvPr>
        </p:nvSpPr>
        <p:spPr/>
        <p:txBody>
          <a:bodyPr>
            <a:normAutofit/>
          </a:bodyPr>
          <a:lstStyle/>
          <a:p>
            <a:r>
              <a:rPr lang="en-ZW" sz="2400" cap="none" dirty="0"/>
              <a:t>Automated workflows for Payroll and Pension</a:t>
            </a:r>
          </a:p>
          <a:p>
            <a:r>
              <a:rPr lang="en-ZW" sz="2400" cap="none" dirty="0"/>
              <a:t>Secure E-payslip access</a:t>
            </a:r>
          </a:p>
          <a:p>
            <a:r>
              <a:rPr lang="en-ZW" sz="2400" cap="none" dirty="0"/>
              <a:t>Modern user interface</a:t>
            </a:r>
          </a:p>
        </p:txBody>
      </p:sp>
    </p:spTree>
    <p:extLst>
      <p:ext uri="{BB962C8B-B14F-4D97-AF65-F5344CB8AC3E}">
        <p14:creationId xmlns:p14="http://schemas.microsoft.com/office/powerpoint/2010/main" val="384783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97D4E-1402-E467-A779-2FBB942A30DB}"/>
              </a:ext>
            </a:extLst>
          </p:cNvPr>
          <p:cNvSpPr>
            <a:spLocks noGrp="1"/>
          </p:cNvSpPr>
          <p:nvPr>
            <p:ph type="title"/>
          </p:nvPr>
        </p:nvSpPr>
        <p:spPr>
          <a:xfrm>
            <a:off x="685332" y="618519"/>
            <a:ext cx="7773338" cy="1082290"/>
          </a:xfrm>
        </p:spPr>
        <p:txBody>
          <a:bodyPr>
            <a:normAutofit/>
          </a:bodyPr>
          <a:lstStyle/>
          <a:p>
            <a:r>
              <a:rPr lang="en-US" sz="2400" b="1" cap="none" dirty="0"/>
              <a:t>Current Payroll management challenges</a:t>
            </a:r>
            <a:endParaRPr lang="en-ZW" sz="2400" b="1" cap="none" dirty="0"/>
          </a:p>
        </p:txBody>
      </p:sp>
      <p:sp>
        <p:nvSpPr>
          <p:cNvPr id="3" name="Content Placeholder 2">
            <a:extLst>
              <a:ext uri="{FF2B5EF4-FFF2-40B4-BE49-F238E27FC236}">
                <a16:creationId xmlns:a16="http://schemas.microsoft.com/office/drawing/2014/main" id="{340F0DB6-A9F6-6A8F-60B9-82CF98A970B7}"/>
              </a:ext>
            </a:extLst>
          </p:cNvPr>
          <p:cNvSpPr>
            <a:spLocks noGrp="1"/>
          </p:cNvSpPr>
          <p:nvPr>
            <p:ph sz="quarter" idx="13"/>
          </p:nvPr>
        </p:nvSpPr>
        <p:spPr>
          <a:xfrm>
            <a:off x="685330" y="1412776"/>
            <a:ext cx="7772870" cy="4378425"/>
          </a:xfrm>
        </p:spPr>
        <p:txBody>
          <a:bodyPr>
            <a:normAutofit fontScale="92500" lnSpcReduction="20000"/>
          </a:bodyPr>
          <a:lstStyle/>
          <a:p>
            <a:pPr algn="just"/>
            <a:r>
              <a:rPr lang="en-US" sz="2400" b="1" i="1" cap="none" dirty="0"/>
              <a:t>Manual Processes:</a:t>
            </a:r>
          </a:p>
          <a:p>
            <a:pPr marL="0" indent="0" algn="just">
              <a:buNone/>
            </a:pPr>
            <a:r>
              <a:rPr lang="en-US" sz="2400" cap="none" dirty="0"/>
              <a:t>One of the primary challenges we face is the reliance on manual processes. This leads to high error rates due to data entry mistakes, which can significantly delay payroll processing. As a result, employees may experience frustration and dissatisfaction, especially when payments are incorrect or late.</a:t>
            </a:r>
          </a:p>
          <a:p>
            <a:pPr marL="0" indent="0" algn="just">
              <a:buNone/>
            </a:pPr>
            <a:r>
              <a:rPr lang="en-US" sz="2400" b="1" i="1" cap="none" dirty="0"/>
              <a:t>Data Security:</a:t>
            </a:r>
          </a:p>
          <a:p>
            <a:pPr marL="0" indent="0" algn="just">
              <a:buNone/>
            </a:pPr>
            <a:r>
              <a:rPr lang="en-US" sz="2400" cap="none" dirty="0"/>
              <a:t>Another critical concern is data security. Our existing systems are vulnerable to hacking and data leaks, putting sensitive employee information at risk. This not only jeopardizes personal data but also heightens the risk of identity theft. </a:t>
            </a:r>
          </a:p>
        </p:txBody>
      </p:sp>
    </p:spTree>
    <p:extLst>
      <p:ext uri="{BB962C8B-B14F-4D97-AF65-F5344CB8AC3E}">
        <p14:creationId xmlns:p14="http://schemas.microsoft.com/office/powerpoint/2010/main" val="414926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D79F1-C632-9A41-8F2D-7DD0814EC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1014A-2F6F-BAE4-9F81-27737372782B}"/>
              </a:ext>
            </a:extLst>
          </p:cNvPr>
          <p:cNvSpPr>
            <a:spLocks noGrp="1"/>
          </p:cNvSpPr>
          <p:nvPr>
            <p:ph type="title"/>
          </p:nvPr>
        </p:nvSpPr>
        <p:spPr>
          <a:xfrm>
            <a:off x="685332" y="618519"/>
            <a:ext cx="7773338" cy="650241"/>
          </a:xfrm>
        </p:spPr>
        <p:txBody>
          <a:bodyPr>
            <a:normAutofit/>
          </a:bodyPr>
          <a:lstStyle/>
          <a:p>
            <a:r>
              <a:rPr lang="en-US" sz="2400" b="1" cap="none" dirty="0"/>
              <a:t>Current Payroll management challenges</a:t>
            </a:r>
            <a:endParaRPr lang="en-ZW" sz="2400" b="1" cap="none" dirty="0"/>
          </a:p>
        </p:txBody>
      </p:sp>
      <p:sp>
        <p:nvSpPr>
          <p:cNvPr id="3" name="Content Placeholder 2">
            <a:extLst>
              <a:ext uri="{FF2B5EF4-FFF2-40B4-BE49-F238E27FC236}">
                <a16:creationId xmlns:a16="http://schemas.microsoft.com/office/drawing/2014/main" id="{74DD07E3-0CEC-0552-F091-454CCA268D27}"/>
              </a:ext>
            </a:extLst>
          </p:cNvPr>
          <p:cNvSpPr>
            <a:spLocks noGrp="1"/>
          </p:cNvSpPr>
          <p:nvPr>
            <p:ph sz="quarter" idx="13"/>
          </p:nvPr>
        </p:nvSpPr>
        <p:spPr>
          <a:xfrm>
            <a:off x="685330" y="1412776"/>
            <a:ext cx="7772870" cy="4826705"/>
          </a:xfrm>
        </p:spPr>
        <p:txBody>
          <a:bodyPr>
            <a:noAutofit/>
          </a:bodyPr>
          <a:lstStyle/>
          <a:p>
            <a:pPr marL="0" indent="0" algn="just">
              <a:buNone/>
            </a:pPr>
            <a:r>
              <a:rPr lang="en-US" sz="2400" b="1" i="1" cap="none" dirty="0"/>
              <a:t>Integration Issues:</a:t>
            </a:r>
          </a:p>
          <a:p>
            <a:pPr marL="0" indent="0" algn="just">
              <a:buNone/>
            </a:pPr>
            <a:r>
              <a:rPr lang="en-US" sz="2400" cap="none" dirty="0"/>
              <a:t>Integration challenges also pose significant obstacles. Many of our legacy systems do not communicate effectively with each other, leading to fragmented data. This fragmentation results in inefficiencies, as departments struggle to access consistent and accurate payroll information. </a:t>
            </a:r>
          </a:p>
          <a:p>
            <a:pPr algn="just"/>
            <a:r>
              <a:rPr lang="en-US" sz="2400" b="1" i="1" cap="none" dirty="0"/>
              <a:t>Employee Access:</a:t>
            </a:r>
          </a:p>
          <a:p>
            <a:pPr marL="0" indent="0" algn="just">
              <a:buNone/>
            </a:pPr>
            <a:r>
              <a:rPr lang="en-US" sz="2400" cap="none" dirty="0"/>
              <a:t>Lastly, limited access to payroll information for employees hampers transparency. Current portals are not user-friendly, making it difficult for employees to view their payroll details. </a:t>
            </a:r>
            <a:endParaRPr lang="en-ZW" sz="2400" cap="none" dirty="0"/>
          </a:p>
        </p:txBody>
      </p:sp>
    </p:spTree>
    <p:extLst>
      <p:ext uri="{BB962C8B-B14F-4D97-AF65-F5344CB8AC3E}">
        <p14:creationId xmlns:p14="http://schemas.microsoft.com/office/powerpoint/2010/main" val="3477816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D9C5-91DF-AFFE-3F13-6A181F8C41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B067D-AB2F-964C-E43F-2841C97B7FEC}"/>
              </a:ext>
            </a:extLst>
          </p:cNvPr>
          <p:cNvSpPr>
            <a:spLocks noGrp="1"/>
          </p:cNvSpPr>
          <p:nvPr>
            <p:ph type="title"/>
          </p:nvPr>
        </p:nvSpPr>
        <p:spPr>
          <a:xfrm>
            <a:off x="685332" y="618519"/>
            <a:ext cx="7773338" cy="938274"/>
          </a:xfrm>
        </p:spPr>
        <p:txBody>
          <a:bodyPr/>
          <a:lstStyle/>
          <a:p>
            <a:r>
              <a:rPr lang="en-ZW" cap="none" dirty="0"/>
              <a:t>Data Cleaning Efforts</a:t>
            </a:r>
          </a:p>
        </p:txBody>
      </p:sp>
      <p:sp>
        <p:nvSpPr>
          <p:cNvPr id="3" name="Content Placeholder 2">
            <a:extLst>
              <a:ext uri="{FF2B5EF4-FFF2-40B4-BE49-F238E27FC236}">
                <a16:creationId xmlns:a16="http://schemas.microsoft.com/office/drawing/2014/main" id="{7760A052-B2BF-6F0B-7FE4-A0EF96D31FF2}"/>
              </a:ext>
            </a:extLst>
          </p:cNvPr>
          <p:cNvSpPr>
            <a:spLocks noGrp="1"/>
          </p:cNvSpPr>
          <p:nvPr>
            <p:ph sz="quarter" idx="13"/>
          </p:nvPr>
        </p:nvSpPr>
        <p:spPr>
          <a:xfrm>
            <a:off x="685330" y="1844825"/>
            <a:ext cx="7772870" cy="3946376"/>
          </a:xfrm>
        </p:spPr>
        <p:txBody>
          <a:bodyPr>
            <a:noAutofit/>
          </a:bodyPr>
          <a:lstStyle/>
          <a:p>
            <a:r>
              <a:rPr lang="en-ZW" sz="2400" cap="none" dirty="0"/>
              <a:t>Data cleaning is currently on-going. </a:t>
            </a:r>
          </a:p>
          <a:p>
            <a:r>
              <a:rPr lang="en-ZW" sz="2400" cap="none" dirty="0"/>
              <a:t>MDAs are in the process of validating their payroll database with DETs</a:t>
            </a:r>
          </a:p>
        </p:txBody>
      </p:sp>
    </p:spTree>
    <p:extLst>
      <p:ext uri="{BB962C8B-B14F-4D97-AF65-F5344CB8AC3E}">
        <p14:creationId xmlns:p14="http://schemas.microsoft.com/office/powerpoint/2010/main" val="3205137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FD0B1-71DE-1223-FF96-A117E3629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51AA8-23DD-1DE1-1A69-D1EC7CCA3F0D}"/>
              </a:ext>
            </a:extLst>
          </p:cNvPr>
          <p:cNvSpPr>
            <a:spLocks noGrp="1"/>
          </p:cNvSpPr>
          <p:nvPr>
            <p:ph type="title"/>
          </p:nvPr>
        </p:nvSpPr>
        <p:spPr/>
        <p:txBody>
          <a:bodyPr/>
          <a:lstStyle/>
          <a:p>
            <a:r>
              <a:rPr lang="en-ZW" cap="none" dirty="0"/>
              <a:t>E-payslip</a:t>
            </a:r>
          </a:p>
        </p:txBody>
      </p:sp>
      <p:sp>
        <p:nvSpPr>
          <p:cNvPr id="3" name="Content Placeholder 2">
            <a:extLst>
              <a:ext uri="{FF2B5EF4-FFF2-40B4-BE49-F238E27FC236}">
                <a16:creationId xmlns:a16="http://schemas.microsoft.com/office/drawing/2014/main" id="{FB605855-2048-A425-A05A-E08DBE788DBA}"/>
              </a:ext>
            </a:extLst>
          </p:cNvPr>
          <p:cNvSpPr>
            <a:spLocks noGrp="1"/>
          </p:cNvSpPr>
          <p:nvPr>
            <p:ph sz="quarter" idx="13"/>
          </p:nvPr>
        </p:nvSpPr>
        <p:spPr/>
        <p:txBody>
          <a:bodyPr>
            <a:normAutofit fontScale="92500" lnSpcReduction="20000"/>
          </a:bodyPr>
          <a:lstStyle/>
          <a:p>
            <a:pPr algn="just">
              <a:lnSpc>
                <a:spcPct val="115000"/>
              </a:lnSpc>
              <a:spcAft>
                <a:spcPts val="800"/>
              </a:spcAft>
              <a:buSzPts val="1000"/>
              <a:tabLst>
                <a:tab pos="457200" algn="l"/>
              </a:tabLst>
            </a:pPr>
            <a:r>
              <a:rPr lang="en-ZW" kern="0" cap="none" dirty="0">
                <a:ea typeface="Times New Roman" panose="02020603050405020304" pitchFamily="18" charset="0"/>
                <a:cs typeface="Times New Roman" panose="02020603050405020304" pitchFamily="18" charset="0"/>
              </a:rPr>
              <a:t>The E-payslip was pilot tested on  the Public Service Commission Secretariat  staff  on February 28, 2025. </a:t>
            </a:r>
          </a:p>
          <a:p>
            <a:pPr algn="just">
              <a:lnSpc>
                <a:spcPct val="115000"/>
              </a:lnSpc>
              <a:spcAft>
                <a:spcPts val="800"/>
              </a:spcAft>
              <a:buSzPts val="1000"/>
              <a:tabLst>
                <a:tab pos="457200" algn="l"/>
              </a:tabLst>
            </a:pPr>
            <a:r>
              <a:rPr lang="en-US" kern="100" cap="none" dirty="0">
                <a:ea typeface="Aptos" panose="020B0004020202020204" pitchFamily="34" charset="0"/>
                <a:cs typeface="Times New Roman" panose="02020603050405020304" pitchFamily="18" charset="0"/>
              </a:rPr>
              <a:t>The E-</a:t>
            </a:r>
            <a:r>
              <a:rPr lang="en-US" kern="100" cap="none" dirty="0" err="1">
                <a:ea typeface="Aptos" panose="020B0004020202020204" pitchFamily="34" charset="0"/>
                <a:cs typeface="Times New Roman" panose="02020603050405020304" pitchFamily="18" charset="0"/>
              </a:rPr>
              <a:t>Payslip</a:t>
            </a:r>
            <a:r>
              <a:rPr lang="en-US" kern="100" cap="none" dirty="0">
                <a:ea typeface="Aptos" panose="020B0004020202020204" pitchFamily="34" charset="0"/>
                <a:cs typeface="Times New Roman" panose="02020603050405020304" pitchFamily="18" charset="0"/>
              </a:rPr>
              <a:t> system is designed to reduce paper waste, distribution costs and it enhances efficiency, accessibility, and security, allowing Civil Service members to access their </a:t>
            </a:r>
            <a:r>
              <a:rPr lang="en-US" kern="100" cap="none" dirty="0" err="1">
                <a:ea typeface="Aptos" panose="020B0004020202020204" pitchFamily="34" charset="0"/>
                <a:cs typeface="Times New Roman" panose="02020603050405020304" pitchFamily="18" charset="0"/>
              </a:rPr>
              <a:t>payslips</a:t>
            </a:r>
            <a:r>
              <a:rPr lang="en-US" kern="100" cap="none" dirty="0">
                <a:ea typeface="Aptos" panose="020B0004020202020204" pitchFamily="34" charset="0"/>
                <a:cs typeface="Times New Roman" panose="02020603050405020304" pitchFamily="18" charset="0"/>
              </a:rPr>
              <a:t> before Paydays through:</a:t>
            </a:r>
          </a:p>
          <a:p>
            <a:pPr marL="514350" indent="-514350" algn="just">
              <a:lnSpc>
                <a:spcPct val="115000"/>
              </a:lnSpc>
              <a:spcAft>
                <a:spcPts val="800"/>
              </a:spcAft>
              <a:buSzPts val="1000"/>
              <a:buFont typeface="+mj-lt"/>
              <a:buAutoNum type="romanLcPeriod"/>
              <a:tabLst>
                <a:tab pos="457200" algn="l"/>
              </a:tabLst>
            </a:pPr>
            <a:r>
              <a:rPr lang="en-US" kern="100" cap="none" dirty="0">
                <a:ea typeface="Aptos" panose="020B0004020202020204" pitchFamily="34" charset="0"/>
                <a:cs typeface="Times New Roman" panose="02020603050405020304" pitchFamily="18" charset="0"/>
              </a:rPr>
              <a:t>A self-service portal (requiring EC number and secure password)</a:t>
            </a:r>
          </a:p>
          <a:p>
            <a:pPr marL="514350" indent="-514350" algn="just">
              <a:lnSpc>
                <a:spcPct val="115000"/>
              </a:lnSpc>
              <a:spcAft>
                <a:spcPts val="800"/>
              </a:spcAft>
              <a:buSzPts val="1000"/>
              <a:buFont typeface="+mj-lt"/>
              <a:buAutoNum type="romanLcPeriod"/>
              <a:tabLst>
                <a:tab pos="457200" algn="l"/>
              </a:tabLst>
            </a:pPr>
            <a:r>
              <a:rPr lang="en-US" kern="100" cap="none" dirty="0">
                <a:ea typeface="Aptos" panose="020B0004020202020204" pitchFamily="34" charset="0"/>
                <a:cs typeface="Times New Roman" panose="02020603050405020304" pitchFamily="18" charset="0"/>
              </a:rPr>
              <a:t>Email</a:t>
            </a:r>
          </a:p>
          <a:p>
            <a:pPr marL="514350" indent="-514350" algn="just">
              <a:lnSpc>
                <a:spcPct val="115000"/>
              </a:lnSpc>
              <a:spcAft>
                <a:spcPts val="800"/>
              </a:spcAft>
              <a:buSzPts val="1000"/>
              <a:buFont typeface="+mj-lt"/>
              <a:buAutoNum type="romanLcPeriod"/>
              <a:tabLst>
                <a:tab pos="457200" algn="l"/>
              </a:tabLst>
            </a:pPr>
            <a:r>
              <a:rPr lang="en-US" kern="100" cap="none" dirty="0">
                <a:ea typeface="Aptos" panose="020B0004020202020204" pitchFamily="34" charset="0"/>
                <a:cs typeface="Times New Roman" panose="02020603050405020304" pitchFamily="18" charset="0"/>
              </a:rPr>
              <a:t>WhatsApp</a:t>
            </a:r>
          </a:p>
          <a:p>
            <a:endParaRPr lang="en-ZW" cap="none" dirty="0"/>
          </a:p>
        </p:txBody>
      </p:sp>
    </p:spTree>
    <p:extLst>
      <p:ext uri="{BB962C8B-B14F-4D97-AF65-F5344CB8AC3E}">
        <p14:creationId xmlns:p14="http://schemas.microsoft.com/office/powerpoint/2010/main" val="2013896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a:xfrm>
            <a:off x="685332" y="404664"/>
            <a:ext cx="7773338" cy="576065"/>
          </a:xfrm>
        </p:spPr>
        <p:txBody>
          <a:bodyPr>
            <a:normAutofit fontScale="90000"/>
          </a:bodyPr>
          <a:lstStyle/>
          <a:p>
            <a:r>
              <a:rPr lang="en-US" sz="4000" b="1" i="0" cap="none" dirty="0">
                <a:solidFill>
                  <a:srgbClr val="000000"/>
                </a:solidFill>
                <a:effectLst/>
                <a:latin typeface="+mj-lt"/>
              </a:rPr>
              <a:t>E-</a:t>
            </a:r>
            <a:r>
              <a:rPr lang="en-US" sz="4000" b="1" i="0" cap="none" dirty="0" err="1">
                <a:solidFill>
                  <a:srgbClr val="000000"/>
                </a:solidFill>
                <a:effectLst/>
                <a:latin typeface="+mj-lt"/>
              </a:rPr>
              <a:t>payslip</a:t>
            </a: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p:cNvSpPr>
            <a:spLocks noGrp="1"/>
          </p:cNvSpPr>
          <p:nvPr>
            <p:ph sz="quarter" idx="13"/>
          </p:nvPr>
        </p:nvSpPr>
        <p:spPr>
          <a:xfrm>
            <a:off x="0" y="914454"/>
            <a:ext cx="9036496" cy="4774118"/>
          </a:xfrm>
        </p:spPr>
        <p:txBody>
          <a:bodyPr>
            <a:normAutofit/>
          </a:bodyPr>
          <a:lstStyle/>
          <a:p>
            <a:pPr marL="0" indent="0">
              <a:buNone/>
            </a:pPr>
            <a:endParaRPr lang="en-GB" b="1" cap="none" dirty="0"/>
          </a:p>
          <a:p>
            <a:r>
              <a:rPr lang="en-GB" b="1" cap="none" dirty="0"/>
              <a:t>MDAs to submit validated soft and hard copies of employees WhatsApp </a:t>
            </a:r>
            <a:r>
              <a:rPr lang="en-GB" b="1" cap="none" dirty="0" err="1"/>
              <a:t>cellphone</a:t>
            </a:r>
            <a:r>
              <a:rPr lang="en-GB" b="1" cap="none" dirty="0"/>
              <a:t> number and corporate email addresses;</a:t>
            </a:r>
          </a:p>
          <a:p>
            <a:endParaRPr lang="en-GB" b="1" cap="none" dirty="0"/>
          </a:p>
          <a:p>
            <a:endParaRPr lang="en-GB" cap="none" dirty="0"/>
          </a:p>
        </p:txBody>
      </p:sp>
      <p:sp>
        <p:nvSpPr>
          <p:cNvPr id="1048619" name="Rectangle 5"/>
          <p:cNvSpPr/>
          <p:nvPr/>
        </p:nvSpPr>
        <p:spPr>
          <a:xfrm>
            <a:off x="1600200" y="5791200"/>
            <a:ext cx="6172200" cy="891541"/>
          </a:xfrm>
          <a:prstGeom prst="rect">
            <a:avLst/>
          </a:prstGeom>
        </p:spPr>
        <p:txBody>
          <a:bodyPr wrap="square">
            <a:spAutoFit/>
          </a:bodyPr>
          <a:lstStyle/>
          <a:p>
            <a:pPr algn="ctr"/>
            <a:r>
              <a:rPr lang="en-ZW" b="1" dirty="0"/>
              <a:t>An empowered public service leading and propelling sustainable and inclusive socio-economic </a:t>
            </a:r>
          </a:p>
          <a:p>
            <a:pPr algn="ctr"/>
            <a:r>
              <a:rPr lang="en-ZW" b="1" dirty="0"/>
              <a:t>growth and prosperity for all citizens of Zimbabwe</a:t>
            </a:r>
          </a:p>
        </p:txBody>
      </p:sp>
      <p:graphicFrame>
        <p:nvGraphicFramePr>
          <p:cNvPr id="2" name="Table 1">
            <a:extLst>
              <a:ext uri="{FF2B5EF4-FFF2-40B4-BE49-F238E27FC236}">
                <a16:creationId xmlns:a16="http://schemas.microsoft.com/office/drawing/2014/main" id="{A9474508-09AB-CDB9-C514-3286D305521C}"/>
              </a:ext>
            </a:extLst>
          </p:cNvPr>
          <p:cNvGraphicFramePr>
            <a:graphicFrameLocks noGrp="1"/>
          </p:cNvGraphicFramePr>
          <p:nvPr/>
        </p:nvGraphicFramePr>
        <p:xfrm>
          <a:off x="685332" y="2780928"/>
          <a:ext cx="7343051" cy="1628099"/>
        </p:xfrm>
        <a:graphic>
          <a:graphicData uri="http://schemas.openxmlformats.org/drawingml/2006/table">
            <a:tbl>
              <a:tblPr firstRow="1" firstCol="1" bandRow="1"/>
              <a:tblGrid>
                <a:gridCol w="1663253">
                  <a:extLst>
                    <a:ext uri="{9D8B030D-6E8A-4147-A177-3AD203B41FA5}">
                      <a16:colId xmlns:a16="http://schemas.microsoft.com/office/drawing/2014/main" val="3406053935"/>
                    </a:ext>
                  </a:extLst>
                </a:gridCol>
                <a:gridCol w="1359319">
                  <a:extLst>
                    <a:ext uri="{9D8B030D-6E8A-4147-A177-3AD203B41FA5}">
                      <a16:colId xmlns:a16="http://schemas.microsoft.com/office/drawing/2014/main" val="3924800731"/>
                    </a:ext>
                  </a:extLst>
                </a:gridCol>
                <a:gridCol w="1967187">
                  <a:extLst>
                    <a:ext uri="{9D8B030D-6E8A-4147-A177-3AD203B41FA5}">
                      <a16:colId xmlns:a16="http://schemas.microsoft.com/office/drawing/2014/main" val="4098165544"/>
                    </a:ext>
                  </a:extLst>
                </a:gridCol>
                <a:gridCol w="2353292">
                  <a:extLst>
                    <a:ext uri="{9D8B030D-6E8A-4147-A177-3AD203B41FA5}">
                      <a16:colId xmlns:a16="http://schemas.microsoft.com/office/drawing/2014/main" val="2216761491"/>
                    </a:ext>
                  </a:extLst>
                </a:gridCol>
              </a:tblGrid>
              <a:tr h="531649">
                <a:tc>
                  <a:txBody>
                    <a:bodyPr/>
                    <a:lstStyle/>
                    <a:p>
                      <a:pPr>
                        <a:lnSpc>
                          <a:spcPct val="115000"/>
                        </a:lnSpc>
                        <a:spcAft>
                          <a:spcPts val="800"/>
                        </a:spcAft>
                        <a:buNone/>
                      </a:pPr>
                      <a:r>
                        <a:rPr lang="en-ZW" sz="2000" b="1" kern="100">
                          <a:effectLst/>
                          <a:latin typeface="Calibri" panose="020F0502020204030204" pitchFamily="34" charset="0"/>
                          <a:ea typeface="Calibri" panose="020F0502020204030204" pitchFamily="34" charset="0"/>
                          <a:cs typeface="Times New Roman" panose="02020603050405020304" pitchFamily="18" charset="0"/>
                        </a:rPr>
                        <a:t>Name</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b="1" kern="100">
                          <a:effectLst/>
                          <a:latin typeface="Calibri" panose="020F0502020204030204" pitchFamily="34" charset="0"/>
                          <a:ea typeface="Calibri" panose="020F0502020204030204" pitchFamily="34" charset="0"/>
                          <a:cs typeface="Times New Roman" panose="02020603050405020304" pitchFamily="18" charset="0"/>
                        </a:rPr>
                        <a:t>Ec Number</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b="1" kern="100">
                          <a:effectLst/>
                          <a:latin typeface="Calibri" panose="020F0502020204030204" pitchFamily="34" charset="0"/>
                          <a:ea typeface="Calibri" panose="020F0502020204030204" pitchFamily="34" charset="0"/>
                          <a:cs typeface="Times New Roman" panose="02020603050405020304" pitchFamily="18" charset="0"/>
                        </a:rPr>
                        <a:t>Cell Number</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b="1" kern="100">
                          <a:effectLst/>
                          <a:latin typeface="Calibri" panose="020F0502020204030204" pitchFamily="34" charset="0"/>
                          <a:ea typeface="Calibri" panose="020F0502020204030204" pitchFamily="34" charset="0"/>
                          <a:cs typeface="Times New Roman" panose="02020603050405020304" pitchFamily="18" charset="0"/>
                        </a:rPr>
                        <a:t>Email address</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0336096"/>
                  </a:ext>
                </a:extLst>
              </a:tr>
              <a:tr h="1096450">
                <a:tc>
                  <a:txBody>
                    <a:bodyPr/>
                    <a:lstStyle/>
                    <a:p>
                      <a:pPr>
                        <a:lnSpc>
                          <a:spcPct val="115000"/>
                        </a:lnSpc>
                        <a:spcAft>
                          <a:spcPts val="800"/>
                        </a:spcAft>
                        <a:buNone/>
                      </a:pPr>
                      <a:r>
                        <a:rPr lang="en-ZW" sz="2000" kern="100">
                          <a:effectLst/>
                          <a:latin typeface="Calibri" panose="020F0502020204030204" pitchFamily="34" charset="0"/>
                          <a:ea typeface="Calibri" panose="020F0502020204030204" pitchFamily="34" charset="0"/>
                          <a:cs typeface="Times New Roman" panose="02020603050405020304" pitchFamily="18" charset="0"/>
                        </a:rPr>
                        <a:t>Robert Jones</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kern="100">
                          <a:effectLst/>
                          <a:latin typeface="Calibri" panose="020F0502020204030204" pitchFamily="34" charset="0"/>
                          <a:ea typeface="Calibri" panose="020F0502020204030204" pitchFamily="34" charset="0"/>
                          <a:cs typeface="Times New Roman" panose="02020603050405020304" pitchFamily="18" charset="0"/>
                        </a:rPr>
                        <a:t>5322489J</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kern="100">
                          <a:effectLst/>
                          <a:latin typeface="Calibri" panose="020F0502020204030204" pitchFamily="34" charset="0"/>
                          <a:ea typeface="Calibri" panose="020F0502020204030204" pitchFamily="34" charset="0"/>
                          <a:cs typeface="Times New Roman" panose="02020603050405020304" pitchFamily="18" charset="0"/>
                        </a:rPr>
                        <a:t>263779317928</a:t>
                      </a:r>
                      <a:endParaRPr lang="en-ZW"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n-ZW" sz="2000" kern="100" dirty="0">
                          <a:effectLst/>
                          <a:latin typeface="Calibri" panose="020F0502020204030204" pitchFamily="34" charset="0"/>
                          <a:ea typeface="Calibri" panose="020F0502020204030204" pitchFamily="34" charset="0"/>
                          <a:cs typeface="Times New Roman" panose="02020603050405020304" pitchFamily="18" charset="0"/>
                        </a:rPr>
                        <a:t>rjones@ssb.co.zw</a:t>
                      </a:r>
                      <a:endParaRPr lang="en-ZW"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0038046"/>
                  </a:ext>
                </a:extLst>
              </a:tr>
            </a:tbl>
          </a:graphicData>
        </a:graphic>
      </p:graphicFrame>
    </p:spTree>
    <p:extLst>
      <p:ext uri="{BB962C8B-B14F-4D97-AF65-F5344CB8AC3E}">
        <p14:creationId xmlns:p14="http://schemas.microsoft.com/office/powerpoint/2010/main" val="289905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10493-C498-4A7D-9D61-BB938610864E}"/>
              </a:ext>
            </a:extLst>
          </p:cNvPr>
          <p:cNvSpPr>
            <a:spLocks noGrp="1"/>
          </p:cNvSpPr>
          <p:nvPr>
            <p:ph type="title"/>
          </p:nvPr>
        </p:nvSpPr>
        <p:spPr/>
        <p:txBody>
          <a:bodyPr>
            <a:normAutofit/>
          </a:bodyPr>
          <a:lstStyle/>
          <a:p>
            <a:r>
              <a:rPr lang="en-US" sz="2800" b="1" cap="none" dirty="0"/>
              <a:t>Emerging issues in GovPay system</a:t>
            </a:r>
            <a:br>
              <a:rPr lang="en-US" sz="2800" b="1" cap="none" dirty="0"/>
            </a:br>
            <a:endParaRPr lang="en-ZW" sz="2800" b="1" cap="none" dirty="0"/>
          </a:p>
        </p:txBody>
      </p:sp>
      <p:sp>
        <p:nvSpPr>
          <p:cNvPr id="3" name="Content Placeholder 2">
            <a:extLst>
              <a:ext uri="{FF2B5EF4-FFF2-40B4-BE49-F238E27FC236}">
                <a16:creationId xmlns:a16="http://schemas.microsoft.com/office/drawing/2014/main" id="{CE25B7C6-D93D-7C91-FACD-422402E7284D}"/>
              </a:ext>
            </a:extLst>
          </p:cNvPr>
          <p:cNvSpPr>
            <a:spLocks noGrp="1"/>
          </p:cNvSpPr>
          <p:nvPr>
            <p:ph sz="quarter" idx="13"/>
          </p:nvPr>
        </p:nvSpPr>
        <p:spPr>
          <a:xfrm>
            <a:off x="685330" y="1772816"/>
            <a:ext cx="7772870" cy="4466665"/>
          </a:xfrm>
        </p:spPr>
        <p:txBody>
          <a:bodyPr>
            <a:noAutofit/>
          </a:bodyPr>
          <a:lstStyle/>
          <a:p>
            <a:pPr algn="just"/>
            <a:r>
              <a:rPr lang="en-US" sz="2400" b="1" cap="none" dirty="0"/>
              <a:t>Change Management:</a:t>
            </a:r>
            <a:endParaRPr lang="en-US" sz="2400" cap="none" dirty="0"/>
          </a:p>
          <a:p>
            <a:pPr algn="just">
              <a:buNone/>
            </a:pPr>
            <a:r>
              <a:rPr lang="en-US" sz="2400" cap="none" dirty="0"/>
              <a:t>    As we implement the gov pay project, one of the key emerging issues is change management. Many employees may resist this transition due to fears of job loss or redundancy. </a:t>
            </a:r>
          </a:p>
          <a:p>
            <a:pPr algn="just"/>
            <a:r>
              <a:rPr lang="en-US" sz="2400" b="1" cap="none" dirty="0"/>
              <a:t>System Reliability:</a:t>
            </a:r>
            <a:endParaRPr lang="en-US" sz="2400" cap="none" dirty="0"/>
          </a:p>
          <a:p>
            <a:pPr algn="just">
              <a:buNone/>
            </a:pPr>
            <a:r>
              <a:rPr lang="en-US" sz="2400" cap="none" dirty="0"/>
              <a:t>   Another important consideration is system reliability. Our growing dependence on technology introduces the risk of downtimes, which can disrupt payroll processes. </a:t>
            </a:r>
            <a:endParaRPr lang="en-ZW" sz="2400" dirty="0"/>
          </a:p>
        </p:txBody>
      </p:sp>
    </p:spTree>
    <p:extLst>
      <p:ext uri="{BB962C8B-B14F-4D97-AF65-F5344CB8AC3E}">
        <p14:creationId xmlns:p14="http://schemas.microsoft.com/office/powerpoint/2010/main" val="3932108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E6BE-D0B0-DB5F-E3C1-F3AFED2F3D90}"/>
              </a:ext>
            </a:extLst>
          </p:cNvPr>
          <p:cNvSpPr>
            <a:spLocks noGrp="1"/>
          </p:cNvSpPr>
          <p:nvPr>
            <p:ph type="title"/>
          </p:nvPr>
        </p:nvSpPr>
        <p:spPr>
          <a:xfrm>
            <a:off x="685332" y="618519"/>
            <a:ext cx="7773338" cy="448280"/>
          </a:xfrm>
        </p:spPr>
        <p:txBody>
          <a:bodyPr>
            <a:normAutofit fontScale="90000"/>
          </a:bodyPr>
          <a:lstStyle/>
          <a:p>
            <a:r>
              <a:rPr lang="en-US" b="1" cap="none" dirty="0"/>
              <a:t>Roles of key parties</a:t>
            </a:r>
            <a:endParaRPr lang="en-ZW" b="1" cap="none" dirty="0"/>
          </a:p>
        </p:txBody>
      </p:sp>
      <p:sp>
        <p:nvSpPr>
          <p:cNvPr id="3" name="Content Placeholder 2">
            <a:extLst>
              <a:ext uri="{FF2B5EF4-FFF2-40B4-BE49-F238E27FC236}">
                <a16:creationId xmlns:a16="http://schemas.microsoft.com/office/drawing/2014/main" id="{E8AE5FB9-A258-D6E1-D5DC-75C005097B2F}"/>
              </a:ext>
            </a:extLst>
          </p:cNvPr>
          <p:cNvSpPr>
            <a:spLocks noGrp="1"/>
          </p:cNvSpPr>
          <p:nvPr>
            <p:ph sz="quarter" idx="13"/>
          </p:nvPr>
        </p:nvSpPr>
        <p:spPr>
          <a:xfrm>
            <a:off x="685330" y="1066799"/>
            <a:ext cx="7772870" cy="5172682"/>
          </a:xfrm>
        </p:spPr>
        <p:txBody>
          <a:bodyPr>
            <a:normAutofit fontScale="47500" lnSpcReduction="20000"/>
          </a:bodyPr>
          <a:lstStyle/>
          <a:p>
            <a:pPr algn="just">
              <a:lnSpc>
                <a:spcPct val="115000"/>
              </a:lnSpc>
              <a:spcAft>
                <a:spcPts val="800"/>
              </a:spcAft>
              <a:buSzPts val="1000"/>
              <a:tabLst>
                <a:tab pos="457200" algn="l"/>
              </a:tabLst>
            </a:pPr>
            <a:r>
              <a:rPr lang="en-US" sz="4200" b="1" kern="100" cap="none" dirty="0">
                <a:effectLst/>
                <a:latin typeface="+mj-lt"/>
                <a:ea typeface="Aptos" panose="020B0004020202020204" pitchFamily="34" charset="0"/>
                <a:cs typeface="Times New Roman" panose="02020603050405020304" pitchFamily="18" charset="0"/>
              </a:rPr>
              <a:t>Directors Responsibilities:</a:t>
            </a:r>
          </a:p>
          <a:p>
            <a:pPr marL="0" indent="0" algn="just">
              <a:lnSpc>
                <a:spcPct val="115000"/>
              </a:lnSpc>
              <a:spcAft>
                <a:spcPts val="800"/>
              </a:spcAft>
              <a:buSzPts val="1000"/>
              <a:buNone/>
              <a:tabLst>
                <a:tab pos="457200" algn="l"/>
              </a:tabLst>
            </a:pPr>
            <a:r>
              <a:rPr lang="en-US" sz="4200" kern="100" cap="none" dirty="0">
                <a:effectLst/>
                <a:latin typeface="+mj-lt"/>
                <a:ea typeface="Aptos" panose="020B0004020202020204" pitchFamily="34" charset="0"/>
                <a:cs typeface="Times New Roman" panose="02020603050405020304" pitchFamily="18" charset="0"/>
              </a:rPr>
              <a:t>Oversee departmental operations related to payroll and human resources. Ensure compliance with government policies and facilitate communication. Provide input on departmental needs; collaborate with the Paymaster General.</a:t>
            </a:r>
          </a:p>
          <a:p>
            <a:pPr algn="just">
              <a:lnSpc>
                <a:spcPct val="115000"/>
              </a:lnSpc>
              <a:spcAft>
                <a:spcPts val="800"/>
              </a:spcAft>
              <a:buSzPts val="1000"/>
              <a:tabLst>
                <a:tab pos="457200" algn="l"/>
              </a:tabLst>
            </a:pPr>
            <a:r>
              <a:rPr lang="en-US" sz="4200" b="1" kern="100" cap="none" dirty="0">
                <a:effectLst/>
                <a:latin typeface="+mj-lt"/>
                <a:ea typeface="Aptos" panose="020B0004020202020204" pitchFamily="34" charset="0"/>
                <a:cs typeface="Times New Roman" panose="02020603050405020304" pitchFamily="18" charset="0"/>
              </a:rPr>
              <a:t>Chief Directors Responsibilities</a:t>
            </a:r>
            <a:r>
              <a:rPr lang="en-US" sz="4200" kern="100" cap="none" dirty="0">
                <a:effectLst/>
                <a:latin typeface="+mj-lt"/>
                <a:ea typeface="Aptos" panose="020B0004020202020204" pitchFamily="34" charset="0"/>
                <a:cs typeface="Times New Roman" panose="02020603050405020304" pitchFamily="18" charset="0"/>
              </a:rPr>
              <a:t>:</a:t>
            </a:r>
          </a:p>
          <a:p>
            <a:pPr marL="0" indent="0" algn="just">
              <a:lnSpc>
                <a:spcPct val="115000"/>
              </a:lnSpc>
              <a:spcAft>
                <a:spcPts val="800"/>
              </a:spcAft>
              <a:buSzPts val="1000"/>
              <a:buNone/>
              <a:tabLst>
                <a:tab pos="457200" algn="l"/>
              </a:tabLst>
            </a:pPr>
            <a:r>
              <a:rPr lang="en-US" sz="4200" kern="100" cap="none" dirty="0">
                <a:effectLst/>
                <a:latin typeface="+mj-lt"/>
                <a:ea typeface="Aptos" panose="020B0004020202020204" pitchFamily="34" charset="0"/>
                <a:cs typeface="Times New Roman" panose="02020603050405020304" pitchFamily="18" charset="0"/>
              </a:rPr>
              <a:t>Set strategic direction and policy for HR and payroll functions. Ensure departmental objectives align with government goals. </a:t>
            </a:r>
            <a:r>
              <a:rPr lang="en-US" sz="4200" kern="100" cap="none" dirty="0">
                <a:latin typeface="+mj-lt"/>
                <a:ea typeface="Aptos" panose="020B0004020202020204" pitchFamily="34" charset="0"/>
                <a:cs typeface="Times New Roman" panose="02020603050405020304" pitchFamily="18" charset="0"/>
              </a:rPr>
              <a:t>Should a</a:t>
            </a:r>
            <a:r>
              <a:rPr lang="en-US" sz="4200" kern="100" cap="none" dirty="0">
                <a:effectLst/>
                <a:latin typeface="+mj-lt"/>
                <a:ea typeface="Aptos" panose="020B0004020202020204" pitchFamily="34" charset="0"/>
                <a:cs typeface="Times New Roman" panose="02020603050405020304" pitchFamily="18" charset="0"/>
              </a:rPr>
              <a:t>ct as key decision-makers; advocate for necessary resources. </a:t>
            </a:r>
          </a:p>
          <a:p>
            <a:pPr algn="just">
              <a:lnSpc>
                <a:spcPct val="115000"/>
              </a:lnSpc>
              <a:spcAft>
                <a:spcPts val="800"/>
              </a:spcAft>
              <a:buSzPts val="1000"/>
              <a:tabLst>
                <a:tab pos="457200" algn="l"/>
              </a:tabLst>
            </a:pPr>
            <a:r>
              <a:rPr lang="en-US" sz="4200" b="1" kern="100" cap="none" dirty="0">
                <a:effectLst/>
                <a:latin typeface="+mj-lt"/>
                <a:ea typeface="Aptos" panose="020B0004020202020204" pitchFamily="34" charset="0"/>
                <a:cs typeface="Times New Roman" panose="02020603050405020304" pitchFamily="18" charset="0"/>
              </a:rPr>
              <a:t>Paymaster General Responsibilities:</a:t>
            </a:r>
          </a:p>
          <a:p>
            <a:pPr marL="0" indent="0" algn="just">
              <a:lnSpc>
                <a:spcPct val="115000"/>
              </a:lnSpc>
              <a:spcAft>
                <a:spcPts val="800"/>
              </a:spcAft>
              <a:buSzPts val="1000"/>
              <a:buNone/>
              <a:tabLst>
                <a:tab pos="457200" algn="l"/>
              </a:tabLst>
            </a:pPr>
            <a:r>
              <a:rPr lang="en-US" sz="4200" kern="100" cap="none" dirty="0">
                <a:effectLst/>
                <a:latin typeface="+mj-lt"/>
                <a:ea typeface="Aptos" panose="020B0004020202020204" pitchFamily="34" charset="0"/>
                <a:cs typeface="Times New Roman" panose="02020603050405020304" pitchFamily="18" charset="0"/>
              </a:rPr>
              <a:t>Oversee payroll management and pension systems. Lead the implementation of the Gov Pay project. </a:t>
            </a:r>
            <a:r>
              <a:rPr lang="en-US" sz="4200" kern="100" cap="none" dirty="0">
                <a:latin typeface="+mj-lt"/>
                <a:ea typeface="Aptos" panose="020B0004020202020204" pitchFamily="34" charset="0"/>
                <a:cs typeface="Times New Roman" panose="02020603050405020304" pitchFamily="18" charset="0"/>
              </a:rPr>
              <a:t>The Paymaster p</a:t>
            </a:r>
            <a:r>
              <a:rPr lang="en-US" sz="4200" kern="100" cap="none" dirty="0">
                <a:effectLst/>
                <a:latin typeface="+mj-lt"/>
                <a:ea typeface="Aptos" panose="020B0004020202020204" pitchFamily="34" charset="0"/>
                <a:cs typeface="Times New Roman" panose="02020603050405020304" pitchFamily="18" charset="0"/>
              </a:rPr>
              <a:t>rovide strategic leadership and manage integration with existing systems.</a:t>
            </a:r>
            <a:endParaRPr lang="en-ZW" sz="4200" kern="100" cap="none" dirty="0">
              <a:effectLst/>
              <a:latin typeface="+mj-lt"/>
              <a:ea typeface="Aptos" panose="020B0004020202020204" pitchFamily="34" charset="0"/>
              <a:cs typeface="Times New Roman" panose="02020603050405020304" pitchFamily="18" charset="0"/>
            </a:endParaRPr>
          </a:p>
          <a:p>
            <a:endParaRPr lang="en-ZW" dirty="0"/>
          </a:p>
        </p:txBody>
      </p:sp>
    </p:spTree>
    <p:extLst>
      <p:ext uri="{BB962C8B-B14F-4D97-AF65-F5344CB8AC3E}">
        <p14:creationId xmlns:p14="http://schemas.microsoft.com/office/powerpoint/2010/main" val="4068898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618519"/>
            <a:ext cx="7773338" cy="1154298"/>
          </a:xfrm>
        </p:spPr>
        <p:txBody>
          <a:bodyPr/>
          <a:lstStyle/>
          <a:p>
            <a:r>
              <a:rPr lang="en-US" b="1" cap="none" dirty="0"/>
              <a:t>Roles of key parties</a:t>
            </a:r>
            <a:r>
              <a:rPr lang="en-ZW" b="1" cap="none" dirty="0"/>
              <a:t> cont’d</a:t>
            </a:r>
          </a:p>
        </p:txBody>
      </p:sp>
      <p:sp>
        <p:nvSpPr>
          <p:cNvPr id="3" name="Content Placeholder 2"/>
          <p:cNvSpPr>
            <a:spLocks noGrp="1"/>
          </p:cNvSpPr>
          <p:nvPr>
            <p:ph sz="quarter" idx="13"/>
          </p:nvPr>
        </p:nvSpPr>
        <p:spPr>
          <a:xfrm>
            <a:off x="395536" y="1628800"/>
            <a:ext cx="8424936" cy="4610681"/>
          </a:xfrm>
        </p:spPr>
        <p:txBody>
          <a:bodyPr>
            <a:normAutofit fontScale="77500" lnSpcReduction="20000"/>
          </a:bodyPr>
          <a:lstStyle/>
          <a:p>
            <a:pPr marL="0" indent="0">
              <a:buNone/>
            </a:pPr>
            <a:r>
              <a:rPr lang="en-ZW" sz="2300" kern="100" cap="none" dirty="0">
                <a:ea typeface="Aptos" panose="020B0004020202020204" pitchFamily="34" charset="0"/>
                <a:cs typeface="Times New Roman" panose="02020603050405020304" pitchFamily="18" charset="0"/>
              </a:rPr>
              <a:t> </a:t>
            </a:r>
            <a:r>
              <a:rPr lang="en-ZW" sz="2300" b="1" kern="100" cap="none" dirty="0">
                <a:ea typeface="Aptos" panose="020B0004020202020204" pitchFamily="34" charset="0"/>
                <a:cs typeface="Times New Roman" panose="02020603050405020304" pitchFamily="18" charset="0"/>
              </a:rPr>
              <a:t>PSC Staff in Provinces and Districts</a:t>
            </a:r>
          </a:p>
          <a:p>
            <a:r>
              <a:rPr lang="en-ZW" sz="2300" kern="100" cap="none" dirty="0">
                <a:ea typeface="Aptos" panose="020B0004020202020204" pitchFamily="34" charset="0"/>
                <a:cs typeface="Times New Roman" panose="02020603050405020304" pitchFamily="18" charset="0"/>
              </a:rPr>
              <a:t>Provincial and district officers act as change champions, advocating for adoption of the new Payroll and Pension System.</a:t>
            </a:r>
          </a:p>
          <a:p>
            <a:pPr marL="342900" indent="-342900"/>
            <a:r>
              <a:rPr lang="en-ZW" sz="2300" kern="100" cap="none" dirty="0">
                <a:ea typeface="Aptos" panose="020B0004020202020204" pitchFamily="34" charset="0"/>
                <a:cs typeface="Times New Roman" panose="02020603050405020304" pitchFamily="18" charset="0"/>
              </a:rPr>
              <a:t>They also help by assisting with logins and E-payslip set up, collecting feedback from users as well as monitoring compliance during the roll out.</a:t>
            </a:r>
          </a:p>
          <a:p>
            <a:pPr marL="342900" indent="-342900"/>
            <a:r>
              <a:rPr lang="en-ZW" sz="2300" kern="100" cap="none" dirty="0">
                <a:ea typeface="Aptos" panose="020B0004020202020204" pitchFamily="34" charset="0"/>
                <a:cs typeface="Times New Roman" panose="02020603050405020304" pitchFamily="18" charset="0"/>
              </a:rPr>
              <a:t>The change champions shall now be geared up to assume full payroll functions where they are going to receive work in the same way as those stationed at Mukwati.(Adequate training shall be provided) </a:t>
            </a:r>
          </a:p>
          <a:p>
            <a:pPr marL="342900" indent="-342900"/>
            <a:r>
              <a:rPr lang="en-ZW" sz="2300" kern="100" cap="none" dirty="0">
                <a:ea typeface="Aptos" panose="020B0004020202020204" pitchFamily="34" charset="0"/>
                <a:cs typeface="Times New Roman" panose="02020603050405020304" pitchFamily="18" charset="0"/>
              </a:rPr>
              <a:t>PSC staff in Provinces and Districts are invited to assist in the collection of outstanding data in the following areas:</a:t>
            </a:r>
          </a:p>
          <a:p>
            <a:pPr marL="342900" indent="-342900"/>
            <a:r>
              <a:rPr lang="en-ZW" sz="2300" kern="100" cap="none" dirty="0">
                <a:ea typeface="Aptos" panose="020B0004020202020204" pitchFamily="34" charset="0"/>
                <a:cs typeface="Times New Roman" panose="02020603050405020304" pitchFamily="18" charset="0"/>
              </a:rPr>
              <a:t>Collection of certified copies of National IDs for Traditional Leaders</a:t>
            </a:r>
          </a:p>
          <a:p>
            <a:pPr marL="342900" indent="-342900"/>
            <a:r>
              <a:rPr lang="en-ZW" sz="2300" kern="100" cap="none" dirty="0">
                <a:ea typeface="Aptos" panose="020B0004020202020204" pitchFamily="34" charset="0"/>
                <a:cs typeface="Times New Roman" panose="02020603050405020304" pitchFamily="18" charset="0"/>
              </a:rPr>
              <a:t>To follow up on outstanding issues on suspension cases, indefinite sick leave, and dormant records resulting from abscondments</a:t>
            </a:r>
            <a:r>
              <a:rPr lang="en-ZW" sz="2300" dirty="0"/>
              <a:t>.</a:t>
            </a:r>
          </a:p>
          <a:p>
            <a:pPr marL="342900" indent="-342900"/>
            <a:endParaRPr lang="en-ZW" cap="none" dirty="0"/>
          </a:p>
          <a:p>
            <a:endParaRPr lang="en-ZW" kern="100" cap="none" dirty="0">
              <a:ea typeface="Aptos" panose="020B0004020202020204" pitchFamily="34" charset="0"/>
              <a:cs typeface="Times New Roman" panose="02020603050405020304" pitchFamily="18" charset="0"/>
            </a:endParaRPr>
          </a:p>
          <a:p>
            <a:endParaRPr lang="en-ZW" dirty="0"/>
          </a:p>
        </p:txBody>
      </p:sp>
    </p:spTree>
    <p:extLst>
      <p:ext uri="{BB962C8B-B14F-4D97-AF65-F5344CB8AC3E}">
        <p14:creationId xmlns:p14="http://schemas.microsoft.com/office/powerpoint/2010/main" val="3903711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02EE1-7448-63EA-1266-6B1E7C871502}"/>
            </a:ext>
          </a:extLst>
        </p:cNvPr>
        <p:cNvGrpSpPr/>
        <p:nvPr/>
      </p:nvGrpSpPr>
      <p:grpSpPr>
        <a:xfrm>
          <a:off x="0" y="0"/>
          <a:ext cx="0" cy="0"/>
          <a:chOff x="0" y="0"/>
          <a:chExt cx="0" cy="0"/>
        </a:xfrm>
      </p:grpSpPr>
      <p:sp>
        <p:nvSpPr>
          <p:cNvPr id="1048617" name="Title 1">
            <a:extLst>
              <a:ext uri="{FF2B5EF4-FFF2-40B4-BE49-F238E27FC236}">
                <a16:creationId xmlns:a16="http://schemas.microsoft.com/office/drawing/2014/main" id="{F96878B0-1908-A52D-7A48-48E1BADB89CE}"/>
              </a:ext>
            </a:extLst>
          </p:cNvPr>
          <p:cNvSpPr>
            <a:spLocks noGrp="1"/>
          </p:cNvSpPr>
          <p:nvPr>
            <p:ph type="title"/>
          </p:nvPr>
        </p:nvSpPr>
        <p:spPr>
          <a:xfrm>
            <a:off x="685332" y="175260"/>
            <a:ext cx="7773338" cy="805468"/>
          </a:xfrm>
        </p:spPr>
        <p:txBody>
          <a:bodyPr>
            <a:normAutofit fontScale="90000"/>
          </a:bodyPr>
          <a:lstStyle/>
          <a:p>
            <a:br>
              <a:rPr lang="en-US" b="1" dirty="0">
                <a:effectLst/>
                <a:latin typeface="+mn-lt"/>
                <a:ea typeface="Calibri" panose="020F0502020204030204" pitchFamily="34" charset="0"/>
                <a:cs typeface="SimSun" panose="02010600030101010101" pitchFamily="2" charset="-122"/>
              </a:rPr>
            </a:br>
            <a:r>
              <a:rPr lang="en-US" b="1" cap="none" dirty="0">
                <a:effectLst/>
                <a:latin typeface="+mn-lt"/>
                <a:ea typeface="Calibri" panose="020F0502020204030204" pitchFamily="34" charset="0"/>
                <a:cs typeface="SimSun" panose="02010600030101010101" pitchFamily="2" charset="-122"/>
              </a:rPr>
              <a:t>Way Forward</a:t>
            </a:r>
            <a:br>
              <a:rPr lang="en-ZW" sz="4000" dirty="0">
                <a:effectLst/>
                <a:latin typeface="Calibri" panose="020F0502020204030204" pitchFamily="34" charset="0"/>
                <a:ea typeface="Calibri" panose="020F0502020204030204" pitchFamily="34" charset="0"/>
                <a:cs typeface="SimSun" panose="02010600030101010101" pitchFamily="2" charset="-122"/>
              </a:rPr>
            </a:br>
            <a:br>
              <a:rPr lang="en-US" sz="2000" i="0" cap="none" dirty="0">
                <a:solidFill>
                  <a:srgbClr val="000000"/>
                </a:solidFill>
                <a:effectLst/>
                <a:latin typeface="+mj-lt"/>
              </a:rPr>
            </a:br>
            <a:endParaRPr lang="en-ZA" sz="3200" b="1" dirty="0">
              <a:solidFill>
                <a:schemeClr val="tx1">
                  <a:lumMod val="95000"/>
                  <a:lumOff val="5000"/>
                </a:schemeClr>
              </a:solidFill>
            </a:endParaRPr>
          </a:p>
        </p:txBody>
      </p:sp>
      <p:sp>
        <p:nvSpPr>
          <p:cNvPr id="1048618" name="Content Placeholder 2">
            <a:extLst>
              <a:ext uri="{FF2B5EF4-FFF2-40B4-BE49-F238E27FC236}">
                <a16:creationId xmlns:a16="http://schemas.microsoft.com/office/drawing/2014/main" id="{3EB68163-9392-1CE9-7EFD-A542AE41B3AC}"/>
              </a:ext>
            </a:extLst>
          </p:cNvPr>
          <p:cNvSpPr>
            <a:spLocks noGrp="1"/>
          </p:cNvSpPr>
          <p:nvPr>
            <p:ph sz="quarter" idx="13"/>
          </p:nvPr>
        </p:nvSpPr>
        <p:spPr>
          <a:xfrm>
            <a:off x="0" y="914454"/>
            <a:ext cx="9036496" cy="4774118"/>
          </a:xfrm>
        </p:spPr>
        <p:txBody>
          <a:bodyPr>
            <a:normAutofit/>
          </a:bodyPr>
          <a:lstStyle/>
          <a:p>
            <a:endParaRPr lang="en-GB" sz="5500" cap="none" dirty="0">
              <a:cs typeface="Arial" pitchFamily="34" charset="0"/>
            </a:endParaRPr>
          </a:p>
          <a:p>
            <a:endParaRPr lang="en-GB" b="1" cap="none" dirty="0">
              <a:latin typeface="Arial" pitchFamily="34" charset="0"/>
              <a:cs typeface="Arial" pitchFamily="34" charset="0"/>
            </a:endParaRPr>
          </a:p>
          <a:p>
            <a:endParaRPr lang="en-GB" cap="none" dirty="0">
              <a:latin typeface="Arial" pitchFamily="34" charset="0"/>
              <a:cs typeface="Arial" pitchFamily="34" charset="0"/>
            </a:endParaRPr>
          </a:p>
        </p:txBody>
      </p:sp>
      <p:sp>
        <p:nvSpPr>
          <p:cNvPr id="1048619" name="Rectangle 5">
            <a:extLst>
              <a:ext uri="{FF2B5EF4-FFF2-40B4-BE49-F238E27FC236}">
                <a16:creationId xmlns:a16="http://schemas.microsoft.com/office/drawing/2014/main" id="{7859EB5D-057B-B159-B062-FDA151B3EE35}"/>
              </a:ext>
            </a:extLst>
          </p:cNvPr>
          <p:cNvSpPr/>
          <p:nvPr/>
        </p:nvSpPr>
        <p:spPr>
          <a:xfrm>
            <a:off x="1600200" y="5791200"/>
            <a:ext cx="6172200" cy="891541"/>
          </a:xfrm>
          <a:prstGeom prst="rect">
            <a:avLst/>
          </a:prstGeom>
        </p:spPr>
        <p:txBody>
          <a:bodyPr wrap="square">
            <a:spAutoFit/>
          </a:bodyPr>
          <a:lstStyle/>
          <a:p>
            <a:pPr algn="ctr"/>
            <a:r>
              <a:rPr lang="en-ZW" b="1" dirty="0"/>
              <a:t>An empowered public service leading and propelling sustainable and inclusive socio-economic </a:t>
            </a:r>
          </a:p>
          <a:p>
            <a:pPr algn="ctr"/>
            <a:r>
              <a:rPr lang="en-ZW" b="1" dirty="0"/>
              <a:t>growth and prosperity for all citizens of Zimbabwe</a:t>
            </a:r>
          </a:p>
        </p:txBody>
      </p:sp>
      <p:sp>
        <p:nvSpPr>
          <p:cNvPr id="3" name="TextBox 2">
            <a:extLst>
              <a:ext uri="{FF2B5EF4-FFF2-40B4-BE49-F238E27FC236}">
                <a16:creationId xmlns:a16="http://schemas.microsoft.com/office/drawing/2014/main" id="{4659810D-A9B2-1862-24D1-39504569E8DC}"/>
              </a:ext>
            </a:extLst>
          </p:cNvPr>
          <p:cNvSpPr txBox="1"/>
          <p:nvPr/>
        </p:nvSpPr>
        <p:spPr>
          <a:xfrm>
            <a:off x="0" y="980728"/>
            <a:ext cx="9036496" cy="459106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en-US" sz="3000" dirty="0">
                <a:ea typeface="Calibri" panose="020F0502020204030204" pitchFamily="34" charset="0"/>
                <a:cs typeface="SimSun" panose="02010600030101010101" pitchFamily="2" charset="-122"/>
              </a:rPr>
              <a:t>To engage stakeholders that deals with SSB </a:t>
            </a:r>
            <a:r>
              <a:rPr lang="en-US" sz="3000" dirty="0">
                <a:effectLst/>
                <a:ea typeface="Calibri" panose="020F0502020204030204" pitchFamily="34" charset="0"/>
                <a:cs typeface="SimSun" panose="02010600030101010101" pitchFamily="2" charset="-122"/>
              </a:rPr>
              <a:t>need to assess their digital readiness to support this transition.</a:t>
            </a:r>
            <a:endParaRPr lang="en-ZW" sz="3000" dirty="0">
              <a:effectLst/>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r>
              <a:rPr lang="en-US" sz="3000" dirty="0">
                <a:effectLst/>
                <a:ea typeface="Calibri" panose="020F0502020204030204" pitchFamily="34" charset="0"/>
                <a:cs typeface="SimSun" panose="02010600030101010101" pitchFamily="2" charset="-122"/>
              </a:rPr>
              <a:t>To identify and appoint Change Agents and Change Champions to help detect applicable impacts whilst championing the organisational alignment. They will also serve to provide information and coach other members throughout the change process.</a:t>
            </a:r>
            <a:endParaRPr lang="en-ZW" sz="3000" dirty="0">
              <a:effectLst/>
              <a:ea typeface="Calibri" panose="020F0502020204030204" pitchFamily="34" charset="0"/>
              <a:cs typeface="SimSun" panose="02010600030101010101" pitchFamily="2" charset="-122"/>
            </a:endParaRPr>
          </a:p>
          <a:p>
            <a:pPr marL="457200" algn="just">
              <a:lnSpc>
                <a:spcPct val="115000"/>
              </a:lnSpc>
              <a:buNone/>
            </a:pPr>
            <a:r>
              <a:rPr lang="en-US" sz="1800" dirty="0">
                <a:effectLst/>
                <a:latin typeface="Tahoma" panose="020B0604030504040204" pitchFamily="34" charset="0"/>
                <a:ea typeface="Calibri" panose="020F0502020204030204" pitchFamily="34" charset="0"/>
                <a:cs typeface="SimSun" panose="02010600030101010101" pitchFamily="2" charset="-122"/>
              </a:rPr>
              <a:t> </a:t>
            </a:r>
            <a:endParaRPr lang="en-ZW" sz="1800" dirty="0">
              <a:effectLst/>
              <a:latin typeface="Calibri" panose="020F0502020204030204" pitchFamily="34" charset="0"/>
              <a:ea typeface="Calibri" panose="020F0502020204030204" pitchFamily="34" charset="0"/>
              <a:cs typeface="SimSun" panose="02010600030101010101" pitchFamily="2" charset="-122"/>
            </a:endParaRPr>
          </a:p>
          <a:p>
            <a:pPr marL="342900" lvl="0" indent="-342900" algn="just">
              <a:lnSpc>
                <a:spcPct val="115000"/>
              </a:lnSpc>
              <a:buFont typeface="Symbol" panose="05050102010706020507" pitchFamily="18" charset="2"/>
              <a:buChar char=""/>
            </a:pPr>
            <a:endParaRPr lang="en-ZW" sz="2800" dirty="0">
              <a:effectLst/>
              <a:ea typeface="Calibri" panose="020F0502020204030204" pitchFamily="34" charset="0"/>
              <a:cs typeface="SimSun" panose="02010600030101010101" pitchFamily="2" charset="-122"/>
            </a:endParaRPr>
          </a:p>
        </p:txBody>
      </p:sp>
    </p:spTree>
    <p:extLst>
      <p:ext uri="{BB962C8B-B14F-4D97-AF65-F5344CB8AC3E}">
        <p14:creationId xmlns:p14="http://schemas.microsoft.com/office/powerpoint/2010/main" val="2858235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a:xfrm>
            <a:off x="685332" y="116632"/>
            <a:ext cx="7773338" cy="864097"/>
          </a:xfrm>
        </p:spPr>
        <p:txBody>
          <a:bodyPr>
            <a:normAutofit fontScale="90000"/>
          </a:bodyPr>
          <a:lstStyle/>
          <a:p>
            <a:r>
              <a:rPr lang="en-US" sz="4000" b="1" i="0" cap="none" dirty="0">
                <a:solidFill>
                  <a:srgbClr val="000000"/>
                </a:solidFill>
                <a:effectLst/>
                <a:latin typeface="+mj-lt"/>
              </a:rPr>
              <a:t>Concluding Remarks</a:t>
            </a:r>
            <a:br>
              <a:rPr lang="en-US" sz="2000" i="0" cap="none" dirty="0">
                <a:solidFill>
                  <a:srgbClr val="000000"/>
                </a:solidFill>
                <a:effectLst/>
                <a:latin typeface="+mj-lt"/>
              </a:rPr>
            </a:br>
            <a:endParaRPr lang="en-ZA" sz="3200" b="1" cap="none" dirty="0">
              <a:solidFill>
                <a:schemeClr val="tx1">
                  <a:lumMod val="95000"/>
                  <a:lumOff val="5000"/>
                </a:schemeClr>
              </a:solidFill>
            </a:endParaRPr>
          </a:p>
        </p:txBody>
      </p:sp>
      <p:sp>
        <p:nvSpPr>
          <p:cNvPr id="1048618" name="Content Placeholder 2"/>
          <p:cNvSpPr>
            <a:spLocks noGrp="1"/>
          </p:cNvSpPr>
          <p:nvPr>
            <p:ph sz="quarter" idx="13"/>
          </p:nvPr>
        </p:nvSpPr>
        <p:spPr>
          <a:xfrm>
            <a:off x="0" y="914454"/>
            <a:ext cx="9036496" cy="4774118"/>
          </a:xfrm>
        </p:spPr>
        <p:txBody>
          <a:bodyPr>
            <a:normAutofit/>
          </a:bodyPr>
          <a:lstStyle/>
          <a:p>
            <a:pPr marL="0" indent="0">
              <a:buNone/>
            </a:pPr>
            <a:endParaRPr lang="en-GB" b="1" cap="none" dirty="0"/>
          </a:p>
          <a:p>
            <a:r>
              <a:rPr lang="en-US" sz="2800" cap="none" dirty="0">
                <a:effectLst/>
                <a:ea typeface="Calibri" panose="020F0502020204030204" pitchFamily="34" charset="0"/>
                <a:cs typeface="SimSun" panose="02010600030101010101" pitchFamily="2" charset="-122"/>
              </a:rPr>
              <a:t>Organisations are encouraged to embrace this new technology in this project, identify opportunities to be availed by the system.</a:t>
            </a:r>
            <a:endParaRPr lang="en-ZW" sz="2800" cap="none" dirty="0">
              <a:effectLst/>
              <a:ea typeface="Calibri" panose="020F0502020204030204" pitchFamily="34" charset="0"/>
              <a:cs typeface="SimSun" panose="02010600030101010101" pitchFamily="2" charset="-122"/>
            </a:endParaRPr>
          </a:p>
          <a:p>
            <a:r>
              <a:rPr lang="en-US" sz="2800" cap="none" dirty="0"/>
              <a:t>The new payroll system will enhance the efficiency of the government payroll system, ensuring more timely and accurate compensation for employees while improving overall management and integrity of payroll processes.</a:t>
            </a:r>
            <a:endParaRPr lang="en-GB" sz="2800" cap="none" dirty="0"/>
          </a:p>
        </p:txBody>
      </p:sp>
      <p:sp>
        <p:nvSpPr>
          <p:cNvPr id="1048619" name="Rectangle 5"/>
          <p:cNvSpPr/>
          <p:nvPr/>
        </p:nvSpPr>
        <p:spPr>
          <a:xfrm>
            <a:off x="1600200" y="5791200"/>
            <a:ext cx="6172200" cy="891541"/>
          </a:xfrm>
          <a:prstGeom prst="rect">
            <a:avLst/>
          </a:prstGeom>
        </p:spPr>
        <p:txBody>
          <a:bodyPr wrap="square">
            <a:spAutoFit/>
          </a:bodyPr>
          <a:lstStyle/>
          <a:p>
            <a:pPr algn="ctr"/>
            <a:r>
              <a:rPr lang="en-ZW" b="1" dirty="0"/>
              <a:t>An empowered public service leading and propelling sustainable and inclusive socio-economic </a:t>
            </a:r>
          </a:p>
          <a:p>
            <a:pPr algn="ctr"/>
            <a:r>
              <a:rPr lang="en-ZW" b="1" dirty="0"/>
              <a:t>growth and prosperity for all citizens of Zimbabwe</a:t>
            </a:r>
          </a:p>
        </p:txBody>
      </p:sp>
    </p:spTree>
    <p:extLst>
      <p:ext uri="{BB962C8B-B14F-4D97-AF65-F5344CB8AC3E}">
        <p14:creationId xmlns:p14="http://schemas.microsoft.com/office/powerpoint/2010/main" val="1665557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
          <p:cNvSpPr>
            <a:spLocks noGrp="1"/>
          </p:cNvSpPr>
          <p:nvPr>
            <p:ph type="title"/>
          </p:nvPr>
        </p:nvSpPr>
        <p:spPr/>
        <p:txBody>
          <a:bodyPr/>
          <a:lstStyle/>
          <a:p>
            <a:r>
              <a:rPr lang="en-US" i="1" dirty="0">
                <a:latin typeface="Algerian" pitchFamily="82" charset="0"/>
              </a:rPr>
              <a:t>THANK YOU</a:t>
            </a:r>
          </a:p>
        </p:txBody>
      </p:sp>
      <p:pic>
        <p:nvPicPr>
          <p:cNvPr id="2097174" name="Picture 2"/>
          <p:cNvPicPr>
            <a:picLocks noGrp="1" noChangeAspect="1" noChangeArrowheads="1"/>
          </p:cNvPicPr>
          <p:nvPr>
            <p:ph sz="quarter" idx="13"/>
          </p:nvPr>
        </p:nvPicPr>
        <p:blipFill>
          <a:blip r:embed="rId2"/>
          <a:srcRect/>
          <a:stretch>
            <a:fillRect/>
          </a:stretch>
        </p:blipFill>
        <p:spPr bwMode="auto">
          <a:xfrm>
            <a:off x="1187624" y="1772816"/>
            <a:ext cx="6046018" cy="3960440"/>
          </a:xfrm>
          <a:prstGeom prst="rect">
            <a:avLst/>
          </a:prstGeom>
          <a:noFill/>
          <a:ln>
            <a:noFill/>
          </a:ln>
          <a:effectLst/>
        </p:spPr>
      </p:pic>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TotalTime>
  <Words>1060</Words>
  <Application>Microsoft Office PowerPoint</Application>
  <PresentationFormat>On-screen Show (4:3)</PresentationFormat>
  <Paragraphs>110</Paragraphs>
  <Slides>16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Algerian</vt:lpstr>
      <vt:lpstr>Aptos</vt:lpstr>
      <vt:lpstr>Arial</vt:lpstr>
      <vt:lpstr>Calibri</vt:lpstr>
      <vt:lpstr>Symbol</vt:lpstr>
      <vt:lpstr>Tahoma</vt:lpstr>
      <vt:lpstr>Times New Roman</vt:lpstr>
      <vt:lpstr>Tw Cen MT</vt:lpstr>
      <vt:lpstr>Droplet</vt:lpstr>
      <vt:lpstr>PUBLIC SERVICE COMMISSION SALARY SERVICE BUREAU</vt:lpstr>
      <vt:lpstr>PRESENTATION OUTLINE</vt:lpstr>
      <vt:lpstr>  Overview of GovPay System   </vt:lpstr>
      <vt:lpstr> GovPay Project</vt:lpstr>
      <vt:lpstr>Key features of GovPay</vt:lpstr>
      <vt:lpstr>Current Payroll management challenges</vt:lpstr>
      <vt:lpstr>Current Payroll management challenges</vt:lpstr>
      <vt:lpstr>Data Cleaning Efforts</vt:lpstr>
      <vt:lpstr>E-payslip</vt:lpstr>
      <vt:lpstr>E-payslip </vt:lpstr>
      <vt:lpstr>Emerging issues in GovPay system </vt:lpstr>
      <vt:lpstr>Roles of key parties</vt:lpstr>
      <vt:lpstr>Roles of key parties cont’d</vt:lpstr>
      <vt:lpstr> Way Forward  </vt:lpstr>
      <vt:lpstr>Concluding Remarks </vt:lpstr>
      <vt:lpstr>THANK YOU</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SERVICES AGENCY</dc:title>
  <dc:creator>User</dc:creator>
  <cp:lastModifiedBy>Natasha Tagarira</cp:lastModifiedBy>
  <cp:revision>110</cp:revision>
  <dcterms:created xsi:type="dcterms:W3CDTF">2019-11-22T19:04:06Z</dcterms:created>
  <dcterms:modified xsi:type="dcterms:W3CDTF">2025-06-20T09:42:16Z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99debaaf51984627983cee36196665ec</vt:lpwstr>
  </property>
</Properties>
</file>