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048664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665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66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667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048591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592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593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594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048669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70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71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72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673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048675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76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677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582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583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931570" y="149809"/>
            <a:ext cx="6858634" cy="507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510336" y="1092835"/>
            <a:ext cx="8190230" cy="3312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0404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460248" y="4930862"/>
            <a:ext cx="146050" cy="151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009588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1.png"/><Relationship Id="rId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23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object 2"/>
          <p:cNvSpPr txBox="1"/>
          <p:nvPr/>
        </p:nvSpPr>
        <p:spPr>
          <a:xfrm>
            <a:off x="8696070" y="41909"/>
            <a:ext cx="4006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3"/>
          <p:cNvGrpSpPr/>
          <p:nvPr/>
        </p:nvGrpSpPr>
        <p:grpSpPr>
          <a:xfrm>
            <a:off x="0" y="1778"/>
            <a:ext cx="7272020" cy="5142230"/>
            <a:chOff x="0" y="1778"/>
            <a:chExt cx="7272020" cy="5142230"/>
          </a:xfrm>
        </p:grpSpPr>
        <p:pic>
          <p:nvPicPr>
            <p:cNvPr id="2097152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91"/>
              <a:ext cx="7271638" cy="5141594"/>
            </a:xfrm>
            <a:prstGeom prst="rect">
              <a:avLst/>
            </a:prstGeom>
          </p:spPr>
        </p:pic>
        <p:sp>
          <p:nvSpPr>
            <p:cNvPr id="1048585" name="object 5"/>
            <p:cNvSpPr/>
            <p:nvPr/>
          </p:nvSpPr>
          <p:spPr>
            <a:xfrm>
              <a:off x="0" y="418083"/>
              <a:ext cx="7272020" cy="4725670"/>
            </a:xfrm>
            <a:custGeom>
              <a:avLst/>
              <a:gdLst/>
              <a:ahLst/>
              <a:cxnLst/>
              <a:rect l="l" t="t" r="r" b="b"/>
              <a:pathLst>
                <a:path w="7272020" h="4725670">
                  <a:moveTo>
                    <a:pt x="7271639" y="0"/>
                  </a:moveTo>
                  <a:lnTo>
                    <a:pt x="0" y="0"/>
                  </a:lnTo>
                  <a:lnTo>
                    <a:pt x="0" y="4725302"/>
                  </a:lnTo>
                  <a:lnTo>
                    <a:pt x="7271639" y="4725302"/>
                  </a:lnTo>
                  <a:lnTo>
                    <a:pt x="7271639" y="0"/>
                  </a:lnTo>
                  <a:close/>
                </a:path>
              </a:pathLst>
            </a:custGeom>
            <a:solidFill>
              <a:srgbClr val="221F1F">
                <a:alpha val="7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7153" name="object 6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4" y="1778"/>
              <a:ext cx="378142" cy="3491738"/>
            </a:xfrm>
            <a:prstGeom prst="rect">
              <a:avLst/>
            </a:prstGeom>
          </p:spPr>
        </p:pic>
        <p:sp>
          <p:nvSpPr>
            <p:cNvPr id="1048586" name="object 7"/>
            <p:cNvSpPr/>
            <p:nvPr/>
          </p:nvSpPr>
          <p:spPr>
            <a:xfrm>
              <a:off x="510413" y="2885439"/>
              <a:ext cx="90805" cy="260350"/>
            </a:xfrm>
            <a:custGeom>
              <a:avLst/>
              <a:gdLst/>
              <a:ahLst/>
              <a:cxnLst/>
              <a:rect l="l" t="t" r="r" b="b"/>
              <a:pathLst>
                <a:path w="90804" h="260350">
                  <a:moveTo>
                    <a:pt x="90766" y="199390"/>
                  </a:moveTo>
                  <a:lnTo>
                    <a:pt x="81978" y="199390"/>
                  </a:lnTo>
                  <a:lnTo>
                    <a:pt x="81978" y="251460"/>
                  </a:lnTo>
                  <a:lnTo>
                    <a:pt x="0" y="251460"/>
                  </a:lnTo>
                  <a:lnTo>
                    <a:pt x="0" y="260350"/>
                  </a:lnTo>
                  <a:lnTo>
                    <a:pt x="90766" y="260350"/>
                  </a:lnTo>
                  <a:lnTo>
                    <a:pt x="90766" y="251460"/>
                  </a:lnTo>
                  <a:lnTo>
                    <a:pt x="90766" y="199390"/>
                  </a:lnTo>
                  <a:close/>
                </a:path>
                <a:path w="90804" h="260350">
                  <a:moveTo>
                    <a:pt x="90766" y="154813"/>
                  </a:moveTo>
                  <a:lnTo>
                    <a:pt x="87414" y="134874"/>
                  </a:lnTo>
                  <a:lnTo>
                    <a:pt x="81978" y="125730"/>
                  </a:lnTo>
                  <a:lnTo>
                    <a:pt x="81978" y="154813"/>
                  </a:lnTo>
                  <a:lnTo>
                    <a:pt x="81978" y="175514"/>
                  </a:lnTo>
                  <a:lnTo>
                    <a:pt x="8775" y="175514"/>
                  </a:lnTo>
                  <a:lnTo>
                    <a:pt x="8775" y="154813"/>
                  </a:lnTo>
                  <a:lnTo>
                    <a:pt x="11709" y="139065"/>
                  </a:lnTo>
                  <a:lnTo>
                    <a:pt x="19685" y="127127"/>
                  </a:lnTo>
                  <a:lnTo>
                    <a:pt x="31496" y="119634"/>
                  </a:lnTo>
                  <a:lnTo>
                    <a:pt x="45935" y="117094"/>
                  </a:lnTo>
                  <a:lnTo>
                    <a:pt x="46189" y="117094"/>
                  </a:lnTo>
                  <a:lnTo>
                    <a:pt x="60401" y="119634"/>
                  </a:lnTo>
                  <a:lnTo>
                    <a:pt x="71742" y="127127"/>
                  </a:lnTo>
                  <a:lnTo>
                    <a:pt x="79260" y="139065"/>
                  </a:lnTo>
                  <a:lnTo>
                    <a:pt x="81978" y="154813"/>
                  </a:lnTo>
                  <a:lnTo>
                    <a:pt x="81978" y="125730"/>
                  </a:lnTo>
                  <a:lnTo>
                    <a:pt x="78092" y="119126"/>
                  </a:lnTo>
                  <a:lnTo>
                    <a:pt x="75107" y="117094"/>
                  </a:lnTo>
                  <a:lnTo>
                    <a:pt x="63893" y="108966"/>
                  </a:lnTo>
                  <a:lnTo>
                    <a:pt x="45935" y="105283"/>
                  </a:lnTo>
                  <a:lnTo>
                    <a:pt x="45669" y="105283"/>
                  </a:lnTo>
                  <a:lnTo>
                    <a:pt x="27571" y="108966"/>
                  </a:lnTo>
                  <a:lnTo>
                    <a:pt x="13081" y="119126"/>
                  </a:lnTo>
                  <a:lnTo>
                    <a:pt x="3479" y="134874"/>
                  </a:lnTo>
                  <a:lnTo>
                    <a:pt x="0" y="154813"/>
                  </a:lnTo>
                  <a:lnTo>
                    <a:pt x="0" y="187198"/>
                  </a:lnTo>
                  <a:lnTo>
                    <a:pt x="90766" y="187198"/>
                  </a:lnTo>
                  <a:lnTo>
                    <a:pt x="90766" y="175514"/>
                  </a:lnTo>
                  <a:lnTo>
                    <a:pt x="90766" y="154813"/>
                  </a:lnTo>
                  <a:close/>
                </a:path>
                <a:path w="90804" h="260350">
                  <a:moveTo>
                    <a:pt x="9076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39052" y="47117"/>
                  </a:lnTo>
                  <a:lnTo>
                    <a:pt x="0" y="71374"/>
                  </a:lnTo>
                  <a:lnTo>
                    <a:pt x="0" y="93599"/>
                  </a:lnTo>
                  <a:lnTo>
                    <a:pt x="90766" y="93599"/>
                  </a:lnTo>
                  <a:lnTo>
                    <a:pt x="90766" y="73152"/>
                  </a:lnTo>
                  <a:lnTo>
                    <a:pt x="32219" y="73152"/>
                  </a:lnTo>
                  <a:lnTo>
                    <a:pt x="70269" y="47625"/>
                  </a:lnTo>
                  <a:lnTo>
                    <a:pt x="70269" y="47117"/>
                  </a:lnTo>
                  <a:lnTo>
                    <a:pt x="31813" y="20447"/>
                  </a:lnTo>
                  <a:lnTo>
                    <a:pt x="90766" y="20447"/>
                  </a:lnTo>
                  <a:lnTo>
                    <a:pt x="90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7154" name="object 8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412" y="2430779"/>
              <a:ext cx="93548" cy="434213"/>
            </a:xfrm>
            <a:prstGeom prst="rect">
              <a:avLst/>
            </a:prstGeom>
          </p:spPr>
        </p:pic>
        <p:sp>
          <p:nvSpPr>
            <p:cNvPr id="1048587" name="object 9"/>
            <p:cNvSpPr/>
            <p:nvPr/>
          </p:nvSpPr>
          <p:spPr>
            <a:xfrm>
              <a:off x="508660" y="3158744"/>
              <a:ext cx="95885" cy="95885"/>
            </a:xfrm>
            <a:custGeom>
              <a:avLst/>
              <a:gdLst/>
              <a:ahLst/>
              <a:cxnLst/>
              <a:rect l="l" t="t" r="r" b="b"/>
              <a:pathLst>
                <a:path w="95884" h="95885">
                  <a:moveTo>
                    <a:pt x="47688" y="0"/>
                  </a:moveTo>
                  <a:lnTo>
                    <a:pt x="47502" y="0"/>
                  </a:lnTo>
                  <a:lnTo>
                    <a:pt x="47409" y="254"/>
                  </a:lnTo>
                  <a:lnTo>
                    <a:pt x="29248" y="3682"/>
                  </a:lnTo>
                  <a:lnTo>
                    <a:pt x="14122" y="13335"/>
                  </a:lnTo>
                  <a:lnTo>
                    <a:pt x="3771" y="28193"/>
                  </a:lnTo>
                  <a:lnTo>
                    <a:pt x="25" y="46862"/>
                  </a:lnTo>
                  <a:lnTo>
                    <a:pt x="0" y="47751"/>
                  </a:lnTo>
                  <a:lnTo>
                    <a:pt x="3809" y="66801"/>
                  </a:lnTo>
                  <a:lnTo>
                    <a:pt x="14262" y="81914"/>
                  </a:lnTo>
                  <a:lnTo>
                    <a:pt x="29489" y="91820"/>
                  </a:lnTo>
                  <a:lnTo>
                    <a:pt x="47688" y="95376"/>
                  </a:lnTo>
                  <a:lnTo>
                    <a:pt x="47942" y="95376"/>
                  </a:lnTo>
                  <a:lnTo>
                    <a:pt x="66103" y="91820"/>
                  </a:lnTo>
                  <a:lnTo>
                    <a:pt x="78871" y="83566"/>
                  </a:lnTo>
                  <a:lnTo>
                    <a:pt x="47409" y="83566"/>
                  </a:lnTo>
                  <a:lnTo>
                    <a:pt x="32651" y="80899"/>
                  </a:lnTo>
                  <a:lnTo>
                    <a:pt x="20624" y="73279"/>
                  </a:lnTo>
                  <a:lnTo>
                    <a:pt x="12534" y="61722"/>
                  </a:lnTo>
                  <a:lnTo>
                    <a:pt x="9666" y="47751"/>
                  </a:lnTo>
                  <a:lnTo>
                    <a:pt x="9613" y="46862"/>
                  </a:lnTo>
                  <a:lnTo>
                    <a:pt x="12573" y="32512"/>
                  </a:lnTo>
                  <a:lnTo>
                    <a:pt x="20764" y="20955"/>
                  </a:lnTo>
                  <a:lnTo>
                    <a:pt x="32880" y="13207"/>
                  </a:lnTo>
                  <a:lnTo>
                    <a:pt x="47688" y="10541"/>
                  </a:lnTo>
                  <a:lnTo>
                    <a:pt x="76593" y="10541"/>
                  </a:lnTo>
                  <a:lnTo>
                    <a:pt x="66069" y="3682"/>
                  </a:lnTo>
                  <a:lnTo>
                    <a:pt x="66524" y="3682"/>
                  </a:lnTo>
                  <a:lnTo>
                    <a:pt x="47688" y="0"/>
                  </a:lnTo>
                  <a:close/>
                </a:path>
                <a:path w="95884" h="95885">
                  <a:moveTo>
                    <a:pt x="85788" y="20193"/>
                  </a:moveTo>
                  <a:lnTo>
                    <a:pt x="85788" y="46862"/>
                  </a:lnTo>
                  <a:lnTo>
                    <a:pt x="82791" y="61594"/>
                  </a:lnTo>
                  <a:lnTo>
                    <a:pt x="74599" y="73151"/>
                  </a:lnTo>
                  <a:lnTo>
                    <a:pt x="62484" y="80899"/>
                  </a:lnTo>
                  <a:lnTo>
                    <a:pt x="47688" y="83566"/>
                  </a:lnTo>
                  <a:lnTo>
                    <a:pt x="78871" y="83566"/>
                  </a:lnTo>
                  <a:lnTo>
                    <a:pt x="81229" y="82042"/>
                  </a:lnTo>
                  <a:lnTo>
                    <a:pt x="91592" y="67056"/>
                  </a:lnTo>
                  <a:lnTo>
                    <a:pt x="95427" y="47751"/>
                  </a:lnTo>
                  <a:lnTo>
                    <a:pt x="91541" y="28448"/>
                  </a:lnTo>
                  <a:lnTo>
                    <a:pt x="85788" y="20193"/>
                  </a:lnTo>
                  <a:close/>
                </a:path>
                <a:path w="95884" h="95885">
                  <a:moveTo>
                    <a:pt x="76593" y="10541"/>
                  </a:moveTo>
                  <a:lnTo>
                    <a:pt x="47942" y="10541"/>
                  </a:lnTo>
                  <a:lnTo>
                    <a:pt x="62699" y="13207"/>
                  </a:lnTo>
                  <a:lnTo>
                    <a:pt x="73724" y="20193"/>
                  </a:lnTo>
                  <a:lnTo>
                    <a:pt x="74815" y="20955"/>
                  </a:lnTo>
                  <a:lnTo>
                    <a:pt x="80069" y="28448"/>
                  </a:lnTo>
                  <a:lnTo>
                    <a:pt x="82855" y="32512"/>
                  </a:lnTo>
                  <a:lnTo>
                    <a:pt x="85788" y="46862"/>
                  </a:lnTo>
                  <a:lnTo>
                    <a:pt x="85788" y="20193"/>
                  </a:lnTo>
                  <a:lnTo>
                    <a:pt x="81089" y="13335"/>
                  </a:lnTo>
                  <a:lnTo>
                    <a:pt x="76593" y="105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7155" name="object 10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258" y="4460861"/>
              <a:ext cx="378167" cy="678205"/>
            </a:xfrm>
            <a:prstGeom prst="rect">
              <a:avLst/>
            </a:prstGeom>
          </p:spPr>
        </p:pic>
        <p:pic>
          <p:nvPicPr>
            <p:cNvPr id="2097156" name="object 11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629" y="4585550"/>
              <a:ext cx="283476" cy="303174"/>
            </a:xfrm>
            <a:prstGeom prst="rect">
              <a:avLst/>
            </a:prstGeom>
          </p:spPr>
        </p:pic>
      </p:grpSp>
      <p:sp>
        <p:nvSpPr>
          <p:cNvPr id="1048588" name="object 12"/>
          <p:cNvSpPr txBox="1"/>
          <p:nvPr/>
        </p:nvSpPr>
        <p:spPr>
          <a:xfrm>
            <a:off x="410972" y="3603142"/>
            <a:ext cx="6973952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FFFFF"/>
                </a:solidFill>
                <a:latin typeface="Verdana"/>
                <a:cs typeface="Verdana"/>
              </a:rPr>
              <a:t>PUBLIC SERVICE COMMISSION</a:t>
            </a:r>
          </a:p>
          <a:p>
            <a:pPr marL="12700">
              <a:lnSpc>
                <a:spcPts val="2840"/>
              </a:lnSpc>
              <a:spcBef>
                <a:spcPts val="100"/>
              </a:spcBef>
            </a:pPr>
            <a:r>
              <a:rPr lang="en-US" sz="2400" dirty="0">
                <a:solidFill>
                  <a:srgbClr val="FFFFFF"/>
                </a:solidFill>
                <a:latin typeface="Verdana"/>
                <a:cs typeface="Verdana"/>
              </a:rPr>
              <a:t>GROUP FUNERAL SERVICES PROPOSAL</a:t>
            </a:r>
          </a:p>
        </p:txBody>
      </p:sp>
      <p:sp>
        <p:nvSpPr>
          <p:cNvPr id="1048589" name="object 13"/>
          <p:cNvSpPr txBox="1"/>
          <p:nvPr/>
        </p:nvSpPr>
        <p:spPr>
          <a:xfrm>
            <a:off x="1759076" y="4671466"/>
            <a:ext cx="127254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6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GREAT</a:t>
            </a:r>
            <a:r>
              <a:rPr sz="600" spc="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THINGS</a:t>
            </a:r>
            <a:r>
              <a:rPr sz="600" spc="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EVERY</a:t>
            </a:r>
            <a:r>
              <a:rPr sz="600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DAY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3"/>
          <p:cNvGrpSpPr/>
          <p:nvPr/>
        </p:nvGrpSpPr>
        <p:grpSpPr>
          <a:xfrm>
            <a:off x="0" y="-1778"/>
            <a:ext cx="9144000" cy="5145405"/>
            <a:chOff x="0" y="-1778"/>
            <a:chExt cx="9144000" cy="5145405"/>
          </a:xfrm>
        </p:grpSpPr>
        <p:pic>
          <p:nvPicPr>
            <p:cNvPr id="2097157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158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159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160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161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162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163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164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596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8597" name="object 13"/>
          <p:cNvSpPr txBox="1">
            <a:spLocks noGrp="1"/>
          </p:cNvSpPr>
          <p:nvPr>
            <p:ph type="title"/>
          </p:nvPr>
        </p:nvSpPr>
        <p:spPr>
          <a:xfrm>
            <a:off x="931570" y="149809"/>
            <a:ext cx="6858634" cy="380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10" dirty="0"/>
              <a:t>OVERVIEW</a:t>
            </a:r>
            <a:r>
              <a:rPr spc="-65" dirty="0"/>
              <a:t> </a:t>
            </a:r>
            <a:r>
              <a:rPr spc="-10" dirty="0"/>
              <a:t>OF</a:t>
            </a:r>
            <a:r>
              <a:rPr spc="-95" dirty="0"/>
              <a:t> </a:t>
            </a:r>
            <a:r>
              <a:rPr spc="-100" dirty="0"/>
              <a:t>GROUP</a:t>
            </a:r>
            <a:r>
              <a:rPr spc="-50" dirty="0"/>
              <a:t> </a:t>
            </a:r>
            <a:r>
              <a:rPr spc="-240" dirty="0"/>
              <a:t>FUNERAL</a:t>
            </a:r>
            <a:r>
              <a:rPr spc="15" dirty="0"/>
              <a:t> </a:t>
            </a:r>
            <a:r>
              <a:rPr spc="-105" dirty="0"/>
              <a:t>PROPOSITION</a:t>
            </a:r>
          </a:p>
        </p:txBody>
      </p:sp>
      <p:sp>
        <p:nvSpPr>
          <p:cNvPr id="1048598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599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1048600" name="object 14"/>
          <p:cNvSpPr txBox="1">
            <a:spLocks noGrp="1"/>
          </p:cNvSpPr>
          <p:nvPr>
            <p:ph type="body" idx="1"/>
          </p:nvPr>
        </p:nvSpPr>
        <p:spPr>
          <a:xfrm>
            <a:off x="510336" y="1092835"/>
            <a:ext cx="8190230" cy="37773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75" dirty="0"/>
              <a:t>In</a:t>
            </a:r>
            <a:r>
              <a:rPr spc="-75" dirty="0"/>
              <a:t> </a:t>
            </a:r>
            <a:r>
              <a:rPr spc="-135" dirty="0"/>
              <a:t>2021</a:t>
            </a:r>
            <a:r>
              <a:rPr spc="-45" dirty="0"/>
              <a:t> </a:t>
            </a:r>
            <a:r>
              <a:rPr dirty="0"/>
              <a:t>Old</a:t>
            </a:r>
            <a:r>
              <a:rPr spc="-60" dirty="0"/>
              <a:t> </a:t>
            </a:r>
            <a:r>
              <a:rPr spc="-20" dirty="0"/>
              <a:t>Mutual</a:t>
            </a:r>
            <a:r>
              <a:rPr spc="-25" dirty="0"/>
              <a:t> </a:t>
            </a:r>
            <a:r>
              <a:rPr dirty="0"/>
              <a:t>launched</a:t>
            </a:r>
            <a:r>
              <a:rPr spc="-30" dirty="0"/>
              <a:t> </a:t>
            </a:r>
            <a:r>
              <a:rPr dirty="0"/>
              <a:t>an</a:t>
            </a:r>
            <a:r>
              <a:rPr spc="-50" dirty="0"/>
              <a:t> </a:t>
            </a:r>
            <a:r>
              <a:rPr spc="-25" dirty="0"/>
              <a:t>end-</a:t>
            </a:r>
            <a:r>
              <a:rPr spc="-85" dirty="0"/>
              <a:t>to-</a:t>
            </a:r>
            <a:r>
              <a:rPr dirty="0"/>
              <a:t>end</a:t>
            </a:r>
            <a:r>
              <a:rPr spc="10" dirty="0"/>
              <a:t> </a:t>
            </a:r>
            <a:r>
              <a:rPr spc="-50" dirty="0"/>
              <a:t>funeral</a:t>
            </a:r>
            <a:r>
              <a:rPr spc="-30" dirty="0"/>
              <a:t> </a:t>
            </a:r>
            <a:r>
              <a:rPr spc="-100" dirty="0"/>
              <a:t>business</a:t>
            </a:r>
            <a:r>
              <a:rPr spc="-35" dirty="0"/>
              <a:t> </a:t>
            </a:r>
            <a:r>
              <a:rPr spc="-30" dirty="0"/>
              <a:t>providing</a:t>
            </a:r>
            <a:r>
              <a:rPr spc="-50" dirty="0"/>
              <a:t> </a:t>
            </a:r>
            <a:r>
              <a:rPr spc="-10" dirty="0"/>
              <a:t>cremation, </a:t>
            </a:r>
            <a:r>
              <a:rPr spc="-70" dirty="0"/>
              <a:t>burial,</a:t>
            </a:r>
            <a:r>
              <a:rPr spc="-75" dirty="0"/>
              <a:t> </a:t>
            </a:r>
            <a:r>
              <a:rPr spc="-85" dirty="0"/>
              <a:t>mortuary,</a:t>
            </a:r>
            <a:r>
              <a:rPr spc="-30" dirty="0"/>
              <a:t> </a:t>
            </a:r>
            <a:r>
              <a:rPr dirty="0"/>
              <a:t>chapel,</a:t>
            </a:r>
            <a:r>
              <a:rPr spc="-60" dirty="0"/>
              <a:t> </a:t>
            </a:r>
            <a:r>
              <a:rPr dirty="0"/>
              <a:t>ambulance</a:t>
            </a:r>
            <a:r>
              <a:rPr spc="-65" dirty="0"/>
              <a:t> </a:t>
            </a:r>
            <a:r>
              <a:rPr spc="55" dirty="0"/>
              <a:t>and</a:t>
            </a:r>
            <a:r>
              <a:rPr spc="-55" dirty="0"/>
              <a:t> </a:t>
            </a:r>
            <a:r>
              <a:rPr spc="-45" dirty="0"/>
              <a:t>funeral</a:t>
            </a:r>
            <a:r>
              <a:rPr spc="-40" dirty="0"/>
              <a:t> </a:t>
            </a:r>
            <a:r>
              <a:rPr spc="-65" dirty="0"/>
              <a:t>services</a:t>
            </a:r>
            <a:r>
              <a:rPr spc="-45" dirty="0"/>
              <a:t> </a:t>
            </a:r>
            <a:r>
              <a:rPr spc="-10" dirty="0"/>
              <a:t>to</a:t>
            </a:r>
            <a:r>
              <a:rPr spc="-35" dirty="0"/>
              <a:t> </a:t>
            </a:r>
            <a:r>
              <a:rPr spc="-65" dirty="0"/>
              <a:t>individuals,</a:t>
            </a:r>
            <a:r>
              <a:rPr spc="-75" dirty="0"/>
              <a:t> </a:t>
            </a:r>
            <a:r>
              <a:rPr spc="-10" dirty="0"/>
              <a:t>corporates </a:t>
            </a:r>
            <a:r>
              <a:rPr spc="55" dirty="0"/>
              <a:t>and</a:t>
            </a:r>
            <a:r>
              <a:rPr spc="-100" dirty="0"/>
              <a:t> </a:t>
            </a:r>
            <a:r>
              <a:rPr spc="-65" dirty="0"/>
              <a:t>affinity</a:t>
            </a:r>
            <a:r>
              <a:rPr spc="-100" dirty="0"/>
              <a:t> </a:t>
            </a:r>
            <a:r>
              <a:rPr spc="-10" dirty="0"/>
              <a:t>groups.</a:t>
            </a: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Key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Policy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Highlights </a:t>
            </a:r>
            <a:r>
              <a:rPr sz="1400" b="1" spc="-25" dirty="0">
                <a:latin typeface="Arial"/>
                <a:cs typeface="Arial"/>
              </a:rPr>
              <a:t>for </a:t>
            </a:r>
            <a:r>
              <a:rPr sz="1400" b="1" dirty="0">
                <a:latin typeface="Arial"/>
                <a:cs typeface="Arial"/>
              </a:rPr>
              <a:t>Group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Funeral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Proposal: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spc="-45" dirty="0"/>
              <a:t>Free</a:t>
            </a:r>
            <a:r>
              <a:rPr sz="1400" spc="-85" dirty="0"/>
              <a:t> </a:t>
            </a:r>
            <a:r>
              <a:rPr sz="1400" dirty="0"/>
              <a:t>cover</a:t>
            </a:r>
            <a:r>
              <a:rPr sz="1400" spc="-125" dirty="0"/>
              <a:t> </a:t>
            </a:r>
            <a:r>
              <a:rPr sz="1400" spc="-55" dirty="0"/>
              <a:t>for</a:t>
            </a:r>
            <a:r>
              <a:rPr sz="1400" spc="-80" dirty="0"/>
              <a:t> </a:t>
            </a:r>
            <a:r>
              <a:rPr sz="1400" spc="-10" dirty="0"/>
              <a:t>biological,</a:t>
            </a:r>
            <a:r>
              <a:rPr sz="1400" spc="-125" dirty="0"/>
              <a:t> </a:t>
            </a:r>
            <a:r>
              <a:rPr sz="1400" spc="-35" dirty="0"/>
              <a:t>step</a:t>
            </a:r>
            <a:r>
              <a:rPr sz="1400" spc="-80" dirty="0"/>
              <a:t> </a:t>
            </a:r>
            <a:r>
              <a:rPr sz="1400" spc="-60" dirty="0"/>
              <a:t>or</a:t>
            </a:r>
            <a:r>
              <a:rPr sz="1400" spc="-80" dirty="0"/>
              <a:t> </a:t>
            </a:r>
            <a:r>
              <a:rPr sz="1400" spc="-30" dirty="0"/>
              <a:t>legally</a:t>
            </a:r>
            <a:r>
              <a:rPr sz="1400" spc="-120" dirty="0"/>
              <a:t> </a:t>
            </a:r>
            <a:r>
              <a:rPr sz="1400" spc="55" dirty="0"/>
              <a:t>adopted</a:t>
            </a:r>
            <a:r>
              <a:rPr sz="1400" spc="-85" dirty="0"/>
              <a:t> </a:t>
            </a:r>
            <a:r>
              <a:rPr sz="1400" spc="-25" dirty="0"/>
              <a:t>children</a:t>
            </a:r>
            <a:r>
              <a:rPr sz="1400" spc="-114" dirty="0"/>
              <a:t> </a:t>
            </a:r>
            <a:r>
              <a:rPr sz="1400" spc="-45" dirty="0"/>
              <a:t>(up</a:t>
            </a:r>
            <a:r>
              <a:rPr sz="1400" spc="-80" dirty="0"/>
              <a:t> </a:t>
            </a:r>
            <a:r>
              <a:rPr sz="1400" spc="-10" dirty="0"/>
              <a:t>to</a:t>
            </a:r>
            <a:r>
              <a:rPr lang="en-US" sz="1400" spc="-75" dirty="0"/>
              <a:t> </a:t>
            </a:r>
            <a:r>
              <a:rPr sz="1400" spc="-20" dirty="0"/>
              <a:t>23</a:t>
            </a:r>
            <a:r>
              <a:rPr lang="en-US" sz="1400" spc="-20" dirty="0"/>
              <a:t> years of age</a:t>
            </a:r>
            <a:r>
              <a:rPr sz="1400" spc="-20" dirty="0"/>
              <a:t>)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dirty="0"/>
              <a:t>No</a:t>
            </a:r>
            <a:r>
              <a:rPr sz="1400" spc="-10" dirty="0"/>
              <a:t> </a:t>
            </a:r>
            <a:r>
              <a:rPr sz="1400" spc="-25" dirty="0"/>
              <a:t>waiting</a:t>
            </a:r>
            <a:r>
              <a:rPr sz="1400" spc="-5" dirty="0"/>
              <a:t> </a:t>
            </a:r>
            <a:r>
              <a:rPr sz="1400" spc="-10" dirty="0"/>
              <a:t>period</a:t>
            </a:r>
            <a:r>
              <a:rPr sz="1400" spc="-25" dirty="0"/>
              <a:t> </a:t>
            </a:r>
            <a:r>
              <a:rPr sz="1400" spc="-60" dirty="0"/>
              <a:t>for</a:t>
            </a:r>
            <a:r>
              <a:rPr sz="1400" dirty="0"/>
              <a:t> accidental</a:t>
            </a:r>
            <a:r>
              <a:rPr sz="1400" spc="-35" dirty="0"/>
              <a:t> </a:t>
            </a:r>
            <a:r>
              <a:rPr sz="1400" spc="-10" dirty="0"/>
              <a:t>deaths</a:t>
            </a:r>
            <a:endParaRPr lang="en-US" sz="1400" spc="-1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lang="en-ZW" sz="1400" spc="-10" dirty="0"/>
              <a:t>No waiting period for those switching from other service providers, provided their policies were in force for at least 12 months 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spc="-20" dirty="0"/>
              <a:t>Discounted</a:t>
            </a:r>
            <a:r>
              <a:rPr sz="1400" spc="-80" dirty="0"/>
              <a:t> </a:t>
            </a:r>
            <a:r>
              <a:rPr sz="1400" spc="-55" dirty="0"/>
              <a:t>rates</a:t>
            </a:r>
            <a:r>
              <a:rPr sz="1400" spc="-40" dirty="0"/>
              <a:t> </a:t>
            </a:r>
            <a:r>
              <a:rPr sz="1400" spc="-55" dirty="0"/>
              <a:t>for</a:t>
            </a:r>
            <a:r>
              <a:rPr sz="1400" spc="-45" dirty="0"/>
              <a:t> </a:t>
            </a:r>
            <a:r>
              <a:rPr sz="1400" spc="-60" dirty="0"/>
              <a:t>staff members,</a:t>
            </a:r>
            <a:r>
              <a:rPr sz="1400" spc="-65" dirty="0"/>
              <a:t> </a:t>
            </a:r>
            <a:r>
              <a:rPr sz="1400" spc="-40" dirty="0"/>
              <a:t>parents</a:t>
            </a:r>
            <a:r>
              <a:rPr sz="1400" spc="-55" dirty="0"/>
              <a:t> </a:t>
            </a:r>
            <a:r>
              <a:rPr sz="1400" dirty="0"/>
              <a:t>and</a:t>
            </a:r>
            <a:r>
              <a:rPr sz="1400" spc="-40" dirty="0"/>
              <a:t> </a:t>
            </a:r>
            <a:r>
              <a:rPr sz="1400" spc="-110" dirty="0"/>
              <a:t>in-</a:t>
            </a:r>
            <a:r>
              <a:rPr sz="1400" spc="-20" dirty="0"/>
              <a:t>laws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dirty="0"/>
              <a:t>No</a:t>
            </a:r>
            <a:r>
              <a:rPr sz="1400" spc="-90" dirty="0"/>
              <a:t> </a:t>
            </a:r>
            <a:r>
              <a:rPr sz="1400" spc="-100" dirty="0"/>
              <a:t>limit</a:t>
            </a:r>
            <a:r>
              <a:rPr sz="1400" spc="-110" dirty="0"/>
              <a:t> </a:t>
            </a:r>
            <a:r>
              <a:rPr sz="1400" dirty="0"/>
              <a:t>on</a:t>
            </a:r>
            <a:r>
              <a:rPr sz="1400" spc="-95" dirty="0"/>
              <a:t> </a:t>
            </a:r>
            <a:r>
              <a:rPr sz="1400" spc="-20" dirty="0"/>
              <a:t>the</a:t>
            </a:r>
            <a:r>
              <a:rPr sz="1400" spc="-60" dirty="0"/>
              <a:t> </a:t>
            </a:r>
            <a:r>
              <a:rPr sz="1400" spc="85" dirty="0"/>
              <a:t>age</a:t>
            </a:r>
            <a:r>
              <a:rPr sz="1400" spc="-90" dirty="0"/>
              <a:t> </a:t>
            </a:r>
            <a:r>
              <a:rPr sz="1400" dirty="0"/>
              <a:t>of</a:t>
            </a:r>
            <a:r>
              <a:rPr sz="1400" spc="-85" dirty="0"/>
              <a:t> </a:t>
            </a:r>
            <a:r>
              <a:rPr sz="1400" spc="-40" dirty="0"/>
              <a:t>elderly</a:t>
            </a:r>
            <a:r>
              <a:rPr sz="1400" spc="-85" dirty="0"/>
              <a:t> </a:t>
            </a:r>
            <a:r>
              <a:rPr sz="1400" dirty="0"/>
              <a:t>dependants</a:t>
            </a:r>
            <a:r>
              <a:rPr sz="1400" spc="-105" dirty="0"/>
              <a:t> </a:t>
            </a:r>
            <a:r>
              <a:rPr sz="1400" spc="80" dirty="0"/>
              <a:t>added</a:t>
            </a:r>
            <a:r>
              <a:rPr sz="1400" spc="-70" dirty="0"/>
              <a:t> </a:t>
            </a:r>
            <a:r>
              <a:rPr sz="1400" spc="-10" dirty="0"/>
              <a:t>to</a:t>
            </a:r>
            <a:r>
              <a:rPr sz="1400" spc="-70" dirty="0"/>
              <a:t> </a:t>
            </a:r>
            <a:r>
              <a:rPr sz="1400" spc="-10" dirty="0"/>
              <a:t>Policy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40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dirty="0"/>
              <a:t>Option</a:t>
            </a:r>
            <a:r>
              <a:rPr sz="1400" spc="-120" dirty="0"/>
              <a:t> </a:t>
            </a:r>
            <a:r>
              <a:rPr sz="1400" spc="-60" dirty="0"/>
              <a:t>for</a:t>
            </a:r>
            <a:r>
              <a:rPr sz="1400" spc="-85" dirty="0"/>
              <a:t> </a:t>
            </a:r>
            <a:r>
              <a:rPr sz="1400" spc="-10" dirty="0"/>
              <a:t>cremation</a:t>
            </a:r>
            <a:r>
              <a:rPr sz="1400" spc="-114" dirty="0"/>
              <a:t> </a:t>
            </a:r>
            <a:r>
              <a:rPr sz="1400" spc="-35" dirty="0"/>
              <a:t>service</a:t>
            </a:r>
            <a:r>
              <a:rPr sz="1400" spc="-114" dirty="0"/>
              <a:t> </a:t>
            </a:r>
            <a:r>
              <a:rPr sz="1400" dirty="0"/>
              <a:t>at</a:t>
            </a:r>
            <a:r>
              <a:rPr sz="1400" spc="-65" dirty="0"/>
              <a:t> </a:t>
            </a:r>
            <a:r>
              <a:rPr sz="1400" dirty="0"/>
              <a:t>claim</a:t>
            </a:r>
            <a:r>
              <a:rPr sz="1400" spc="-85" dirty="0"/>
              <a:t> </a:t>
            </a:r>
            <a:r>
              <a:rPr sz="1400" spc="-10" dirty="0"/>
              <a:t>stage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sz="1400" dirty="0"/>
              <a:t>Optional</a:t>
            </a:r>
            <a:r>
              <a:rPr sz="1400" spc="-90" dirty="0"/>
              <a:t> riders</a:t>
            </a:r>
            <a:r>
              <a:rPr sz="1400" spc="-70" dirty="0"/>
              <a:t> </a:t>
            </a:r>
            <a:r>
              <a:rPr sz="1400" spc="-30" dirty="0"/>
              <a:t>such</a:t>
            </a:r>
            <a:r>
              <a:rPr sz="1400" spc="-70" dirty="0"/>
              <a:t> </a:t>
            </a:r>
            <a:r>
              <a:rPr sz="1400" spc="-40" dirty="0"/>
              <a:t>as</a:t>
            </a:r>
            <a:r>
              <a:rPr sz="1400" spc="-60" dirty="0"/>
              <a:t> </a:t>
            </a:r>
            <a:r>
              <a:rPr sz="1400" dirty="0"/>
              <a:t>additional</a:t>
            </a:r>
            <a:r>
              <a:rPr sz="1400" spc="-90" dirty="0"/>
              <a:t> </a:t>
            </a:r>
            <a:r>
              <a:rPr sz="1400" spc="-20" dirty="0"/>
              <a:t>cash,</a:t>
            </a:r>
            <a:r>
              <a:rPr sz="1400" spc="-60" dirty="0"/>
              <a:t> </a:t>
            </a:r>
            <a:r>
              <a:rPr sz="1400" spc="-40" dirty="0"/>
              <a:t>tombstone,</a:t>
            </a:r>
            <a:r>
              <a:rPr sz="1400" spc="-85" dirty="0"/>
              <a:t> </a:t>
            </a:r>
            <a:r>
              <a:rPr sz="1400" dirty="0"/>
              <a:t>and</a:t>
            </a:r>
            <a:r>
              <a:rPr sz="1400" spc="-60" dirty="0"/>
              <a:t> </a:t>
            </a:r>
            <a:r>
              <a:rPr sz="1400" spc="-40" dirty="0"/>
              <a:t>memorial</a:t>
            </a:r>
            <a:r>
              <a:rPr sz="1400" spc="-90" dirty="0"/>
              <a:t> </a:t>
            </a:r>
            <a:r>
              <a:rPr sz="1400" spc="-10" dirty="0"/>
              <a:t>service</a:t>
            </a:r>
            <a:endParaRPr sz="1400" dirty="0"/>
          </a:p>
          <a:p>
            <a:pPr marL="299085" indent="-286385">
              <a:lnSpc>
                <a:spcPct val="100000"/>
              </a:lnSpc>
              <a:spcBef>
                <a:spcPts val="335"/>
              </a:spcBef>
              <a:buClr>
                <a:srgbClr val="50B800"/>
              </a:buClr>
              <a:buFont typeface="Arial MT"/>
              <a:buChar char="•"/>
              <a:tabLst>
                <a:tab pos="299085" algn="l"/>
              </a:tabLst>
            </a:pPr>
            <a:r>
              <a:rPr lang="en-US" sz="1400" spc="-10" dirty="0"/>
              <a:t>We have seven full fledged 24/7 parlors and 54 service points (CABS) nationwide.</a:t>
            </a:r>
            <a:endParaRPr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3"/>
          <p:cNvGrpSpPr/>
          <p:nvPr/>
        </p:nvGrpSpPr>
        <p:grpSpPr>
          <a:xfrm>
            <a:off x="0" y="-1778"/>
            <a:ext cx="9144000" cy="5145405"/>
            <a:chOff x="0" y="-1778"/>
            <a:chExt cx="9144000" cy="5145405"/>
          </a:xfrm>
        </p:grpSpPr>
        <p:pic>
          <p:nvPicPr>
            <p:cNvPr id="2097165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166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167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168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169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170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171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172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602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48603" name="object 13"/>
          <p:cNvSpPr txBox="1">
            <a:spLocks noGrp="1"/>
          </p:cNvSpPr>
          <p:nvPr>
            <p:ph type="title"/>
          </p:nvPr>
        </p:nvSpPr>
        <p:spPr>
          <a:xfrm>
            <a:off x="931570" y="149809"/>
            <a:ext cx="6858634" cy="481253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325" dirty="0"/>
              <a:t>LITE</a:t>
            </a:r>
            <a:r>
              <a:rPr spc="10" dirty="0"/>
              <a:t> </a:t>
            </a:r>
            <a:r>
              <a:rPr spc="-70" dirty="0"/>
              <a:t>PACKAGE</a:t>
            </a:r>
          </a:p>
        </p:txBody>
      </p:sp>
      <p:sp>
        <p:nvSpPr>
          <p:cNvPr id="1048604" name="object 14"/>
          <p:cNvSpPr txBox="1"/>
          <p:nvPr/>
        </p:nvSpPr>
        <p:spPr>
          <a:xfrm>
            <a:off x="510336" y="1094359"/>
            <a:ext cx="617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5" dirty="0">
                <a:solidFill>
                  <a:srgbClr val="404040"/>
                </a:solidFill>
                <a:latin typeface="Arial"/>
                <a:cs typeface="Arial"/>
              </a:rPr>
              <a:t>CASKET: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05" name="object 15"/>
          <p:cNvSpPr txBox="1"/>
          <p:nvPr/>
        </p:nvSpPr>
        <p:spPr>
          <a:xfrm>
            <a:off x="2796667" y="1094359"/>
            <a:ext cx="1221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404040"/>
                </a:solidFill>
                <a:latin typeface="Arial"/>
                <a:cs typeface="Arial"/>
              </a:rPr>
              <a:t>BASIC</a:t>
            </a:r>
            <a:r>
              <a:rPr sz="1200" b="1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210" dirty="0">
                <a:solidFill>
                  <a:srgbClr val="404040"/>
                </a:solidFill>
                <a:latin typeface="Arial"/>
                <a:cs typeface="Arial"/>
              </a:rPr>
              <a:t>/</a:t>
            </a:r>
            <a:r>
              <a:rPr sz="1200" b="1" spc="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110" dirty="0">
                <a:solidFill>
                  <a:srgbClr val="404040"/>
                </a:solidFill>
                <a:latin typeface="Arial"/>
                <a:cs typeface="Arial"/>
              </a:rPr>
              <a:t>FLAT-</a:t>
            </a:r>
            <a:r>
              <a:rPr sz="1200" b="1" spc="-55" dirty="0">
                <a:solidFill>
                  <a:srgbClr val="404040"/>
                </a:solidFill>
                <a:latin typeface="Arial"/>
                <a:cs typeface="Arial"/>
              </a:rPr>
              <a:t>LID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06" name="object 16"/>
          <p:cNvSpPr txBox="1"/>
          <p:nvPr/>
        </p:nvSpPr>
        <p:spPr>
          <a:xfrm>
            <a:off x="510336" y="1533525"/>
            <a:ext cx="1336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404040"/>
                </a:solidFill>
                <a:latin typeface="Arial"/>
                <a:cs typeface="Arial"/>
              </a:rPr>
              <a:t>GROCERY</a:t>
            </a:r>
            <a:r>
              <a:rPr sz="12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125" dirty="0">
                <a:solidFill>
                  <a:srgbClr val="404040"/>
                </a:solidFill>
                <a:latin typeface="Arial"/>
                <a:cs typeface="Arial"/>
              </a:rPr>
              <a:t>BENEFIT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07" name="object 17"/>
          <p:cNvSpPr txBox="1"/>
          <p:nvPr/>
        </p:nvSpPr>
        <p:spPr>
          <a:xfrm>
            <a:off x="2796667" y="1533525"/>
            <a:ext cx="365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404040"/>
                </a:solidFill>
                <a:latin typeface="Arial"/>
                <a:cs typeface="Arial"/>
              </a:rPr>
              <a:t>$100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08" name="object 18"/>
          <p:cNvSpPr txBox="1"/>
          <p:nvPr/>
        </p:nvSpPr>
        <p:spPr>
          <a:xfrm>
            <a:off x="510336" y="1972436"/>
            <a:ext cx="610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10" dirty="0">
                <a:solidFill>
                  <a:srgbClr val="404040"/>
                </a:solidFill>
                <a:latin typeface="Arial"/>
                <a:cs typeface="Arial"/>
              </a:rPr>
              <a:t>HEARSE: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09" name="object 19"/>
          <p:cNvSpPr txBox="1"/>
          <p:nvPr/>
        </p:nvSpPr>
        <p:spPr>
          <a:xfrm>
            <a:off x="2796667" y="1972436"/>
            <a:ext cx="1076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404040"/>
                </a:solidFill>
                <a:latin typeface="Arial"/>
                <a:cs typeface="Arial"/>
              </a:rPr>
              <a:t>TOYOTA</a:t>
            </a:r>
            <a:r>
              <a:rPr sz="1200" b="1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60" dirty="0">
                <a:solidFill>
                  <a:srgbClr val="404040"/>
                </a:solidFill>
                <a:latin typeface="Arial"/>
                <a:cs typeface="Arial"/>
              </a:rPr>
              <a:t>HILUX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10" name="object 20"/>
          <p:cNvSpPr txBox="1"/>
          <p:nvPr/>
        </p:nvSpPr>
        <p:spPr>
          <a:xfrm>
            <a:off x="619123" y="2948696"/>
            <a:ext cx="3016885" cy="1181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3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MEMBER</a:t>
            </a:r>
            <a:r>
              <a:rPr sz="1300" spc="-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45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sz="1300" spc="-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5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300" spc="-5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MEMBER</a:t>
            </a:r>
            <a:r>
              <a:rPr sz="13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7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sz="1300" spc="-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  <a:endParaRPr lang="en-US" sz="1300" spc="-20" dirty="0">
              <a:solidFill>
                <a:srgbClr val="40404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3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 PARENT</a:t>
            </a:r>
            <a:r>
              <a:rPr lang="en-US" sz="1300" spc="-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45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lang="en-US" sz="1300" spc="-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5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300" spc="-5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 PARENT</a:t>
            </a:r>
            <a:r>
              <a:rPr lang="en-US" sz="13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7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lang="en-US" sz="1300" spc="-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sz="1300" dirty="0">
              <a:latin typeface="Verdana"/>
              <a:cs typeface="Verdana"/>
            </a:endParaRPr>
          </a:p>
        </p:txBody>
      </p:sp>
      <p:sp>
        <p:nvSpPr>
          <p:cNvPr id="1048611" name="object 21"/>
          <p:cNvSpPr txBox="1"/>
          <p:nvPr/>
        </p:nvSpPr>
        <p:spPr>
          <a:xfrm>
            <a:off x="3711321" y="2923184"/>
            <a:ext cx="437515" cy="929741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00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1.89$1.21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en-ZW" sz="1300" b="1" spc="-10" dirty="0">
                <a:solidFill>
                  <a:srgbClr val="404040"/>
                </a:solidFill>
                <a:latin typeface="Arial"/>
                <a:cs typeface="Arial"/>
              </a:rPr>
              <a:t>$2.31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4571188" y="912749"/>
            <a:ext cx="4507503" cy="3730104"/>
            <a:chOff x="4914139" y="912749"/>
            <a:chExt cx="4164583" cy="3730104"/>
          </a:xfrm>
        </p:grpSpPr>
        <p:pic>
          <p:nvPicPr>
            <p:cNvPr id="2097173" name="object 23"/>
            <p:cNvPicPr>
              <a:picLocks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21322" y="949071"/>
              <a:ext cx="2057400" cy="1373377"/>
            </a:xfrm>
            <a:prstGeom prst="rect">
              <a:avLst/>
            </a:prstGeom>
          </p:spPr>
        </p:pic>
        <p:pic>
          <p:nvPicPr>
            <p:cNvPr id="2097174" name="object 24"/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4139" y="912749"/>
              <a:ext cx="2027300" cy="1353312"/>
            </a:xfrm>
            <a:prstGeom prst="rect">
              <a:avLst/>
            </a:prstGeom>
          </p:spPr>
        </p:pic>
        <p:pic>
          <p:nvPicPr>
            <p:cNvPr id="2097175" name="object 25"/>
            <p:cNvPicPr>
              <a:picLocks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82412" y="2257031"/>
              <a:ext cx="3239262" cy="2385822"/>
            </a:xfrm>
            <a:prstGeom prst="rect">
              <a:avLst/>
            </a:prstGeom>
          </p:spPr>
        </p:pic>
        <p:pic>
          <p:nvPicPr>
            <p:cNvPr id="2097176" name="object 26"/>
            <p:cNvPicPr>
              <a:picLocks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27853" y="2602636"/>
              <a:ext cx="2564129" cy="1711832"/>
            </a:xfrm>
            <a:prstGeom prst="rect">
              <a:avLst/>
            </a:prstGeom>
          </p:spPr>
        </p:pic>
        <p:sp>
          <p:nvSpPr>
            <p:cNvPr id="1048612" name="object 27"/>
            <p:cNvSpPr/>
            <p:nvPr/>
          </p:nvSpPr>
          <p:spPr>
            <a:xfrm>
              <a:off x="5883403" y="2558161"/>
              <a:ext cx="2653030" cy="1800860"/>
            </a:xfrm>
            <a:custGeom>
              <a:avLst/>
              <a:gdLst/>
              <a:ahLst/>
              <a:cxnLst/>
              <a:rect l="l" t="t" r="r" b="b"/>
              <a:pathLst>
                <a:path w="2653029" h="1800860">
                  <a:moveTo>
                    <a:pt x="328549" y="0"/>
                  </a:moveTo>
                  <a:lnTo>
                    <a:pt x="2653029" y="0"/>
                  </a:lnTo>
                  <a:lnTo>
                    <a:pt x="2653029" y="1472120"/>
                  </a:lnTo>
                  <a:lnTo>
                    <a:pt x="2646426" y="1537411"/>
                  </a:lnTo>
                  <a:lnTo>
                    <a:pt x="2627122" y="1599374"/>
                  </a:lnTo>
                  <a:lnTo>
                    <a:pt x="2596261" y="1656333"/>
                  </a:lnTo>
                  <a:lnTo>
                    <a:pt x="2556637" y="1704314"/>
                  </a:lnTo>
                  <a:lnTo>
                    <a:pt x="2508630" y="1743900"/>
                  </a:lnTo>
                  <a:lnTo>
                    <a:pt x="2451734" y="1774875"/>
                  </a:lnTo>
                  <a:lnTo>
                    <a:pt x="2389758" y="1794116"/>
                  </a:lnTo>
                  <a:lnTo>
                    <a:pt x="2324480" y="1800758"/>
                  </a:lnTo>
                  <a:lnTo>
                    <a:pt x="0" y="1800758"/>
                  </a:lnTo>
                  <a:lnTo>
                    <a:pt x="0" y="328675"/>
                  </a:lnTo>
                  <a:lnTo>
                    <a:pt x="1524" y="296163"/>
                  </a:lnTo>
                  <a:lnTo>
                    <a:pt x="14732" y="231775"/>
                  </a:lnTo>
                  <a:lnTo>
                    <a:pt x="39750" y="172593"/>
                  </a:lnTo>
                  <a:lnTo>
                    <a:pt x="96393" y="96519"/>
                  </a:lnTo>
                  <a:lnTo>
                    <a:pt x="144399" y="56895"/>
                  </a:lnTo>
                  <a:lnTo>
                    <a:pt x="201295" y="25907"/>
                  </a:lnTo>
                  <a:lnTo>
                    <a:pt x="263271" y="6731"/>
                  </a:lnTo>
                  <a:lnTo>
                    <a:pt x="328549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48613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14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4" name="object 3"/>
          <p:cNvGrpSpPr/>
          <p:nvPr/>
        </p:nvGrpSpPr>
        <p:grpSpPr>
          <a:xfrm>
            <a:off x="0" y="-1778"/>
            <a:ext cx="9144000" cy="5145405"/>
            <a:chOff x="0" y="-1778"/>
            <a:chExt cx="9144000" cy="5145405"/>
          </a:xfrm>
        </p:grpSpPr>
        <p:pic>
          <p:nvPicPr>
            <p:cNvPr id="2097177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178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179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180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181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182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183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184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616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8617" name="object 13"/>
          <p:cNvSpPr txBox="1">
            <a:spLocks noGrp="1"/>
          </p:cNvSpPr>
          <p:nvPr>
            <p:ph type="title"/>
          </p:nvPr>
        </p:nvSpPr>
        <p:spPr>
          <a:xfrm>
            <a:off x="931570" y="149809"/>
            <a:ext cx="6858634" cy="481253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114" dirty="0"/>
              <a:t>CLASSIC</a:t>
            </a:r>
            <a:r>
              <a:rPr spc="-25" dirty="0"/>
              <a:t> </a:t>
            </a:r>
            <a:r>
              <a:rPr spc="-70" dirty="0"/>
              <a:t>PACKAGE</a:t>
            </a:r>
          </a:p>
        </p:txBody>
      </p:sp>
      <p:sp>
        <p:nvSpPr>
          <p:cNvPr id="1048618" name="object 14"/>
          <p:cNvSpPr txBox="1"/>
          <p:nvPr/>
        </p:nvSpPr>
        <p:spPr>
          <a:xfrm>
            <a:off x="510336" y="1094359"/>
            <a:ext cx="617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5" dirty="0">
                <a:solidFill>
                  <a:srgbClr val="404040"/>
                </a:solidFill>
                <a:latin typeface="Arial"/>
                <a:cs typeface="Arial"/>
              </a:rPr>
              <a:t>CASKET: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19" name="object 15"/>
          <p:cNvSpPr txBox="1"/>
          <p:nvPr/>
        </p:nvSpPr>
        <p:spPr>
          <a:xfrm>
            <a:off x="2796667" y="1094359"/>
            <a:ext cx="427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04040"/>
                </a:solidFill>
                <a:latin typeface="Arial"/>
                <a:cs typeface="Arial"/>
              </a:rPr>
              <a:t>3 </a:t>
            </a:r>
            <a:r>
              <a:rPr sz="1200" b="1" spc="-140" dirty="0">
                <a:solidFill>
                  <a:srgbClr val="404040"/>
                </a:solidFill>
                <a:latin typeface="Arial"/>
                <a:cs typeface="Arial"/>
              </a:rPr>
              <a:t>TIER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20" name="object 16"/>
          <p:cNvSpPr txBox="1"/>
          <p:nvPr/>
        </p:nvSpPr>
        <p:spPr>
          <a:xfrm>
            <a:off x="510336" y="1533525"/>
            <a:ext cx="1336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404040"/>
                </a:solidFill>
                <a:latin typeface="Arial"/>
                <a:cs typeface="Arial"/>
              </a:rPr>
              <a:t>GROCERY</a:t>
            </a:r>
            <a:r>
              <a:rPr sz="12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125" dirty="0">
                <a:solidFill>
                  <a:srgbClr val="404040"/>
                </a:solidFill>
                <a:latin typeface="Arial"/>
                <a:cs typeface="Arial"/>
              </a:rPr>
              <a:t>BENEFIT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21" name="object 17"/>
          <p:cNvSpPr txBox="1"/>
          <p:nvPr/>
        </p:nvSpPr>
        <p:spPr>
          <a:xfrm>
            <a:off x="2796667" y="1533525"/>
            <a:ext cx="365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404040"/>
                </a:solidFill>
                <a:latin typeface="Arial"/>
                <a:cs typeface="Arial"/>
              </a:rPr>
              <a:t>$250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22" name="object 18"/>
          <p:cNvSpPr txBox="1"/>
          <p:nvPr/>
        </p:nvSpPr>
        <p:spPr>
          <a:xfrm>
            <a:off x="510336" y="1972436"/>
            <a:ext cx="610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10" dirty="0">
                <a:solidFill>
                  <a:srgbClr val="404040"/>
                </a:solidFill>
                <a:latin typeface="Arial"/>
                <a:cs typeface="Arial"/>
              </a:rPr>
              <a:t>HEARSE: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23" name="object 19"/>
          <p:cNvSpPr txBox="1"/>
          <p:nvPr/>
        </p:nvSpPr>
        <p:spPr>
          <a:xfrm>
            <a:off x="2796667" y="1972436"/>
            <a:ext cx="1076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404040"/>
                </a:solidFill>
                <a:latin typeface="Arial"/>
                <a:cs typeface="Arial"/>
              </a:rPr>
              <a:t>TOYOTA</a:t>
            </a:r>
            <a:r>
              <a:rPr sz="1200" b="1" spc="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60" dirty="0">
                <a:solidFill>
                  <a:srgbClr val="404040"/>
                </a:solidFill>
                <a:latin typeface="Arial"/>
                <a:cs typeface="Arial"/>
              </a:rPr>
              <a:t>HILUX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48624" name="object 20"/>
          <p:cNvSpPr txBox="1"/>
          <p:nvPr/>
        </p:nvSpPr>
        <p:spPr>
          <a:xfrm>
            <a:off x="510336" y="2923184"/>
            <a:ext cx="3016885" cy="1422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3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MEMBER</a:t>
            </a:r>
            <a:r>
              <a:rPr sz="1300" spc="-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45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sz="1300" spc="-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5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300" spc="-5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MEMBER</a:t>
            </a:r>
            <a:r>
              <a:rPr sz="13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7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sz="1300" spc="-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  <a:endParaRPr lang="en-US" sz="1300" spc="-20" dirty="0">
              <a:solidFill>
                <a:srgbClr val="40404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3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 PARENT</a:t>
            </a:r>
            <a:r>
              <a:rPr lang="en-US" sz="1300" spc="-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45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lang="en-US" sz="1300" spc="-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5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300" spc="-5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9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300" spc="-65" dirty="0">
                <a:solidFill>
                  <a:srgbClr val="404040"/>
                </a:solidFill>
                <a:latin typeface="Verdana"/>
                <a:cs typeface="Verdana"/>
              </a:rPr>
              <a:t> PARENT</a:t>
            </a:r>
            <a:r>
              <a:rPr lang="en-US" sz="13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17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lang="en-US" sz="1300" spc="-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3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lang="en-ZW" sz="1300" spc="-20" dirty="0">
              <a:solidFill>
                <a:srgbClr val="40404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sz="1300" dirty="0">
              <a:latin typeface="Verdana"/>
              <a:cs typeface="Verdana"/>
            </a:endParaRPr>
          </a:p>
        </p:txBody>
      </p:sp>
      <p:sp>
        <p:nvSpPr>
          <p:cNvPr id="1048625" name="object 21"/>
          <p:cNvSpPr txBox="1"/>
          <p:nvPr/>
        </p:nvSpPr>
        <p:spPr>
          <a:xfrm>
            <a:off x="3711321" y="2923184"/>
            <a:ext cx="437515" cy="12067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17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98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en-ZW" sz="1300" b="1" spc="-10" dirty="0">
                <a:solidFill>
                  <a:srgbClr val="404040"/>
                </a:solidFill>
                <a:latin typeface="Arial"/>
                <a:cs typeface="Arial"/>
              </a:rPr>
              <a:t>$1.43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en-ZW" sz="1300" b="1" spc="-10" dirty="0">
                <a:solidFill>
                  <a:srgbClr val="404040"/>
                </a:solidFill>
                <a:latin typeface="Arial"/>
                <a:cs typeface="Arial"/>
              </a:rPr>
              <a:t>$2.42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endParaRPr sz="1300" dirty="0">
              <a:latin typeface="Arial"/>
              <a:cs typeface="Arial"/>
            </a:endParaRPr>
          </a:p>
        </p:txBody>
      </p:sp>
      <p:grpSp>
        <p:nvGrpSpPr>
          <p:cNvPr id="25" name="object 22"/>
          <p:cNvGrpSpPr/>
          <p:nvPr/>
        </p:nvGrpSpPr>
        <p:grpSpPr>
          <a:xfrm>
            <a:off x="4725034" y="935989"/>
            <a:ext cx="3903979" cy="3882390"/>
            <a:chOff x="4725034" y="935989"/>
            <a:chExt cx="3903979" cy="3882390"/>
          </a:xfrm>
        </p:grpSpPr>
        <p:pic>
          <p:nvPicPr>
            <p:cNvPr id="2097185" name="object 23"/>
            <p:cNvPicPr>
              <a:picLocks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3123" y="2432291"/>
              <a:ext cx="3239262" cy="2385822"/>
            </a:xfrm>
            <a:prstGeom prst="rect">
              <a:avLst/>
            </a:prstGeom>
          </p:spPr>
        </p:pic>
        <p:pic>
          <p:nvPicPr>
            <p:cNvPr id="2097186" name="object 24"/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28690" y="2776854"/>
              <a:ext cx="2564130" cy="1711782"/>
            </a:xfrm>
            <a:prstGeom prst="rect">
              <a:avLst/>
            </a:prstGeom>
          </p:spPr>
        </p:pic>
        <p:sp>
          <p:nvSpPr>
            <p:cNvPr id="1048626" name="object 25"/>
            <p:cNvSpPr/>
            <p:nvPr/>
          </p:nvSpPr>
          <p:spPr>
            <a:xfrm>
              <a:off x="5484240" y="2732404"/>
              <a:ext cx="2653030" cy="1800860"/>
            </a:xfrm>
            <a:custGeom>
              <a:avLst/>
              <a:gdLst/>
              <a:ahLst/>
              <a:cxnLst/>
              <a:rect l="l" t="t" r="r" b="b"/>
              <a:pathLst>
                <a:path w="2653029" h="1800860">
                  <a:moveTo>
                    <a:pt x="328549" y="0"/>
                  </a:moveTo>
                  <a:lnTo>
                    <a:pt x="2653030" y="0"/>
                  </a:lnTo>
                  <a:lnTo>
                    <a:pt x="2653030" y="1472044"/>
                  </a:lnTo>
                  <a:lnTo>
                    <a:pt x="2646426" y="1537335"/>
                  </a:lnTo>
                  <a:lnTo>
                    <a:pt x="2627249" y="1599311"/>
                  </a:lnTo>
                  <a:lnTo>
                    <a:pt x="2596261" y="1656257"/>
                  </a:lnTo>
                  <a:lnTo>
                    <a:pt x="2556637" y="1704238"/>
                  </a:lnTo>
                  <a:lnTo>
                    <a:pt x="2508631" y="1743837"/>
                  </a:lnTo>
                  <a:lnTo>
                    <a:pt x="2451735" y="1774799"/>
                  </a:lnTo>
                  <a:lnTo>
                    <a:pt x="2389759" y="1794040"/>
                  </a:lnTo>
                  <a:lnTo>
                    <a:pt x="2324481" y="1800682"/>
                  </a:lnTo>
                  <a:lnTo>
                    <a:pt x="0" y="1800682"/>
                  </a:lnTo>
                  <a:lnTo>
                    <a:pt x="0" y="328549"/>
                  </a:lnTo>
                  <a:lnTo>
                    <a:pt x="1650" y="296037"/>
                  </a:lnTo>
                  <a:lnTo>
                    <a:pt x="14732" y="231647"/>
                  </a:lnTo>
                  <a:lnTo>
                    <a:pt x="39750" y="172465"/>
                  </a:lnTo>
                  <a:lnTo>
                    <a:pt x="96393" y="96393"/>
                  </a:lnTo>
                  <a:lnTo>
                    <a:pt x="144399" y="56768"/>
                  </a:lnTo>
                  <a:lnTo>
                    <a:pt x="201295" y="25907"/>
                  </a:lnTo>
                  <a:lnTo>
                    <a:pt x="263271" y="6603"/>
                  </a:lnTo>
                  <a:lnTo>
                    <a:pt x="328549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7187" name="object 26"/>
            <p:cNvPicPr>
              <a:picLocks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25034" y="935989"/>
              <a:ext cx="3903726" cy="1604899"/>
            </a:xfrm>
            <a:prstGeom prst="rect">
              <a:avLst/>
            </a:prstGeom>
          </p:spPr>
        </p:pic>
      </p:grpSp>
      <p:sp>
        <p:nvSpPr>
          <p:cNvPr id="10486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3"/>
          <p:cNvGrpSpPr/>
          <p:nvPr/>
        </p:nvGrpSpPr>
        <p:grpSpPr>
          <a:xfrm>
            <a:off x="0" y="26079"/>
            <a:ext cx="9144000" cy="5145405"/>
            <a:chOff x="0" y="-1778"/>
            <a:chExt cx="9144000" cy="5145405"/>
          </a:xfrm>
        </p:grpSpPr>
        <p:pic>
          <p:nvPicPr>
            <p:cNvPr id="2097188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189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190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191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192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193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194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195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630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48631" name="object 13"/>
          <p:cNvSpPr txBox="1">
            <a:spLocks noGrp="1"/>
          </p:cNvSpPr>
          <p:nvPr>
            <p:ph type="title"/>
          </p:nvPr>
        </p:nvSpPr>
        <p:spPr>
          <a:xfrm>
            <a:off x="931570" y="149809"/>
            <a:ext cx="6858634" cy="481253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125" dirty="0"/>
              <a:t>PREMIUM</a:t>
            </a:r>
            <a:r>
              <a:rPr spc="-30" dirty="0"/>
              <a:t> </a:t>
            </a:r>
            <a:r>
              <a:rPr spc="-65" dirty="0"/>
              <a:t>PACKAGE</a:t>
            </a:r>
          </a:p>
        </p:txBody>
      </p:sp>
      <p:sp>
        <p:nvSpPr>
          <p:cNvPr id="1048632" name="object 14"/>
          <p:cNvSpPr txBox="1"/>
          <p:nvPr/>
        </p:nvSpPr>
        <p:spPr>
          <a:xfrm>
            <a:off x="510336" y="1094359"/>
            <a:ext cx="6629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10" dirty="0">
                <a:solidFill>
                  <a:srgbClr val="404040"/>
                </a:solidFill>
                <a:latin typeface="Arial"/>
                <a:cs typeface="Arial"/>
              </a:rPr>
              <a:t>CASKET: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33" name="object 15"/>
          <p:cNvSpPr txBox="1"/>
          <p:nvPr/>
        </p:nvSpPr>
        <p:spPr>
          <a:xfrm>
            <a:off x="2796667" y="1094359"/>
            <a:ext cx="14103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85" dirty="0">
                <a:solidFill>
                  <a:srgbClr val="404040"/>
                </a:solidFill>
                <a:latin typeface="Arial"/>
                <a:cs typeface="Arial"/>
              </a:rPr>
              <a:t>STANDARD</a:t>
            </a:r>
            <a:r>
              <a:rPr sz="1300" b="1" spc="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DOME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34" name="object 16"/>
          <p:cNvSpPr txBox="1"/>
          <p:nvPr/>
        </p:nvSpPr>
        <p:spPr>
          <a:xfrm>
            <a:off x="510336" y="1570100"/>
            <a:ext cx="14370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65" dirty="0">
                <a:solidFill>
                  <a:srgbClr val="404040"/>
                </a:solidFill>
                <a:latin typeface="Arial"/>
                <a:cs typeface="Arial"/>
              </a:rPr>
              <a:t>GROCERY</a:t>
            </a:r>
            <a:r>
              <a:rPr sz="1300" b="1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135" dirty="0">
                <a:solidFill>
                  <a:srgbClr val="404040"/>
                </a:solidFill>
                <a:latin typeface="Arial"/>
                <a:cs typeface="Arial"/>
              </a:rPr>
              <a:t>BENEFIT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35" name="object 17"/>
          <p:cNvSpPr txBox="1"/>
          <p:nvPr/>
        </p:nvSpPr>
        <p:spPr>
          <a:xfrm>
            <a:off x="3254121" y="1570100"/>
            <a:ext cx="3892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$750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36" name="object 18"/>
          <p:cNvSpPr txBox="1"/>
          <p:nvPr/>
        </p:nvSpPr>
        <p:spPr>
          <a:xfrm>
            <a:off x="510336" y="2005355"/>
            <a:ext cx="1552575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MOBILE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404040"/>
                </a:solidFill>
                <a:latin typeface="Verdana"/>
                <a:cs typeface="Verdana"/>
              </a:rPr>
              <a:t>TOILETS </a:t>
            </a:r>
            <a:r>
              <a:rPr sz="1300" spc="-180" dirty="0">
                <a:solidFill>
                  <a:srgbClr val="404040"/>
                </a:solidFill>
                <a:latin typeface="Verdana"/>
                <a:cs typeface="Verdana"/>
              </a:rPr>
              <a:t>TENT</a:t>
            </a:r>
            <a:r>
              <a:rPr sz="13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404040"/>
                </a:solidFill>
                <a:latin typeface="Verdana"/>
                <a:cs typeface="Verdana"/>
              </a:rPr>
              <a:t>&amp;</a:t>
            </a:r>
            <a:r>
              <a:rPr sz="13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Verdana"/>
                <a:cs typeface="Verdana"/>
              </a:rPr>
              <a:t>CHAIRS </a:t>
            </a: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COURTESY</a:t>
            </a:r>
            <a:r>
              <a:rPr sz="13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VEHICLE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1048637" name="object 19"/>
          <p:cNvSpPr txBox="1"/>
          <p:nvPr/>
        </p:nvSpPr>
        <p:spPr>
          <a:xfrm>
            <a:off x="2796667" y="2005355"/>
            <a:ext cx="1077595" cy="70294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1300" b="1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404040"/>
                </a:solidFill>
                <a:latin typeface="Arial"/>
                <a:cs typeface="Arial"/>
              </a:rPr>
              <a:t>VIP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100-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SEATER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50KM</a:t>
            </a:r>
            <a:r>
              <a:rPr sz="1300" b="1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75" dirty="0">
                <a:solidFill>
                  <a:srgbClr val="404040"/>
                </a:solidFill>
                <a:latin typeface="Arial"/>
                <a:cs typeface="Arial"/>
              </a:rPr>
              <a:t>RADIUS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38" name="object 20"/>
          <p:cNvSpPr txBox="1"/>
          <p:nvPr/>
        </p:nvSpPr>
        <p:spPr>
          <a:xfrm>
            <a:off x="510335" y="2956712"/>
            <a:ext cx="1437005" cy="491159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HEARSE</a:t>
            </a:r>
            <a:r>
              <a:rPr lang="en-US" sz="1300" b="1" spc="-10" dirty="0">
                <a:solidFill>
                  <a:srgbClr val="404040"/>
                </a:solidFill>
                <a:latin typeface="Arial"/>
                <a:cs typeface="Arial"/>
              </a:rPr>
              <a:t> (RURAL)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spc="-140" dirty="0">
                <a:solidFill>
                  <a:srgbClr val="404040"/>
                </a:solidFill>
                <a:latin typeface="Arial"/>
                <a:cs typeface="Arial"/>
              </a:rPr>
              <a:t>HEARSE</a:t>
            </a:r>
            <a:r>
              <a:rPr sz="13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(LOCAL)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048639" name="object 21"/>
          <p:cNvSpPr txBox="1"/>
          <p:nvPr/>
        </p:nvSpPr>
        <p:spPr>
          <a:xfrm>
            <a:off x="2796667" y="2956712"/>
            <a:ext cx="1291590" cy="469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b="1" spc="-70" dirty="0">
                <a:solidFill>
                  <a:srgbClr val="404040"/>
                </a:solidFill>
                <a:latin typeface="Arial"/>
                <a:cs typeface="Arial"/>
              </a:rPr>
              <a:t>TOYOTA</a:t>
            </a:r>
            <a:r>
              <a:rPr sz="1300" b="1" spc="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HILUX </a:t>
            </a:r>
            <a:r>
              <a:rPr sz="1300" b="1" spc="-110" dirty="0">
                <a:solidFill>
                  <a:srgbClr val="404040"/>
                </a:solidFill>
                <a:latin typeface="Arial"/>
                <a:cs typeface="Arial"/>
              </a:rPr>
              <a:t>MERCEDES</a:t>
            </a:r>
            <a:r>
              <a:rPr sz="1300" b="1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135" dirty="0">
                <a:solidFill>
                  <a:srgbClr val="404040"/>
                </a:solidFill>
                <a:latin typeface="Arial"/>
                <a:cs typeface="Arial"/>
              </a:rPr>
              <a:t>BENZ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048640" name="object 22"/>
          <p:cNvSpPr txBox="1"/>
          <p:nvPr/>
        </p:nvSpPr>
        <p:spPr>
          <a:xfrm>
            <a:off x="471487" y="3749898"/>
            <a:ext cx="3239135" cy="1000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400" spc="-105" dirty="0">
                <a:solidFill>
                  <a:srgbClr val="404040"/>
                </a:solidFill>
                <a:latin typeface="Verdana"/>
                <a:cs typeface="Verdana"/>
              </a:rPr>
              <a:t> PER</a:t>
            </a:r>
            <a:r>
              <a:rPr sz="14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sz="14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4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0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4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sz="1400" spc="-12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6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  <a:endParaRPr lang="en-US" sz="1400" spc="-20" dirty="0">
              <a:solidFill>
                <a:srgbClr val="40404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n-US"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400" spc="-105" dirty="0">
                <a:solidFill>
                  <a:srgbClr val="404040"/>
                </a:solidFill>
                <a:latin typeface="Verdana"/>
                <a:cs typeface="Verdana"/>
              </a:rPr>
              <a:t> PER</a:t>
            </a:r>
            <a:r>
              <a:rPr lang="en-US" sz="14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60" dirty="0">
                <a:solidFill>
                  <a:srgbClr val="404040"/>
                </a:solidFill>
                <a:latin typeface="Verdana"/>
                <a:cs typeface="Verdana"/>
              </a:rPr>
              <a:t>PARENT</a:t>
            </a:r>
            <a:r>
              <a:rPr lang="en-US" sz="14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40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lang="en-US"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4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lang="en-US"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4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0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4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60" dirty="0">
                <a:solidFill>
                  <a:srgbClr val="404040"/>
                </a:solidFill>
                <a:latin typeface="Verdana"/>
                <a:cs typeface="Verdana"/>
              </a:rPr>
              <a:t>PARENT</a:t>
            </a:r>
            <a:r>
              <a:rPr lang="en-US" sz="1400" spc="-12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6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lang="en-US"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</a:p>
        </p:txBody>
      </p:sp>
      <p:sp>
        <p:nvSpPr>
          <p:cNvPr id="1048641" name="object 23"/>
          <p:cNvSpPr txBox="1"/>
          <p:nvPr/>
        </p:nvSpPr>
        <p:spPr>
          <a:xfrm>
            <a:off x="3991672" y="3748005"/>
            <a:ext cx="577215" cy="103297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400" b="1" spc="-10" dirty="0">
                <a:solidFill>
                  <a:srgbClr val="404040"/>
                </a:solidFill>
                <a:latin typeface="Arial"/>
                <a:cs typeface="Arial"/>
              </a:rPr>
              <a:t>3.60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400" b="1" spc="-10" dirty="0">
                <a:solidFill>
                  <a:srgbClr val="404040"/>
                </a:solidFill>
                <a:latin typeface="Arial"/>
                <a:cs typeface="Arial"/>
              </a:rPr>
              <a:t>4.41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n-ZW" sz="1400" b="1" spc="-10" dirty="0">
                <a:solidFill>
                  <a:srgbClr val="404040"/>
                </a:solidFill>
                <a:latin typeface="Arial"/>
                <a:cs typeface="Arial"/>
              </a:rPr>
              <a:t>$4.40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n-US" sz="1400" b="1" dirty="0">
                <a:latin typeface="Arial"/>
                <a:cs typeface="Arial"/>
              </a:rPr>
              <a:t>$5.59</a:t>
            </a:r>
            <a:endParaRPr sz="1400" b="1" dirty="0">
              <a:latin typeface="Arial"/>
              <a:cs typeface="Arial"/>
            </a:endParaRPr>
          </a:p>
        </p:txBody>
      </p:sp>
      <p:grpSp>
        <p:nvGrpSpPr>
          <p:cNvPr id="28" name="object 24"/>
          <p:cNvGrpSpPr/>
          <p:nvPr/>
        </p:nvGrpSpPr>
        <p:grpSpPr>
          <a:xfrm>
            <a:off x="4128008" y="932561"/>
            <a:ext cx="5016500" cy="4067175"/>
            <a:chOff x="4128008" y="932561"/>
            <a:chExt cx="5016500" cy="4067175"/>
          </a:xfrm>
        </p:grpSpPr>
        <p:pic>
          <p:nvPicPr>
            <p:cNvPr id="2097196" name="object 25"/>
            <p:cNvPicPr>
              <a:picLocks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53584" y="2610586"/>
              <a:ext cx="3237738" cy="2388870"/>
            </a:xfrm>
            <a:prstGeom prst="rect">
              <a:avLst/>
            </a:prstGeom>
          </p:spPr>
        </p:pic>
        <p:pic>
          <p:nvPicPr>
            <p:cNvPr id="2097197" name="object 26"/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99151" y="2960420"/>
              <a:ext cx="2562732" cy="1710817"/>
            </a:xfrm>
            <a:prstGeom prst="rect">
              <a:avLst/>
            </a:prstGeom>
          </p:spPr>
        </p:pic>
        <p:sp>
          <p:nvSpPr>
            <p:cNvPr id="1048642" name="object 27"/>
            <p:cNvSpPr/>
            <p:nvPr/>
          </p:nvSpPr>
          <p:spPr>
            <a:xfrm>
              <a:off x="5354701" y="2913634"/>
              <a:ext cx="2651760" cy="1802130"/>
            </a:xfrm>
            <a:custGeom>
              <a:avLst/>
              <a:gdLst/>
              <a:ahLst/>
              <a:cxnLst/>
              <a:rect l="l" t="t" r="r" b="b"/>
              <a:pathLst>
                <a:path w="2651759" h="1802129">
                  <a:moveTo>
                    <a:pt x="374014" y="0"/>
                  </a:moveTo>
                  <a:lnTo>
                    <a:pt x="374014" y="2286"/>
                  </a:lnTo>
                  <a:lnTo>
                    <a:pt x="2651632" y="2286"/>
                  </a:lnTo>
                  <a:lnTo>
                    <a:pt x="2651632" y="1473581"/>
                  </a:lnTo>
                  <a:lnTo>
                    <a:pt x="2645029" y="1538833"/>
                  </a:lnTo>
                  <a:lnTo>
                    <a:pt x="2625725" y="1600784"/>
                  </a:lnTo>
                  <a:lnTo>
                    <a:pt x="2594737" y="1657705"/>
                  </a:lnTo>
                  <a:lnTo>
                    <a:pt x="2555240" y="1705660"/>
                  </a:lnTo>
                  <a:lnTo>
                    <a:pt x="2507233" y="1745234"/>
                  </a:lnTo>
                  <a:lnTo>
                    <a:pt x="2450338" y="1776196"/>
                  </a:lnTo>
                  <a:lnTo>
                    <a:pt x="2388362" y="1795424"/>
                  </a:lnTo>
                  <a:lnTo>
                    <a:pt x="2323083" y="1802053"/>
                  </a:lnTo>
                  <a:lnTo>
                    <a:pt x="0" y="1802053"/>
                  </a:lnTo>
                  <a:lnTo>
                    <a:pt x="0" y="330708"/>
                  </a:lnTo>
                  <a:lnTo>
                    <a:pt x="1650" y="298196"/>
                  </a:lnTo>
                  <a:lnTo>
                    <a:pt x="14732" y="233934"/>
                  </a:lnTo>
                  <a:lnTo>
                    <a:pt x="39750" y="174752"/>
                  </a:lnTo>
                  <a:lnTo>
                    <a:pt x="96393" y="98679"/>
                  </a:lnTo>
                  <a:lnTo>
                    <a:pt x="144399" y="59055"/>
                  </a:lnTo>
                  <a:lnTo>
                    <a:pt x="201295" y="28193"/>
                  </a:lnTo>
                  <a:lnTo>
                    <a:pt x="263271" y="8890"/>
                  </a:lnTo>
                  <a:lnTo>
                    <a:pt x="295910" y="3937"/>
                  </a:lnTo>
                  <a:lnTo>
                    <a:pt x="374014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7198" name="object 28"/>
            <p:cNvPicPr>
              <a:picLocks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28008" y="932561"/>
              <a:ext cx="5015992" cy="1799844"/>
            </a:xfrm>
            <a:prstGeom prst="rect">
              <a:avLst/>
            </a:prstGeom>
          </p:spPr>
        </p:pic>
      </p:grpSp>
      <p:sp>
        <p:nvSpPr>
          <p:cNvPr id="1048643" name="object 29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44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0" name="object 3"/>
          <p:cNvGrpSpPr/>
          <p:nvPr/>
        </p:nvGrpSpPr>
        <p:grpSpPr>
          <a:xfrm>
            <a:off x="0" y="0"/>
            <a:ext cx="9144000" cy="5145405"/>
            <a:chOff x="0" y="-1778"/>
            <a:chExt cx="9144000" cy="5145405"/>
          </a:xfrm>
        </p:grpSpPr>
        <p:pic>
          <p:nvPicPr>
            <p:cNvPr id="2097199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200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201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202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203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204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205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206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646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8647" name="object 13"/>
          <p:cNvSpPr txBox="1">
            <a:spLocks noGrp="1"/>
          </p:cNvSpPr>
          <p:nvPr>
            <p:ph type="title"/>
          </p:nvPr>
        </p:nvSpPr>
        <p:spPr>
          <a:xfrm>
            <a:off x="967841" y="250698"/>
            <a:ext cx="2981960" cy="380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60" dirty="0"/>
              <a:t>SUPREME</a:t>
            </a:r>
            <a:r>
              <a:rPr spc="45" dirty="0"/>
              <a:t> </a:t>
            </a:r>
            <a:r>
              <a:rPr spc="-65" dirty="0"/>
              <a:t>PACKAGE</a:t>
            </a:r>
          </a:p>
        </p:txBody>
      </p:sp>
      <p:sp>
        <p:nvSpPr>
          <p:cNvPr id="1048648" name="object 14"/>
          <p:cNvSpPr txBox="1"/>
          <p:nvPr/>
        </p:nvSpPr>
        <p:spPr>
          <a:xfrm>
            <a:off x="510336" y="1094359"/>
            <a:ext cx="6629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10" dirty="0">
                <a:solidFill>
                  <a:srgbClr val="404040"/>
                </a:solidFill>
                <a:latin typeface="Arial"/>
                <a:cs typeface="Arial"/>
              </a:rPr>
              <a:t>CASKET: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49" name="object 15"/>
          <p:cNvSpPr txBox="1"/>
          <p:nvPr/>
        </p:nvSpPr>
        <p:spPr>
          <a:xfrm>
            <a:off x="2796667" y="1094359"/>
            <a:ext cx="139827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95" dirty="0">
                <a:solidFill>
                  <a:srgbClr val="404040"/>
                </a:solidFill>
                <a:latin typeface="Arial"/>
                <a:cs typeface="Arial"/>
              </a:rPr>
              <a:t>EXECUTIVE</a:t>
            </a:r>
            <a:r>
              <a:rPr sz="1300" b="1" spc="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DOME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0" name="object 16"/>
          <p:cNvSpPr txBox="1"/>
          <p:nvPr/>
        </p:nvSpPr>
        <p:spPr>
          <a:xfrm>
            <a:off x="510336" y="1570100"/>
            <a:ext cx="143700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65" dirty="0">
                <a:solidFill>
                  <a:srgbClr val="404040"/>
                </a:solidFill>
                <a:latin typeface="Arial"/>
                <a:cs typeface="Arial"/>
              </a:rPr>
              <a:t>GROCERY</a:t>
            </a:r>
            <a:r>
              <a:rPr sz="1300" b="1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135" dirty="0">
                <a:solidFill>
                  <a:srgbClr val="404040"/>
                </a:solidFill>
                <a:latin typeface="Arial"/>
                <a:cs typeface="Arial"/>
              </a:rPr>
              <a:t>BENEFIT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1" name="object 17"/>
          <p:cNvSpPr txBox="1"/>
          <p:nvPr/>
        </p:nvSpPr>
        <p:spPr>
          <a:xfrm>
            <a:off x="3254121" y="1570100"/>
            <a:ext cx="48005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$1000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2" name="object 18"/>
          <p:cNvSpPr txBox="1"/>
          <p:nvPr/>
        </p:nvSpPr>
        <p:spPr>
          <a:xfrm>
            <a:off x="510336" y="2005355"/>
            <a:ext cx="1552575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MOBILE</a:t>
            </a:r>
            <a:r>
              <a:rPr sz="13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404040"/>
                </a:solidFill>
                <a:latin typeface="Verdana"/>
                <a:cs typeface="Verdana"/>
              </a:rPr>
              <a:t>TOILETS </a:t>
            </a:r>
            <a:r>
              <a:rPr sz="1300" spc="-180" dirty="0">
                <a:solidFill>
                  <a:srgbClr val="404040"/>
                </a:solidFill>
                <a:latin typeface="Verdana"/>
                <a:cs typeface="Verdana"/>
              </a:rPr>
              <a:t>TENT</a:t>
            </a:r>
            <a:r>
              <a:rPr sz="13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404040"/>
                </a:solidFill>
                <a:latin typeface="Verdana"/>
                <a:cs typeface="Verdana"/>
              </a:rPr>
              <a:t>&amp;</a:t>
            </a:r>
            <a:r>
              <a:rPr sz="13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Verdana"/>
                <a:cs typeface="Verdana"/>
              </a:rPr>
              <a:t>CHAIRS </a:t>
            </a: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COURTESY</a:t>
            </a:r>
            <a:r>
              <a:rPr sz="13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300" spc="-85" dirty="0">
                <a:solidFill>
                  <a:srgbClr val="404040"/>
                </a:solidFill>
                <a:latin typeface="Verdana"/>
                <a:cs typeface="Verdana"/>
              </a:rPr>
              <a:t>VEHICLE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048653" name="object 19"/>
          <p:cNvSpPr txBox="1"/>
          <p:nvPr/>
        </p:nvSpPr>
        <p:spPr>
          <a:xfrm>
            <a:off x="2796667" y="2005355"/>
            <a:ext cx="1077595" cy="70294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sz="1300" b="1" spc="-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404040"/>
                </a:solidFill>
                <a:latin typeface="Arial"/>
                <a:cs typeface="Arial"/>
              </a:rPr>
              <a:t>VIP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100-</a:t>
            </a: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SEATER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300" b="1" dirty="0">
                <a:solidFill>
                  <a:srgbClr val="404040"/>
                </a:solidFill>
                <a:latin typeface="Arial"/>
                <a:cs typeface="Arial"/>
              </a:rPr>
              <a:t>50KM</a:t>
            </a:r>
            <a:r>
              <a:rPr sz="1300" b="1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75" dirty="0">
                <a:solidFill>
                  <a:srgbClr val="404040"/>
                </a:solidFill>
                <a:latin typeface="Arial"/>
                <a:cs typeface="Arial"/>
              </a:rPr>
              <a:t>RADIUS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4" name="object 20"/>
          <p:cNvSpPr txBox="1"/>
          <p:nvPr/>
        </p:nvSpPr>
        <p:spPr>
          <a:xfrm>
            <a:off x="510336" y="2956712"/>
            <a:ext cx="1319530" cy="47307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300" b="1" spc="-10" dirty="0">
                <a:solidFill>
                  <a:srgbClr val="404040"/>
                </a:solidFill>
                <a:latin typeface="Arial"/>
                <a:cs typeface="Arial"/>
              </a:rPr>
              <a:t>HEARSE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300" b="1" spc="-140" dirty="0">
                <a:solidFill>
                  <a:srgbClr val="404040"/>
                </a:solidFill>
                <a:latin typeface="Arial"/>
                <a:cs typeface="Arial"/>
              </a:rPr>
              <a:t>HEARSE</a:t>
            </a:r>
            <a:r>
              <a:rPr sz="1300" b="1" spc="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(LOCAL)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5" name="object 21"/>
          <p:cNvSpPr txBox="1"/>
          <p:nvPr/>
        </p:nvSpPr>
        <p:spPr>
          <a:xfrm>
            <a:off x="2796667" y="2956712"/>
            <a:ext cx="1291590" cy="469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300" b="1" spc="-70" dirty="0">
                <a:solidFill>
                  <a:srgbClr val="404040"/>
                </a:solidFill>
                <a:latin typeface="Arial"/>
                <a:cs typeface="Arial"/>
              </a:rPr>
              <a:t>TOYOTA</a:t>
            </a:r>
            <a:r>
              <a:rPr sz="1300" b="1" spc="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404040"/>
                </a:solidFill>
                <a:latin typeface="Arial"/>
                <a:cs typeface="Arial"/>
              </a:rPr>
              <a:t>HILUX </a:t>
            </a:r>
            <a:r>
              <a:rPr sz="1300" b="1" spc="-110" dirty="0">
                <a:solidFill>
                  <a:srgbClr val="404040"/>
                </a:solidFill>
                <a:latin typeface="Arial"/>
                <a:cs typeface="Arial"/>
              </a:rPr>
              <a:t>MERCEDES</a:t>
            </a:r>
            <a:r>
              <a:rPr sz="1300" b="1" spc="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300" b="1" spc="-135" dirty="0">
                <a:solidFill>
                  <a:srgbClr val="404040"/>
                </a:solidFill>
                <a:latin typeface="Arial"/>
                <a:cs typeface="Arial"/>
              </a:rPr>
              <a:t>BENZ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8656" name="object 22"/>
          <p:cNvSpPr txBox="1"/>
          <p:nvPr/>
        </p:nvSpPr>
        <p:spPr>
          <a:xfrm>
            <a:off x="439674" y="3656449"/>
            <a:ext cx="3239135" cy="1000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400" spc="-105" dirty="0">
                <a:solidFill>
                  <a:srgbClr val="404040"/>
                </a:solidFill>
                <a:latin typeface="Verdana"/>
                <a:cs typeface="Verdana"/>
              </a:rPr>
              <a:t> PER</a:t>
            </a:r>
            <a:r>
              <a:rPr sz="14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sz="14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sz="14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0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sz="14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sz="1400" spc="-12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16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  <a:endParaRPr lang="en-US" sz="1400" spc="-20" dirty="0">
              <a:solidFill>
                <a:srgbClr val="40404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n-US"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400" spc="-105" dirty="0">
                <a:solidFill>
                  <a:srgbClr val="404040"/>
                </a:solidFill>
                <a:latin typeface="Verdana"/>
                <a:cs typeface="Verdana"/>
              </a:rPr>
              <a:t> PER</a:t>
            </a:r>
            <a:r>
              <a:rPr lang="en-US" sz="14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lang="en-US" sz="14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40" dirty="0">
                <a:solidFill>
                  <a:srgbClr val="404040"/>
                </a:solidFill>
                <a:latin typeface="Verdana"/>
                <a:cs typeface="Verdana"/>
              </a:rPr>
              <a:t>(WITHOUT</a:t>
            </a:r>
            <a:r>
              <a:rPr lang="en-US"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40" dirty="0">
                <a:solidFill>
                  <a:srgbClr val="404040"/>
                </a:solidFill>
                <a:latin typeface="Verdana"/>
                <a:cs typeface="Verdana"/>
              </a:rPr>
              <a:t>BUS) </a:t>
            </a:r>
            <a:r>
              <a:rPr lang="en-US" sz="1400" spc="-75" dirty="0">
                <a:solidFill>
                  <a:srgbClr val="404040"/>
                </a:solidFill>
                <a:latin typeface="Verdana"/>
                <a:cs typeface="Verdana"/>
              </a:rPr>
              <a:t>PREMIUM</a:t>
            </a:r>
            <a:r>
              <a:rPr lang="en-US" sz="14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05" dirty="0">
                <a:solidFill>
                  <a:srgbClr val="404040"/>
                </a:solidFill>
                <a:latin typeface="Verdana"/>
                <a:cs typeface="Verdana"/>
              </a:rPr>
              <a:t>PER</a:t>
            </a:r>
            <a:r>
              <a:rPr lang="en-US" sz="14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60" dirty="0">
                <a:solidFill>
                  <a:srgbClr val="404040"/>
                </a:solidFill>
                <a:latin typeface="Verdana"/>
                <a:cs typeface="Verdana"/>
              </a:rPr>
              <a:t>MEMBER</a:t>
            </a:r>
            <a:r>
              <a:rPr lang="en-US" sz="1400" spc="-12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165" dirty="0">
                <a:solidFill>
                  <a:srgbClr val="404040"/>
                </a:solidFill>
                <a:latin typeface="Verdana"/>
                <a:cs typeface="Verdana"/>
              </a:rPr>
              <a:t>(WITH</a:t>
            </a:r>
            <a:r>
              <a:rPr lang="en-US" sz="1400" spc="-7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1400" spc="-20" dirty="0">
                <a:solidFill>
                  <a:srgbClr val="404040"/>
                </a:solidFill>
                <a:latin typeface="Verdana"/>
                <a:cs typeface="Verdana"/>
              </a:rPr>
              <a:t>BUS)</a:t>
            </a:r>
          </a:p>
        </p:txBody>
      </p:sp>
      <p:sp>
        <p:nvSpPr>
          <p:cNvPr id="1048657" name="object 23"/>
          <p:cNvSpPr txBox="1"/>
          <p:nvPr/>
        </p:nvSpPr>
        <p:spPr>
          <a:xfrm>
            <a:off x="3820363" y="3634803"/>
            <a:ext cx="577215" cy="103297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400" b="1" spc="-10" dirty="0">
                <a:solidFill>
                  <a:srgbClr val="404040"/>
                </a:solidFill>
                <a:latin typeface="Arial"/>
                <a:cs typeface="Arial"/>
              </a:rPr>
              <a:t>4.77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$</a:t>
            </a:r>
            <a:r>
              <a:rPr lang="en-US" sz="1400" b="1" spc="-10" dirty="0">
                <a:solidFill>
                  <a:srgbClr val="404040"/>
                </a:solidFill>
                <a:latin typeface="Arial"/>
                <a:cs typeface="Arial"/>
              </a:rPr>
              <a:t>5.67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n-ZW" sz="1400" b="1" spc="-10" dirty="0">
                <a:solidFill>
                  <a:srgbClr val="404040"/>
                </a:solidFill>
                <a:latin typeface="Arial"/>
                <a:cs typeface="Arial"/>
              </a:rPr>
              <a:t>$5.83</a:t>
            </a: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n-ZW" sz="1400" b="1" spc="-10" dirty="0">
                <a:solidFill>
                  <a:srgbClr val="404040"/>
                </a:solidFill>
                <a:latin typeface="Arial"/>
                <a:cs typeface="Arial"/>
              </a:rPr>
              <a:t>$6.93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1" name="object 24"/>
          <p:cNvGrpSpPr/>
          <p:nvPr/>
        </p:nvGrpSpPr>
        <p:grpSpPr>
          <a:xfrm>
            <a:off x="4599432" y="1098041"/>
            <a:ext cx="4315460" cy="3912235"/>
            <a:chOff x="4599432" y="1098041"/>
            <a:chExt cx="4315460" cy="3912235"/>
          </a:xfrm>
        </p:grpSpPr>
        <p:pic>
          <p:nvPicPr>
            <p:cNvPr id="2097207" name="object 25"/>
            <p:cNvPicPr>
              <a:picLocks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2230" y="1098041"/>
              <a:ext cx="3442970" cy="1744091"/>
            </a:xfrm>
            <a:prstGeom prst="rect">
              <a:avLst/>
            </a:prstGeom>
          </p:spPr>
        </p:pic>
        <p:pic>
          <p:nvPicPr>
            <p:cNvPr id="2097208" name="object 26"/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99432" y="2700477"/>
              <a:ext cx="4315206" cy="2309749"/>
            </a:xfrm>
            <a:prstGeom prst="rect">
              <a:avLst/>
            </a:prstGeom>
          </p:spPr>
        </p:pic>
        <p:pic>
          <p:nvPicPr>
            <p:cNvPr id="2097209" name="object 27"/>
            <p:cNvPicPr>
              <a:picLocks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43729" y="3049650"/>
              <a:ext cx="3641471" cy="1632204"/>
            </a:xfrm>
            <a:prstGeom prst="rect">
              <a:avLst/>
            </a:prstGeom>
          </p:spPr>
        </p:pic>
        <p:sp>
          <p:nvSpPr>
            <p:cNvPr id="1048658" name="object 28"/>
            <p:cNvSpPr/>
            <p:nvPr/>
          </p:nvSpPr>
          <p:spPr>
            <a:xfrm>
              <a:off x="4899279" y="3002915"/>
              <a:ext cx="3730625" cy="1723389"/>
            </a:xfrm>
            <a:custGeom>
              <a:avLst/>
              <a:gdLst/>
              <a:ahLst/>
              <a:cxnLst/>
              <a:rect l="l" t="t" r="r" b="b"/>
              <a:pathLst>
                <a:path w="3730625" h="1723389">
                  <a:moveTo>
                    <a:pt x="360934" y="0"/>
                  </a:moveTo>
                  <a:lnTo>
                    <a:pt x="360934" y="2286"/>
                  </a:lnTo>
                  <a:lnTo>
                    <a:pt x="3730371" y="2286"/>
                  </a:lnTo>
                  <a:lnTo>
                    <a:pt x="3730371" y="1408010"/>
                  </a:lnTo>
                  <a:lnTo>
                    <a:pt x="3724021" y="1470621"/>
                  </a:lnTo>
                  <a:lnTo>
                    <a:pt x="3705225" y="1531124"/>
                  </a:lnTo>
                  <a:lnTo>
                    <a:pt x="3676523" y="1583969"/>
                  </a:lnTo>
                  <a:lnTo>
                    <a:pt x="3637788" y="1630832"/>
                  </a:lnTo>
                  <a:lnTo>
                    <a:pt x="3590925" y="1669491"/>
                  </a:lnTo>
                  <a:lnTo>
                    <a:pt x="3538093" y="1698180"/>
                  </a:lnTo>
                  <a:lnTo>
                    <a:pt x="3477641" y="1717014"/>
                  </a:lnTo>
                  <a:lnTo>
                    <a:pt x="3415029" y="1723390"/>
                  </a:lnTo>
                  <a:lnTo>
                    <a:pt x="0" y="1723390"/>
                  </a:lnTo>
                  <a:lnTo>
                    <a:pt x="0" y="317627"/>
                  </a:lnTo>
                  <a:lnTo>
                    <a:pt x="1524" y="286385"/>
                  </a:lnTo>
                  <a:lnTo>
                    <a:pt x="14224" y="224662"/>
                  </a:lnTo>
                  <a:lnTo>
                    <a:pt x="53848" y="141605"/>
                  </a:lnTo>
                  <a:lnTo>
                    <a:pt x="92583" y="94742"/>
                  </a:lnTo>
                  <a:lnTo>
                    <a:pt x="139446" y="56134"/>
                  </a:lnTo>
                  <a:lnTo>
                    <a:pt x="192278" y="27432"/>
                  </a:lnTo>
                  <a:lnTo>
                    <a:pt x="252730" y="8636"/>
                  </a:lnTo>
                  <a:lnTo>
                    <a:pt x="284225" y="3810"/>
                  </a:lnTo>
                  <a:lnTo>
                    <a:pt x="360934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8659" name="object 29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66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object 2"/>
          <p:cNvSpPr txBox="1"/>
          <p:nvPr/>
        </p:nvSpPr>
        <p:spPr>
          <a:xfrm>
            <a:off x="8708770" y="61902"/>
            <a:ext cx="37528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3"/>
          <p:cNvGrpSpPr/>
          <p:nvPr/>
        </p:nvGrpSpPr>
        <p:grpSpPr>
          <a:xfrm>
            <a:off x="0" y="-1778"/>
            <a:ext cx="9144000" cy="5145405"/>
            <a:chOff x="0" y="-1778"/>
            <a:chExt cx="9144000" cy="5145405"/>
          </a:xfrm>
        </p:grpSpPr>
        <p:pic>
          <p:nvPicPr>
            <p:cNvPr id="2097157" name="object 4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778"/>
              <a:ext cx="9144000" cy="5145278"/>
            </a:xfrm>
            <a:prstGeom prst="rect">
              <a:avLst/>
            </a:prstGeom>
          </p:spPr>
        </p:pic>
        <p:pic>
          <p:nvPicPr>
            <p:cNvPr id="2097158" name="object 5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039" y="7"/>
              <a:ext cx="1776857" cy="5116449"/>
            </a:xfrm>
            <a:prstGeom prst="rect">
              <a:avLst/>
            </a:prstGeom>
          </p:spPr>
        </p:pic>
        <p:pic>
          <p:nvPicPr>
            <p:cNvPr id="2097159" name="object 6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514" y="7"/>
              <a:ext cx="1776857" cy="5116449"/>
            </a:xfrm>
            <a:prstGeom prst="rect">
              <a:avLst/>
            </a:prstGeom>
          </p:spPr>
        </p:pic>
        <p:pic>
          <p:nvPicPr>
            <p:cNvPr id="2097160" name="object 7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2" y="-2"/>
              <a:ext cx="1776857" cy="5143500"/>
            </a:xfrm>
            <a:prstGeom prst="rect">
              <a:avLst/>
            </a:prstGeom>
          </p:spPr>
        </p:pic>
        <p:pic>
          <p:nvPicPr>
            <p:cNvPr id="2097161" name="object 8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7618" y="-3"/>
              <a:ext cx="1776856" cy="5143500"/>
            </a:xfrm>
            <a:prstGeom prst="rect">
              <a:avLst/>
            </a:prstGeom>
          </p:spPr>
        </p:pic>
        <p:pic>
          <p:nvPicPr>
            <p:cNvPr id="2097162" name="object 9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-2"/>
              <a:ext cx="1776857" cy="5143500"/>
            </a:xfrm>
            <a:prstGeom prst="rect">
              <a:avLst/>
            </a:prstGeom>
          </p:spPr>
        </p:pic>
        <p:pic>
          <p:nvPicPr>
            <p:cNvPr id="2097163" name="object 10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13536" y="224569"/>
              <a:ext cx="798743" cy="466028"/>
            </a:xfrm>
            <a:prstGeom prst="rect">
              <a:avLst/>
            </a:prstGeom>
          </p:spPr>
        </p:pic>
        <p:pic>
          <p:nvPicPr>
            <p:cNvPr id="2097164" name="object 11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" y="63"/>
              <a:ext cx="888822" cy="649160"/>
            </a:xfrm>
            <a:prstGeom prst="rect">
              <a:avLst/>
            </a:prstGeom>
          </p:spPr>
        </p:pic>
        <p:sp>
          <p:nvSpPr>
            <p:cNvPr id="1048596" name="object 12"/>
            <p:cNvSpPr/>
            <p:nvPr/>
          </p:nvSpPr>
          <p:spPr>
            <a:xfrm>
              <a:off x="0" y="912848"/>
              <a:ext cx="9144000" cy="4231005"/>
            </a:xfrm>
            <a:custGeom>
              <a:avLst/>
              <a:gdLst/>
              <a:ahLst/>
              <a:cxnLst/>
              <a:rect l="l" t="t" r="r" b="b"/>
              <a:pathLst>
                <a:path w="9144000" h="4231005">
                  <a:moveTo>
                    <a:pt x="9144000" y="0"/>
                  </a:moveTo>
                  <a:lnTo>
                    <a:pt x="0" y="0"/>
                  </a:lnTo>
                  <a:lnTo>
                    <a:pt x="0" y="4230651"/>
                  </a:lnTo>
                  <a:lnTo>
                    <a:pt x="9144000" y="423065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8597" name="object 13"/>
          <p:cNvSpPr txBox="1">
            <a:spLocks noGrp="1"/>
          </p:cNvSpPr>
          <p:nvPr>
            <p:ph type="title"/>
          </p:nvPr>
        </p:nvSpPr>
        <p:spPr>
          <a:xfrm>
            <a:off x="931569" y="149809"/>
            <a:ext cx="6959771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110" dirty="0"/>
              <a:t> CASH IN LIEU OF SERVICE</a:t>
            </a:r>
            <a:endParaRPr spc="-105" dirty="0"/>
          </a:p>
        </p:txBody>
      </p:sp>
      <p:sp>
        <p:nvSpPr>
          <p:cNvPr id="1048598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785571" y="4910297"/>
            <a:ext cx="4124960" cy="15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Be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6x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more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innovative</a:t>
            </a:r>
            <a:r>
              <a:rPr b="1" spc="55" dirty="0">
                <a:latin typeface="Arial"/>
                <a:cs typeface="Arial"/>
              </a:rPr>
              <a:t> </a:t>
            </a:r>
            <a:r>
              <a:rPr spc="-145" dirty="0"/>
              <a:t>–</a:t>
            </a:r>
            <a:r>
              <a:rPr spc="-70" dirty="0"/>
              <a:t> </a:t>
            </a:r>
            <a:r>
              <a:rPr spc="-100" dirty="0"/>
              <a:t>Truly</a:t>
            </a:r>
            <a:r>
              <a:rPr spc="-45" dirty="0"/>
              <a:t> curious</a:t>
            </a:r>
            <a:r>
              <a:rPr spc="-35" dirty="0"/>
              <a:t> </a:t>
            </a:r>
            <a:r>
              <a:rPr spc="-20" dirty="0"/>
              <a:t>to</a:t>
            </a:r>
            <a:r>
              <a:rPr spc="-65" dirty="0"/>
              <a:t> </a:t>
            </a:r>
            <a:r>
              <a:rPr spc="-10" dirty="0"/>
              <a:t>meet</a:t>
            </a:r>
            <a:r>
              <a:rPr spc="-65" dirty="0"/>
              <a:t> </a:t>
            </a:r>
            <a:r>
              <a:rPr spc="-50" dirty="0"/>
              <a:t>our </a:t>
            </a:r>
            <a:r>
              <a:rPr spc="-35" dirty="0"/>
              <a:t>customers’</a:t>
            </a:r>
            <a:r>
              <a:rPr spc="-40" dirty="0"/>
              <a:t> </a:t>
            </a:r>
            <a:r>
              <a:rPr spc="-10" dirty="0"/>
              <a:t>needs</a:t>
            </a:r>
          </a:p>
        </p:txBody>
      </p:sp>
      <p:sp>
        <p:nvSpPr>
          <p:cNvPr id="1048599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1048600" name="object 14"/>
          <p:cNvSpPr txBox="1">
            <a:spLocks noGrp="1"/>
          </p:cNvSpPr>
          <p:nvPr>
            <p:ph type="body" idx="1"/>
          </p:nvPr>
        </p:nvSpPr>
        <p:spPr>
          <a:xfrm>
            <a:off x="510336" y="1092835"/>
            <a:ext cx="8190230" cy="44056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b="1" dirty="0"/>
              <a:t>LITE PACKAGE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dirty="0"/>
              <a:t>OPTION WITH A BUS $1470</a:t>
            </a:r>
          </a:p>
          <a:p>
            <a:pPr marL="12700" marR="5080">
              <a:spcBef>
                <a:spcPts val="95"/>
              </a:spcBef>
            </a:pPr>
            <a:r>
              <a:rPr lang="en-US" sz="1200" dirty="0"/>
              <a:t>OPTION WITHOUT A BUS $770</a:t>
            </a:r>
          </a:p>
          <a:p>
            <a:pPr marL="12700" marR="5080">
              <a:spcBef>
                <a:spcPts val="95"/>
              </a:spcBef>
            </a:pPr>
            <a:endParaRPr lang="en-US" sz="1200" dirty="0"/>
          </a:p>
          <a:p>
            <a:pPr marL="12700" marR="5080">
              <a:spcBef>
                <a:spcPts val="95"/>
              </a:spcBef>
            </a:pPr>
            <a:r>
              <a:rPr lang="en-US" sz="1200" b="1" dirty="0"/>
              <a:t>CLASSIC PACKAGE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dirty="0"/>
              <a:t>OPTION WITH A BUS $1540</a:t>
            </a:r>
          </a:p>
          <a:p>
            <a:pPr marL="12700" marR="5080">
              <a:spcBef>
                <a:spcPts val="95"/>
              </a:spcBef>
            </a:pPr>
            <a:r>
              <a:rPr lang="en-US" sz="1200" dirty="0"/>
              <a:t>OPTION WITHOUT A BUS $910</a:t>
            </a:r>
          </a:p>
          <a:p>
            <a:pPr marL="12700" marR="5080"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b="1" dirty="0"/>
              <a:t>PREMIUM PACKAGE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dirty="0"/>
              <a:t>OPTION WITH A BUS $3430</a:t>
            </a:r>
          </a:p>
          <a:p>
            <a:pPr marL="12700" marR="5080">
              <a:spcBef>
                <a:spcPts val="95"/>
              </a:spcBef>
            </a:pPr>
            <a:r>
              <a:rPr lang="en-US" sz="1200" dirty="0"/>
              <a:t>OPTION WITHOUT A BUS $2800</a:t>
            </a:r>
          </a:p>
          <a:p>
            <a:pPr marL="12700" marR="5080"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b="1" dirty="0"/>
              <a:t>SUPREME PACKAGE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lang="en-US" sz="12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1200" dirty="0"/>
              <a:t>OPTION WITH A BUS $4410</a:t>
            </a:r>
          </a:p>
          <a:p>
            <a:pPr marL="12700" marR="5080">
              <a:spcBef>
                <a:spcPts val="95"/>
              </a:spcBef>
            </a:pPr>
            <a:r>
              <a:rPr lang="en-US" sz="1200" dirty="0"/>
              <a:t>OPTION WITHOUT A BUS $3710</a:t>
            </a:r>
          </a:p>
          <a:p>
            <a:pPr marL="12700" marR="5080">
              <a:spcBef>
                <a:spcPts val="95"/>
              </a:spcBef>
            </a:pPr>
            <a:endParaRPr lang="en-US" sz="1200" dirty="0"/>
          </a:p>
          <a:p>
            <a:pPr marL="12700" marR="5080">
              <a:spcBef>
                <a:spcPts val="95"/>
              </a:spcBef>
            </a:pPr>
            <a:endParaRPr lang="en-US" sz="1400" dirty="0"/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727168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object 2"/>
          <p:cNvSpPr txBox="1"/>
          <p:nvPr/>
        </p:nvSpPr>
        <p:spPr>
          <a:xfrm>
            <a:off x="8696070" y="41909"/>
            <a:ext cx="4006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Public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"/>
          <p:cNvGrpSpPr/>
          <p:nvPr/>
        </p:nvGrpSpPr>
        <p:grpSpPr>
          <a:xfrm>
            <a:off x="0" y="-38"/>
            <a:ext cx="9144000" cy="4170045"/>
            <a:chOff x="0" y="-38"/>
            <a:chExt cx="9144000" cy="4170045"/>
          </a:xfrm>
        </p:grpSpPr>
        <p:sp>
          <p:nvSpPr>
            <p:cNvPr id="1048662" name="object 4"/>
            <p:cNvSpPr/>
            <p:nvPr/>
          </p:nvSpPr>
          <p:spPr>
            <a:xfrm>
              <a:off x="0" y="-38"/>
              <a:ext cx="9144000" cy="4170045"/>
            </a:xfrm>
            <a:custGeom>
              <a:avLst/>
              <a:gdLst/>
              <a:ahLst/>
              <a:cxnLst/>
              <a:rect l="l" t="t" r="r" b="b"/>
              <a:pathLst>
                <a:path w="9144000" h="4170045">
                  <a:moveTo>
                    <a:pt x="9144000" y="0"/>
                  </a:moveTo>
                  <a:lnTo>
                    <a:pt x="0" y="0"/>
                  </a:lnTo>
                  <a:lnTo>
                    <a:pt x="0" y="4169791"/>
                  </a:lnTo>
                  <a:lnTo>
                    <a:pt x="9144000" y="416979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0B847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                          		</a:t>
              </a:r>
            </a:p>
            <a:p>
              <a:endParaRPr lang="en-US" dirty="0"/>
            </a:p>
            <a:p>
              <a:r>
                <a:rPr lang="en-US" dirty="0"/>
                <a:t>                            </a:t>
              </a:r>
              <a:r>
                <a:rPr lang="en-US" b="1" u="sng" dirty="0"/>
                <a:t>CONTACTS:</a:t>
              </a:r>
            </a:p>
            <a:p>
              <a:endParaRPr lang="en-US" dirty="0"/>
            </a:p>
            <a:p>
              <a:r>
                <a:rPr lang="en-US" dirty="0"/>
                <a:t>                            SIMBARASHE MAROVA.                        SAMANTHA  NCUBE                </a:t>
              </a:r>
              <a:endParaRPr lang="zh-CN" altLang="en-US" dirty="0"/>
            </a:p>
            <a:p>
              <a:r>
                <a:rPr lang="en-US" dirty="0"/>
                <a:t>                            </a:t>
              </a:r>
            </a:p>
            <a:p>
              <a:r>
                <a:rPr lang="en-US" dirty="0"/>
                <a:t>                           +263782377155.                                       +236775519541                   </a:t>
              </a:r>
              <a:endParaRPr lang="zh-CN" altLang="en-US" dirty="0"/>
            </a:p>
            <a:p>
              <a:r>
                <a:rPr lang="en-US" dirty="0"/>
                <a:t>                          </a:t>
              </a:r>
              <a:endParaRPr lang="zh-CN" altLang="en-US" dirty="0"/>
            </a:p>
            <a:p>
              <a:r>
                <a:rPr lang="en-US" altLang="en-US" dirty="0"/>
                <a:t>                           +263 (292) 882251</a:t>
              </a:r>
              <a:r>
                <a:rPr lang="en-US" dirty="0"/>
                <a:t>.                                   +263 (292) 882251</a:t>
              </a:r>
              <a:endParaRPr lang="zh-CN" altLang="en-US" dirty="0"/>
            </a:p>
            <a:p>
              <a:endParaRPr lang="en-US" dirty="0"/>
            </a:p>
            <a:p>
              <a:r>
                <a:rPr lang="en-US" dirty="0"/>
                <a:t>                            </a:t>
              </a:r>
              <a:r>
                <a:rPr lang="en-US" dirty="0" err="1"/>
                <a:t>SimbarasheMar@oldmutual,co.zw.          SamathaN@oldmutual.co.zw</a:t>
              </a:r>
              <a:endParaRPr lang="en-US" dirty="0"/>
            </a:p>
            <a:p>
              <a:endParaRPr lang="en-US" dirty="0"/>
            </a:p>
          </p:txBody>
        </p:sp>
        <p:pic>
          <p:nvPicPr>
            <p:cNvPr id="2097210" name="object 5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2" y="-3"/>
              <a:ext cx="1243045" cy="4170010"/>
            </a:xfrm>
            <a:prstGeom prst="rect">
              <a:avLst/>
            </a:prstGeom>
          </p:spPr>
        </p:pic>
      </p:grpSp>
      <p:pic>
        <p:nvPicPr>
          <p:cNvPr id="2097211" name="object 6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4606" y="4374146"/>
            <a:ext cx="2062860" cy="5682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604</Words>
  <Application>Microsoft Office PowerPoint</Application>
  <PresentationFormat>On-screen Show (16:9)</PresentationFormat>
  <Paragraphs>129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MT</vt:lpstr>
      <vt:lpstr>Calibri</vt:lpstr>
      <vt:lpstr>Verdana</vt:lpstr>
      <vt:lpstr>Office Theme</vt:lpstr>
      <vt:lpstr>PowerPoint Presentation</vt:lpstr>
      <vt:lpstr>OVERVIEW OF GROUP FUNERAL PROPOSITION</vt:lpstr>
      <vt:lpstr>LITE PACKAGE</vt:lpstr>
      <vt:lpstr>CLASSIC PACKAGE</vt:lpstr>
      <vt:lpstr>PREMIUM PACKAGE</vt:lpstr>
      <vt:lpstr>SUPREME PACKAGE</vt:lpstr>
      <vt:lpstr> CASH IN LIEU OF SERVICE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Olivia De Barry</dc:creator>
  <cp:lastModifiedBy>Simbarashe Marova</cp:lastModifiedBy>
  <cp:revision>7</cp:revision>
  <dcterms:created xsi:type="dcterms:W3CDTF">2025-03-31T06:03:02Z</dcterms:created>
  <dcterms:modified xsi:type="dcterms:W3CDTF">2025-04-01T09:35:27Z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2025-03-31T00:00:00Z</vt:filetime>
  </property>
  <property fmtid="{D5CDD505-2E9C-101B-9397-08002B2CF9AE}" pid="5" name="MSIP_Label_f0dcb144-f03b-48a8-8c7c-eead325db2aa_ActionId">
    <vt:lpwstr>febb7c80-7813-499a-8f77-5d93746560e2</vt:lpwstr>
  </property>
  <property fmtid="{D5CDD505-2E9C-101B-9397-08002B2CF9AE}" pid="6" name="MSIP_Label_f0dcb144-f03b-48a8-8c7c-eead325db2aa_ContentBits">
    <vt:lpwstr>1</vt:lpwstr>
  </property>
  <property fmtid="{D5CDD505-2E9C-101B-9397-08002B2CF9AE}" pid="7" name="MSIP_Label_f0dcb144-f03b-48a8-8c7c-eead325db2aa_Enabled">
    <vt:lpwstr>true</vt:lpwstr>
  </property>
  <property fmtid="{D5CDD505-2E9C-101B-9397-08002B2CF9AE}" pid="8" name="MSIP_Label_f0dcb144-f03b-48a8-8c7c-eead325db2aa_Method">
    <vt:lpwstr>Privileged</vt:lpwstr>
  </property>
  <property fmtid="{D5CDD505-2E9C-101B-9397-08002B2CF9AE}" pid="9" name="MSIP_Label_f0dcb144-f03b-48a8-8c7c-eead325db2aa_Name">
    <vt:lpwstr>Public</vt:lpwstr>
  </property>
  <property fmtid="{D5CDD505-2E9C-101B-9397-08002B2CF9AE}" pid="10" name="MSIP_Label_f0dcb144-f03b-48a8-8c7c-eead325db2aa_SetDate">
    <vt:lpwstr>2023-08-18T08:35:48Z</vt:lpwstr>
  </property>
  <property fmtid="{D5CDD505-2E9C-101B-9397-08002B2CF9AE}" pid="11" name="MSIP_Label_f0dcb144-f03b-48a8-8c7c-eead325db2aa_SiteId">
    <vt:lpwstr>30f51673-ff88-423e-bee3-3b57203338e7</vt:lpwstr>
  </property>
  <property fmtid="{D5CDD505-2E9C-101B-9397-08002B2CF9AE}" pid="12" name="Producer">
    <vt:lpwstr>Microsoft® PowerPoint® for Microsoft 365</vt:lpwstr>
  </property>
  <property fmtid="{D5CDD505-2E9C-101B-9397-08002B2CF9AE}" pid="13" name="ICV">
    <vt:lpwstr>58880a49a279455bafbf47d4de0895de</vt:lpwstr>
  </property>
</Properties>
</file>