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1" r:id="rId2"/>
    <p:sldId id="294" r:id="rId3"/>
    <p:sldId id="311" r:id="rId4"/>
    <p:sldId id="257" r:id="rId5"/>
    <p:sldId id="342" r:id="rId6"/>
    <p:sldId id="261" r:id="rId7"/>
    <p:sldId id="262" r:id="rId8"/>
    <p:sldId id="337" r:id="rId9"/>
    <p:sldId id="323" r:id="rId10"/>
    <p:sldId id="338" r:id="rId11"/>
    <p:sldId id="339" r:id="rId12"/>
    <p:sldId id="340" r:id="rId13"/>
    <p:sldId id="297" r:id="rId14"/>
    <p:sldId id="316" r:id="rId15"/>
    <p:sldId id="258" r:id="rId16"/>
    <p:sldId id="259" r:id="rId17"/>
    <p:sldId id="341" r:id="rId18"/>
    <p:sldId id="310" r:id="rId19"/>
    <p:sldId id="319" r:id="rId20"/>
    <p:sldId id="331" r:id="rId21"/>
    <p:sldId id="332" r:id="rId22"/>
    <p:sldId id="308" r:id="rId23"/>
    <p:sldId id="335" r:id="rId24"/>
    <p:sldId id="334" r:id="rId25"/>
    <p:sldId id="298" r:id="rId26"/>
    <p:sldId id="286" r:id="rId27"/>
    <p:sldId id="285" r:id="rId28"/>
    <p:sldId id="336" r:id="rId29"/>
    <p:sldId id="326" r:id="rId30"/>
    <p:sldId id="327" r:id="rId31"/>
    <p:sldId id="300" r:id="rId32"/>
    <p:sldId id="330" r:id="rId33"/>
    <p:sldId id="328" r:id="rId34"/>
    <p:sldId id="329" r:id="rId35"/>
    <p:sldId id="29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umbidzaiCh\AppData\Local\Microsoft\Olk\Attachments\ooa-88ccdfd1-73b8-42da-a1d6-d7c5b0526d02\87c34aac40c774ad8a310381a73e8010c5f51a168f77d6fb03b19a81dcdec441\Revenue%20sheet%20%20May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Revenue%20sheet%20%20May%20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sz="1800" b="1"/>
              <a:t>Number of Members by Gender &amp; Relationship type</a:t>
            </a:r>
          </a:p>
        </c:rich>
      </c:tx>
      <c:layout>
        <c:manualLayout>
          <c:xMode val="edge"/>
          <c:yMode val="edge"/>
          <c:x val="0.26521737695122616"/>
          <c:y val="6.838906593459851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Sheet1!$B$5:$G$5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Sheet1!$B$6:$G$6</c:f>
              <c:numCache>
                <c:formatCode>_-* #,##0_-;\-* #,##0_-;_-* "-"??_-;_-@_-</c:formatCode>
                <c:ptCount val="6"/>
                <c:pt idx="0">
                  <c:v>104994</c:v>
                </c:pt>
                <c:pt idx="1">
                  <c:v>102996</c:v>
                </c:pt>
                <c:pt idx="2">
                  <c:v>129166</c:v>
                </c:pt>
                <c:pt idx="3">
                  <c:v>4432</c:v>
                </c:pt>
                <c:pt idx="4">
                  <c:v>100173</c:v>
                </c:pt>
                <c:pt idx="5">
                  <c:v>5374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D-4358-8596-864BF935FC2B}"/>
            </c:ext>
          </c:extLst>
        </c:ser>
        <c:ser>
          <c:idx val="1"/>
          <c:order val="1"/>
          <c:tx>
            <c:strRef>
              <c:f>Sheet1!$A$7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Sheet1!$B$5:$G$5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Sheet1!$B$7:$G$7</c:f>
              <c:numCache>
                <c:formatCode>_-* #,##0_-;\-* #,##0_-;_-* "-"??_-;_-@_-</c:formatCode>
                <c:ptCount val="6"/>
                <c:pt idx="0">
                  <c:v>141529</c:v>
                </c:pt>
                <c:pt idx="1">
                  <c:v>40464</c:v>
                </c:pt>
                <c:pt idx="2">
                  <c:v>132217</c:v>
                </c:pt>
                <c:pt idx="3">
                  <c:v>4381</c:v>
                </c:pt>
                <c:pt idx="4">
                  <c:v>63492</c:v>
                </c:pt>
                <c:pt idx="5">
                  <c:v>5244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D-4358-8596-864BF935F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31068799"/>
        <c:axId val="231081279"/>
      </c:barChart>
      <c:catAx>
        <c:axId val="231068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1279"/>
        <c:crosses val="autoZero"/>
        <c:auto val="1"/>
        <c:lblAlgn val="ctr"/>
        <c:lblOffset val="100"/>
        <c:noMultiLvlLbl val="0"/>
      </c:catAx>
      <c:valAx>
        <c:axId val="231081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6879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sz="1800" dirty="0"/>
              <a:t>Number</a:t>
            </a:r>
            <a:r>
              <a:rPr lang="en-ZW" sz="1800" baseline="0" dirty="0"/>
              <a:t> of Members by Age &amp; Relationship type</a:t>
            </a:r>
            <a:endParaRPr lang="en-ZW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Sheet1!$B$12</c:f>
              <c:strCache>
                <c:ptCount val="1"/>
                <c:pt idx="0">
                  <c:v>0-18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Sheet1!$B$13:$B$18</c:f>
              <c:numCache>
                <c:formatCode>_-* #,##0_-;\-* #,##0_-;_-* "-"??_-;_-@_-</c:formatCode>
                <c:ptCount val="6"/>
                <c:pt idx="0">
                  <c:v>272</c:v>
                </c:pt>
                <c:pt idx="1">
                  <c:v>701</c:v>
                </c:pt>
                <c:pt idx="2">
                  <c:v>261383</c:v>
                </c:pt>
                <c:pt idx="3">
                  <c:v>8813</c:v>
                </c:pt>
                <c:pt idx="4">
                  <c:v>4513</c:v>
                </c:pt>
                <c:pt idx="5">
                  <c:v>10618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9-4AC4-BEAF-5C171B3D7D08}"/>
            </c:ext>
          </c:extLst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19-40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Sheet1!$C$13:$C$18</c:f>
              <c:numCache>
                <c:formatCode>_-* #,##0_-;\-* #,##0_-;_-* "-"??_-;_-@_-</c:formatCode>
                <c:ptCount val="6"/>
                <c:pt idx="0">
                  <c:v>94900</c:v>
                </c:pt>
                <c:pt idx="1">
                  <c:v>60896</c:v>
                </c:pt>
                <c:pt idx="2">
                  <c:v>0</c:v>
                </c:pt>
                <c:pt idx="3">
                  <c:v>0</c:v>
                </c:pt>
                <c:pt idx="4">
                  <c:v>88016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79-4AC4-BEAF-5C171B3D7D08}"/>
            </c:ext>
          </c:extLst>
        </c:ser>
        <c:ser>
          <c:idx val="2"/>
          <c:order val="2"/>
          <c:tx>
            <c:strRef>
              <c:f>Sheet1!$D$12</c:f>
              <c:strCache>
                <c:ptCount val="1"/>
                <c:pt idx="0">
                  <c:v>41-55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Sheet1!$D$13:$D$18</c:f>
              <c:numCache>
                <c:formatCode>_-* #,##0_-;\-* #,##0_-;_-* "-"??_-;_-@_-</c:formatCode>
                <c:ptCount val="6"/>
                <c:pt idx="0">
                  <c:v>95661</c:v>
                </c:pt>
                <c:pt idx="1">
                  <c:v>56357</c:v>
                </c:pt>
                <c:pt idx="2">
                  <c:v>0</c:v>
                </c:pt>
                <c:pt idx="3">
                  <c:v>0</c:v>
                </c:pt>
                <c:pt idx="4">
                  <c:v>12010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79-4AC4-BEAF-5C171B3D7D08}"/>
            </c:ext>
          </c:extLst>
        </c:ser>
        <c:ser>
          <c:idx val="3"/>
          <c:order val="3"/>
          <c:tx>
            <c:strRef>
              <c:f>Sheet1!$E$12</c:f>
              <c:strCache>
                <c:ptCount val="1"/>
                <c:pt idx="0">
                  <c:v>above 55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Sheet1!$E$13:$E$18</c:f>
              <c:numCache>
                <c:formatCode>_-* #,##0_-;\-* #,##0_-;_-* "-"??_-;_-@_-</c:formatCode>
                <c:ptCount val="6"/>
                <c:pt idx="0">
                  <c:v>55690</c:v>
                </c:pt>
                <c:pt idx="1">
                  <c:v>25506</c:v>
                </c:pt>
                <c:pt idx="2">
                  <c:v>0</c:v>
                </c:pt>
                <c:pt idx="3">
                  <c:v>0</c:v>
                </c:pt>
                <c:pt idx="4">
                  <c:v>59126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79-4AC4-BEAF-5C171B3D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31076479"/>
        <c:axId val="231083199"/>
      </c:barChart>
      <c:catAx>
        <c:axId val="23107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3199"/>
        <c:crosses val="autoZero"/>
        <c:auto val="1"/>
        <c:lblAlgn val="ctr"/>
        <c:lblOffset val="100"/>
        <c:noMultiLvlLbl val="0"/>
      </c:catAx>
      <c:valAx>
        <c:axId val="231083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members</a:t>
                </a:r>
                <a:endParaRPr lang="en-ZW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7647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/>
              <a:t>Membership Distribution by Plan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Sheet1!$A$31</c:f>
              <c:strCache>
                <c:ptCount val="1"/>
                <c:pt idx="0">
                  <c:v>Standard 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Sheet1!$B$31</c:f>
              <c:numCache>
                <c:formatCode>General</c:formatCode>
                <c:ptCount val="1"/>
                <c:pt idx="0">
                  <c:v>594132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4-4D20-B0A6-67E7CC07DA2C}"/>
            </c:ext>
          </c:extLst>
        </c:ser>
        <c:ser>
          <c:idx val="1"/>
          <c:order val="1"/>
          <c:tx>
            <c:strRef>
              <c:f>Sheet1!$A$32</c:f>
              <c:strCache>
                <c:ptCount val="1"/>
                <c:pt idx="0">
                  <c:v>Optimum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Sheet1!$B$32</c:f>
              <c:numCache>
                <c:formatCode>General</c:formatCode>
                <c:ptCount val="1"/>
                <c:pt idx="0">
                  <c:v>228936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4-4D20-B0A6-67E7CC07DA2C}"/>
            </c:ext>
          </c:extLst>
        </c:ser>
        <c:ser>
          <c:idx val="2"/>
          <c:order val="2"/>
          <c:tx>
            <c:strRef>
              <c:f>Sheet1!$A$33</c:f>
              <c:strCache>
                <c:ptCount val="1"/>
                <c:pt idx="0">
                  <c:v>Executive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Sheet1!$B$33</c:f>
              <c:numCache>
                <c:formatCode>General</c:formatCode>
                <c:ptCount val="1"/>
                <c:pt idx="0">
                  <c:v>11394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44-4D20-B0A6-67E7CC07DA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30966079"/>
        <c:axId val="230972799"/>
      </c:barChart>
      <c:catAx>
        <c:axId val="23096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72799"/>
        <c:crosses val="autoZero"/>
        <c:auto val="1"/>
        <c:lblAlgn val="ctr"/>
        <c:lblOffset val="100"/>
        <c:noMultiLvlLbl val="0"/>
      </c:catAx>
      <c:valAx>
        <c:axId val="230972799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66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2025</a:t>
            </a:r>
            <a:r>
              <a:rPr lang="en-ZW" baseline="0"/>
              <a:t> CONTRIBUTIONS </a:t>
            </a:r>
            <a:r>
              <a:rPr lang="en-ZW"/>
              <a:t>(BILLED VS RECEIVED)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Receipts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Sheet2!$D$4:$H$4</c:f>
              <c:numCache>
                <c:formatCode>_(* #,##0.00_);_(* \(#,##0.00\);_(* "-"??_);_(@_)</c:formatCode>
                <c:ptCount val="5"/>
                <c:pt idx="0">
                  <c:v>94868779.219999999</c:v>
                </c:pt>
                <c:pt idx="1">
                  <c:v>128979554.38</c:v>
                </c:pt>
                <c:pt idx="2">
                  <c:v>77794448.599999994</c:v>
                </c:pt>
                <c:pt idx="3">
                  <c:v>66807181.539999999</c:v>
                </c:pt>
                <c:pt idx="4">
                  <c:v>248418649.34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F5-44A9-8376-5F8722CABABE}"/>
            </c:ext>
          </c:extLst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Billed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Sheet2!$D$3:$H$3</c:f>
              <c:numCache>
                <c:formatCode>_(* #,##0.00_);_(* \(#,##0.00\);_(* "-"??_);_(@_)</c:formatCode>
                <c:ptCount val="5"/>
                <c:pt idx="0">
                  <c:v>303191378.570903</c:v>
                </c:pt>
                <c:pt idx="1">
                  <c:v>242587818.179052</c:v>
                </c:pt>
                <c:pt idx="2">
                  <c:v>237859172.40296099</c:v>
                </c:pt>
                <c:pt idx="3">
                  <c:v>254334065.0086</c:v>
                </c:pt>
                <c:pt idx="4">
                  <c:v>246921832.03822601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F5-44A9-8376-5F8722CAB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8975296"/>
        <c:axId val="1908965216"/>
      </c:barChart>
      <c:catAx>
        <c:axId val="190897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65216"/>
        <c:crosses val="autoZero"/>
        <c:auto val="1"/>
        <c:lblAlgn val="ctr"/>
        <c:lblOffset val="100"/>
        <c:noMultiLvlLbl val="0"/>
      </c:catAx>
      <c:valAx>
        <c:axId val="19089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75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2025</a:t>
            </a:r>
            <a:r>
              <a:rPr lang="en-ZW" baseline="0"/>
              <a:t> BILLS VS RECEIVED </a:t>
            </a:r>
            <a:r>
              <a:rPr lang="en-ZW"/>
              <a:t>VS CLAIMS COSTS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Receipts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Sheet2!$D$4:$H$4</c:f>
              <c:numCache>
                <c:formatCode>_(* #,##0.00_);_(* \(#,##0.00\);_(* "-"??_);_(@_)</c:formatCode>
                <c:ptCount val="5"/>
                <c:pt idx="0">
                  <c:v>94868779.219999999</c:v>
                </c:pt>
                <c:pt idx="1">
                  <c:v>128979554.38</c:v>
                </c:pt>
                <c:pt idx="2">
                  <c:v>77794448.599999994</c:v>
                </c:pt>
                <c:pt idx="3">
                  <c:v>66807181.539999999</c:v>
                </c:pt>
                <c:pt idx="4">
                  <c:v>248418649.34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0-4C63-9627-B7B15AEC904E}"/>
            </c:ext>
          </c:extLst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Billed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Sheet2!$D$3:$H$3</c:f>
              <c:numCache>
                <c:formatCode>_(* #,##0.00_);_(* \(#,##0.00\);_(* "-"??_);_(@_)</c:formatCode>
                <c:ptCount val="5"/>
                <c:pt idx="0">
                  <c:v>303191378.570903</c:v>
                </c:pt>
                <c:pt idx="1">
                  <c:v>242587818.179052</c:v>
                </c:pt>
                <c:pt idx="2">
                  <c:v>237859172.40296099</c:v>
                </c:pt>
                <c:pt idx="3">
                  <c:v>254334065.0086</c:v>
                </c:pt>
                <c:pt idx="4">
                  <c:v>246921832.03822601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F0-4C63-9627-B7B15AEC9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8975296"/>
        <c:axId val="1908965216"/>
      </c:barChart>
      <c:lineChart>
        <c:grouping val="standard"/>
        <c:varyColors val="0"/>
        <c:ser>
          <c:idx val="2"/>
          <c:order val="2"/>
          <c:tx>
            <c:strRef>
              <c:f>Sheet2!$C$5</c:f>
              <c:strCache>
                <c:ptCount val="1"/>
                <c:pt idx="0">
                  <c:v>Claims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Sheet2!$D$5:$H$5</c:f>
              <c:numCache>
                <c:formatCode>_(* #,##0.00_);_(* \(#,##0.00\);_(* "-"??_);_(@_)</c:formatCode>
                <c:ptCount val="5"/>
                <c:pt idx="0">
                  <c:v>195696716.38000178</c:v>
                </c:pt>
                <c:pt idx="1">
                  <c:v>170156259.27000171</c:v>
                </c:pt>
                <c:pt idx="2">
                  <c:v>289986966.78000015</c:v>
                </c:pt>
                <c:pt idx="3">
                  <c:v>269338299.4200018</c:v>
                </c:pt>
                <c:pt idx="4">
                  <c:v>188413853.84999731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F0-4C63-9627-B7B15AEC9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8975296"/>
        <c:axId val="1908965216"/>
      </c:lineChart>
      <c:catAx>
        <c:axId val="190897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65216"/>
        <c:crosses val="autoZero"/>
        <c:auto val="1"/>
        <c:lblAlgn val="ctr"/>
        <c:lblOffset val="100"/>
        <c:noMultiLvlLbl val="0"/>
      </c:catAx>
      <c:valAx>
        <c:axId val="19089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75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 dirty="0"/>
              <a:t>CLAIMS COST PER CAPITA-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EXECUTIVE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Summary'!$L$15:$L$19</c:f>
              <c:numCache>
                <c:formatCode>_-* #,##0_-;\-* #,##0_-;_-* "-"??_-;_-@_-</c:formatCode>
                <c:ptCount val="5"/>
                <c:pt idx="0">
                  <c:v>571.61013603650997</c:v>
                </c:pt>
                <c:pt idx="1">
                  <c:v>457.09752676847478</c:v>
                </c:pt>
                <c:pt idx="2">
                  <c:v>527.03378181499022</c:v>
                </c:pt>
                <c:pt idx="3">
                  <c:v>489.47997279269634</c:v>
                </c:pt>
                <c:pt idx="4">
                  <c:v>608.08745216780915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E-4CC4-B456-5E513ADC290A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Summary'!$L$26:$L$30</c:f>
              <c:numCache>
                <c:formatCode>_-* #,##0_-;\-* #,##0_-;_-* "-"??_-;_-@_-</c:formatCode>
                <c:ptCount val="5"/>
                <c:pt idx="0">
                  <c:v>205.31844214103251</c:v>
                </c:pt>
                <c:pt idx="1">
                  <c:v>190.5569857077958</c:v>
                </c:pt>
                <c:pt idx="2">
                  <c:v>237.32042998916734</c:v>
                </c:pt>
                <c:pt idx="3">
                  <c:v>221.18779545375185</c:v>
                </c:pt>
                <c:pt idx="4">
                  <c:v>235.97016961072407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E-4CC4-B456-5E513ADC290A}"/>
            </c:ext>
          </c:extLst>
        </c:ser>
        <c:ser>
          <c:idx val="2"/>
          <c:order val="2"/>
          <c:tx>
            <c:v>STANDARD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Summary'!$L$37:$L$41</c:f>
              <c:numCache>
                <c:formatCode>_-* #,##0_-;\-* #,##0_-;_-* "-"??_-;_-@_-</c:formatCode>
                <c:ptCount val="5"/>
                <c:pt idx="0">
                  <c:v>87.290318599232023</c:v>
                </c:pt>
                <c:pt idx="1">
                  <c:v>80.597860340800281</c:v>
                </c:pt>
                <c:pt idx="2">
                  <c:v>99.243888613977674</c:v>
                </c:pt>
                <c:pt idx="3">
                  <c:v>92.996593248638789</c:v>
                </c:pt>
                <c:pt idx="4">
                  <c:v>96.10656986999706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1E-4CC4-B456-5E513ADC29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09734879"/>
        <c:axId val="509735359"/>
      </c:barChart>
      <c:dateAx>
        <c:axId val="509734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5359"/>
        <c:crosses val="autoZero"/>
        <c:auto val="1"/>
        <c:lblOffset val="100"/>
        <c:baseTimeUnit val="months"/>
      </c:dateAx>
      <c:valAx>
        <c:axId val="509735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CLAIMS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487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 dirty="0"/>
              <a:t>COST PER MEMBER CLAIMING</a:t>
            </a:r>
            <a:r>
              <a:rPr lang="en-ZW" baseline="0" dirty="0"/>
              <a:t> </a:t>
            </a:r>
            <a:r>
              <a:rPr lang="en-ZW" dirty="0"/>
              <a:t>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EXECUTIVE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Summary'!$K$15:$K$19</c:f>
              <c:numCache>
                <c:formatCode>_-* #,##0_-;\-* #,##0_-;_-* "-"??_-;_-@_-</c:formatCode>
                <c:ptCount val="5"/>
                <c:pt idx="0">
                  <c:v>5040.9643111455071</c:v>
                </c:pt>
                <c:pt idx="1">
                  <c:v>3910.0369519519531</c:v>
                </c:pt>
                <c:pt idx="2">
                  <c:v>4231.8695630725852</c:v>
                </c:pt>
                <c:pt idx="3">
                  <c:v>4174.5021032934001</c:v>
                </c:pt>
                <c:pt idx="4">
                  <c:v>5109.5489896755289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D-4690-A192-A957BA3E25B0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Summary'!$K$26:$K$30</c:f>
              <c:numCache>
                <c:formatCode>_-* #,##0_-;\-* #,##0_-;_-* "-"??_-;_-@_-</c:formatCode>
                <c:ptCount val="5"/>
                <c:pt idx="0">
                  <c:v>3180.0813794736091</c:v>
                </c:pt>
                <c:pt idx="1">
                  <c:v>2984.7669731800725</c:v>
                </c:pt>
                <c:pt idx="2">
                  <c:v>3150.730106703782</c:v>
                </c:pt>
                <c:pt idx="3">
                  <c:v>3125.9861188962363</c:v>
                </c:pt>
                <c:pt idx="4">
                  <c:v>3174.4074950053309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D-4690-A192-A957BA3E25B0}"/>
            </c:ext>
          </c:extLst>
        </c:ser>
        <c:ser>
          <c:idx val="2"/>
          <c:order val="2"/>
          <c:tx>
            <c:v>STANDARD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Summary'!$K$37:$K$41</c:f>
              <c:numCache>
                <c:formatCode>_-* #,##0_-;\-* #,##0_-;_-* "-"??_-;_-@_-</c:formatCode>
                <c:ptCount val="5"/>
                <c:pt idx="0">
                  <c:v>2300.4778020758927</c:v>
                </c:pt>
                <c:pt idx="1">
                  <c:v>2198.3091383188885</c:v>
                </c:pt>
                <c:pt idx="2">
                  <c:v>2282.5940705326643</c:v>
                </c:pt>
                <c:pt idx="3">
                  <c:v>2282.5849764521299</c:v>
                </c:pt>
                <c:pt idx="4">
                  <c:v>2298.2486846448419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D-4690-A192-A957BA3E25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09734879"/>
        <c:axId val="509735359"/>
      </c:barChart>
      <c:dateAx>
        <c:axId val="509734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5359"/>
        <c:crosses val="autoZero"/>
        <c:auto val="1"/>
        <c:lblOffset val="100"/>
        <c:baseTimeUnit val="months"/>
      </c:dateAx>
      <c:valAx>
        <c:axId val="509735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CLAIMS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487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[PROVIDER NETWORK - DISTRIBUTION.xlsx]Pivot Table!PivotTable7</c:name>
    <c:fmtId val="1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DISTRIBUTION OF PROVIDERS BY PROVINCE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ivotFmts>
      <c:pivotFmt>
        <c:idx val="0"/>
        <c:dLbl>
          <c:idx val="0"/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'Pivot Table'!$B$3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Table'!$A$4:$A$14</c:f>
              <c:strCache>
                <c:ptCount val="10"/>
                <c:pt idx="0">
                  <c:v>MATABELELAND NORTH</c:v>
                </c:pt>
                <c:pt idx="1">
                  <c:v>MATABELELAND SOUTH</c:v>
                </c:pt>
                <c:pt idx="2">
                  <c:v>MASHONALAND EAST</c:v>
                </c:pt>
                <c:pt idx="3">
                  <c:v>MASHONALAND CENTRAL</c:v>
                </c:pt>
                <c:pt idx="4">
                  <c:v>MASVINGO</c:v>
                </c:pt>
                <c:pt idx="5">
                  <c:v>MASHONALAND WEST</c:v>
                </c:pt>
                <c:pt idx="6">
                  <c:v>MANICALAND</c:v>
                </c:pt>
                <c:pt idx="7">
                  <c:v>BULAWAYO</c:v>
                </c:pt>
                <c:pt idx="8">
                  <c:v>MIDLANDS</c:v>
                </c:pt>
                <c:pt idx="9">
                  <c:v>HARARE</c:v>
                </c:pt>
              </c:strCache>
            </c:strRef>
          </c:cat>
          <c:val>
            <c:numRef>
              <c:f>'Pivot Table'!$B$4:$B$14</c:f>
              <c:numCache>
                <c:formatCode>General</c:formatCode>
                <c:ptCount val="10"/>
                <c:pt idx="0">
                  <c:v>17</c:v>
                </c:pt>
                <c:pt idx="1">
                  <c:v>29</c:v>
                </c:pt>
                <c:pt idx="2">
                  <c:v>61</c:v>
                </c:pt>
                <c:pt idx="3">
                  <c:v>63</c:v>
                </c:pt>
                <c:pt idx="4">
                  <c:v>67</c:v>
                </c:pt>
                <c:pt idx="5">
                  <c:v>92</c:v>
                </c:pt>
                <c:pt idx="6">
                  <c:v>99</c:v>
                </c:pt>
                <c:pt idx="7">
                  <c:v>114</c:v>
                </c:pt>
                <c:pt idx="8">
                  <c:v>178</c:v>
                </c:pt>
                <c:pt idx="9">
                  <c:v>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0-4B5E-BC1A-90F4F74036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47"/>
        <c:axId val="314321223"/>
        <c:axId val="314325487"/>
      </c:barChart>
      <c:catAx>
        <c:axId val="314321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25487"/>
        <c:crosses val="autoZero"/>
        <c:auto val="1"/>
        <c:lblAlgn val="ctr"/>
        <c:lblOffset val="100"/>
        <c:noMultiLvlLbl val="0"/>
      </c:catAx>
      <c:valAx>
        <c:axId val="3143254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PROVIDERS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21223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[Chart in Microsoft PowerPoint]Pivot Table!PivotTable8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DISTRIBUTION OF PROVIDERS BY DISCIPLINE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'Pivot Table'!$B$17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Table'!$A$18:$A$41</c:f>
              <c:strCache>
                <c:ptCount val="23"/>
                <c:pt idx="0">
                  <c:v>GPs &amp; PRIMARY CARE CLINICS</c:v>
                </c:pt>
                <c:pt idx="1">
                  <c:v>SPECIALISTS</c:v>
                </c:pt>
                <c:pt idx="2">
                  <c:v>HOSPITALIZATION</c:v>
                </c:pt>
                <c:pt idx="3">
                  <c:v>PHARMACY</c:v>
                </c:pt>
                <c:pt idx="4">
                  <c:v>DENTIST</c:v>
                </c:pt>
                <c:pt idx="5">
                  <c:v>PATHOLOGY</c:v>
                </c:pt>
                <c:pt idx="6">
                  <c:v>RADIOLOGY</c:v>
                </c:pt>
                <c:pt idx="7">
                  <c:v>OPTICAL</c:v>
                </c:pt>
                <c:pt idx="8">
                  <c:v>PHYSIOTHERAPIST</c:v>
                </c:pt>
                <c:pt idx="9">
                  <c:v>REG. GENERAL NURSES (S.R.N.)</c:v>
                </c:pt>
                <c:pt idx="10">
                  <c:v>PRIVATE AMBULANCE</c:v>
                </c:pt>
                <c:pt idx="11">
                  <c:v>WELLNESS</c:v>
                </c:pt>
                <c:pt idx="12">
                  <c:v>SURGICAL ASSISTANT</c:v>
                </c:pt>
                <c:pt idx="13">
                  <c:v>SPEECH THERAPIST</c:v>
                </c:pt>
                <c:pt idx="14">
                  <c:v>COMPUTED TOMOGRAPHY</c:v>
                </c:pt>
                <c:pt idx="15">
                  <c:v>GROUP PRACTICE</c:v>
                </c:pt>
                <c:pt idx="16">
                  <c:v>PRIVATE PHYSIOTHERAPY CENTRE</c:v>
                </c:pt>
                <c:pt idx="17">
                  <c:v>AUDIOLOGY SERVICES</c:v>
                </c:pt>
                <c:pt idx="18">
                  <c:v>COUNSELLORS</c:v>
                </c:pt>
                <c:pt idx="19">
                  <c:v>RETARDED CHILDRENS HOME</c:v>
                </c:pt>
                <c:pt idx="20">
                  <c:v>MATERNITY ASSISTANT</c:v>
                </c:pt>
                <c:pt idx="21">
                  <c:v>GERIATRIC NURSING HOME</c:v>
                </c:pt>
                <c:pt idx="22">
                  <c:v>MISCELLANEOUS</c:v>
                </c:pt>
              </c:strCache>
            </c:strRef>
          </c:cat>
          <c:val>
            <c:numRef>
              <c:f>'Pivot Table'!$B$18:$B$41</c:f>
              <c:numCache>
                <c:formatCode>General</c:formatCode>
                <c:ptCount val="23"/>
                <c:pt idx="0">
                  <c:v>374</c:v>
                </c:pt>
                <c:pt idx="1">
                  <c:v>255</c:v>
                </c:pt>
                <c:pt idx="2">
                  <c:v>167</c:v>
                </c:pt>
                <c:pt idx="3">
                  <c:v>162</c:v>
                </c:pt>
                <c:pt idx="4">
                  <c:v>107</c:v>
                </c:pt>
                <c:pt idx="5">
                  <c:v>88</c:v>
                </c:pt>
                <c:pt idx="6">
                  <c:v>55</c:v>
                </c:pt>
                <c:pt idx="7">
                  <c:v>49</c:v>
                </c:pt>
                <c:pt idx="8">
                  <c:v>25</c:v>
                </c:pt>
                <c:pt idx="9">
                  <c:v>19</c:v>
                </c:pt>
                <c:pt idx="10">
                  <c:v>17</c:v>
                </c:pt>
                <c:pt idx="11">
                  <c:v>14</c:v>
                </c:pt>
                <c:pt idx="12">
                  <c:v>11</c:v>
                </c:pt>
                <c:pt idx="13">
                  <c:v>8</c:v>
                </c:pt>
                <c:pt idx="14">
                  <c:v>7</c:v>
                </c:pt>
                <c:pt idx="15">
                  <c:v>6</c:v>
                </c:pt>
                <c:pt idx="16">
                  <c:v>6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4-4BCF-B0EC-15C76B349A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314372719"/>
        <c:axId val="314386823"/>
      </c:barChart>
      <c:catAx>
        <c:axId val="314372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86823"/>
        <c:crosses val="autoZero"/>
        <c:auto val="1"/>
        <c:lblAlgn val="ctr"/>
        <c:lblOffset val="100"/>
        <c:noMultiLvlLbl val="0"/>
      </c:catAx>
      <c:valAx>
        <c:axId val="314386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PROVIDERS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7271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NUMBER OF MEMBERS CLAIMING 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330749212630038"/>
          <c:y val="0.10303583797378284"/>
          <c:w val="0.80436461957831029"/>
          <c:h val="0.76418369059716884"/>
        </c:manualLayout>
      </c:layout>
      <c:lineChart>
        <c:grouping val="standard"/>
        <c:varyColors val="0"/>
        <c:ser>
          <c:idx val="0"/>
          <c:order val="0"/>
          <c:tx>
            <c:v>Number of Members Claiming</c:v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'2024 - 2025 Comparison'!$B$7:$B$23</c:f>
              <c:numCache>
                <c:formatCode>mmm\-yy</c:formatCode>
                <c:ptCount val="1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</c:numCache>
            </c:numRef>
          </c:cat>
          <c:val>
            <c:numRef>
              <c:f>'2024 - 2025 Comparison'!$H$7:$H$23</c:f>
              <c:numCache>
                <c:formatCode>_-* #,##0_-;\-* #,##0_-;_-* "-"??_-;_-@_-</c:formatCode>
                <c:ptCount val="17"/>
                <c:pt idx="0">
                  <c:v>36777</c:v>
                </c:pt>
                <c:pt idx="1">
                  <c:v>33912</c:v>
                </c:pt>
                <c:pt idx="2">
                  <c:v>29438</c:v>
                </c:pt>
                <c:pt idx="3">
                  <c:v>26748</c:v>
                </c:pt>
                <c:pt idx="4">
                  <c:v>29798</c:v>
                </c:pt>
                <c:pt idx="5">
                  <c:v>32804</c:v>
                </c:pt>
                <c:pt idx="6">
                  <c:v>36668</c:v>
                </c:pt>
                <c:pt idx="7">
                  <c:v>33002</c:v>
                </c:pt>
                <c:pt idx="8">
                  <c:v>33166</c:v>
                </c:pt>
                <c:pt idx="9">
                  <c:v>35433</c:v>
                </c:pt>
                <c:pt idx="10">
                  <c:v>34208</c:v>
                </c:pt>
                <c:pt idx="11">
                  <c:v>32931</c:v>
                </c:pt>
                <c:pt idx="12">
                  <c:v>38617</c:v>
                </c:pt>
                <c:pt idx="13">
                  <c:v>37730</c:v>
                </c:pt>
                <c:pt idx="14">
                  <c:v>44495</c:v>
                </c:pt>
                <c:pt idx="15">
                  <c:v>41741</c:v>
                </c:pt>
                <c:pt idx="16">
                  <c:v>43219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4E-4C31-B4BC-AB50D0372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9728015"/>
        <c:axId val="729716495"/>
      </c:lineChart>
      <c:dateAx>
        <c:axId val="72972801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crossAx val="729716495"/>
        <c:crosses val="autoZero"/>
        <c:auto val="1"/>
        <c:lblOffset val="100"/>
        <c:baseTimeUnit val="months"/>
      </c:dateAx>
      <c:valAx>
        <c:axId val="72971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layout>
            <c:manualLayout>
              <c:xMode val="edge"/>
              <c:yMode val="edge"/>
              <c:x val="7.8851009042510481E-2"/>
              <c:y val="0.30274523646273904"/>
            </c:manualLayout>
          </c:layout>
          <c:overlay val="0"/>
          <c:spPr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accent1"/>
              </a:solidFill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7280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b="1"/>
              <a:t>Number of Members utilizing care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Sheet1!$B$2:$F$2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36777</c:v>
                </c:pt>
                <c:pt idx="1">
                  <c:v>33912</c:v>
                </c:pt>
                <c:pt idx="2">
                  <c:v>29438</c:v>
                </c:pt>
                <c:pt idx="3">
                  <c:v>26748</c:v>
                </c:pt>
                <c:pt idx="4">
                  <c:v>29798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6E-4099-9E92-3CA0DF8FF1D0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Sheet1!$B$2:$F$2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38617</c:v>
                </c:pt>
                <c:pt idx="1">
                  <c:v>37730</c:v>
                </c:pt>
                <c:pt idx="2">
                  <c:v>44495</c:v>
                </c:pt>
                <c:pt idx="3">
                  <c:v>41741</c:v>
                </c:pt>
                <c:pt idx="4">
                  <c:v>43219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6E-4099-9E92-3CA0DF8FF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202815"/>
        <c:axId val="403203295"/>
      </c:lineChart>
      <c:catAx>
        <c:axId val="403202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03295"/>
        <c:crosses val="autoZero"/>
        <c:auto val="1"/>
        <c:lblAlgn val="ctr"/>
        <c:lblOffset val="100"/>
        <c:noMultiLvlLbl val="0"/>
      </c:catAx>
      <c:valAx>
        <c:axId val="403203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02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CLAIMS PAID BY PLAN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STANDARD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Summary'!$D$37:$D$41</c:f>
              <c:numCache>
                <c:formatCode>_(* #,##0.00_);_(* \(#,##0.00\);_(* "-"??_);_(@_)</c:formatCode>
                <c:ptCount val="5"/>
                <c:pt idx="0">
                  <c:v>51861971.56999892</c:v>
                </c:pt>
                <c:pt idx="1">
                  <c:v>47885767.960000351</c:v>
                </c:pt>
                <c:pt idx="2">
                  <c:v>58963970.029999785</c:v>
                </c:pt>
                <c:pt idx="3">
                  <c:v>55252251.940000258</c:v>
                </c:pt>
                <c:pt idx="4">
                  <c:v>57099988.570001096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B-4305-856C-FE1E9EF33F99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Summary'!$D$26:$D$30</c:f>
              <c:numCache>
                <c:formatCode>_(* #,##0.00_);_(* \(#,##0.00\);_(* "-"??_);_(@_)</c:formatCode>
                <c:ptCount val="5"/>
                <c:pt idx="0">
                  <c:v>47004782.869999416</c:v>
                </c:pt>
                <c:pt idx="1">
                  <c:v>43625354.079999939</c:v>
                </c:pt>
                <c:pt idx="2">
                  <c:v>54331189.960000016</c:v>
                </c:pt>
                <c:pt idx="3">
                  <c:v>50637849.140000135</c:v>
                </c:pt>
                <c:pt idx="4">
                  <c:v>54022066.750000723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B-4305-856C-FE1E9EF33F99}"/>
            </c:ext>
          </c:extLst>
        </c:ser>
        <c:ser>
          <c:idx val="2"/>
          <c:order val="2"/>
          <c:tx>
            <c:v>EXECUTIVE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Summary'!$D$15:$D$19</c:f>
              <c:numCache>
                <c:formatCode>_(* #,##0.00_);_(* \(#,##0.00\);_(* "-"??_);_(@_)</c:formatCode>
                <c:ptCount val="5"/>
                <c:pt idx="0">
                  <c:v>6512925.889999995</c:v>
                </c:pt>
                <c:pt idx="1">
                  <c:v>5208169.2200000016</c:v>
                </c:pt>
                <c:pt idx="2">
                  <c:v>6005022.9099999983</c:v>
                </c:pt>
                <c:pt idx="3">
                  <c:v>5577134.8099999819</c:v>
                </c:pt>
                <c:pt idx="4">
                  <c:v>6928548.4300000174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B-4305-856C-FE1E9EF33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7761680"/>
        <c:axId val="1897761200"/>
      </c:barChart>
      <c:dateAx>
        <c:axId val="189776168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761200"/>
        <c:crosses val="autoZero"/>
        <c:auto val="1"/>
        <c:lblOffset val="100"/>
        <c:baseTimeUnit val="months"/>
      </c:dateAx>
      <c:valAx>
        <c:axId val="189776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76168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TOP 10 COST DRIVERS - OVERALL</a:t>
            </a:r>
          </a:p>
        </c:rich>
      </c:tx>
      <c:layout>
        <c:manualLayout>
          <c:xMode val="edge"/>
          <c:yMode val="edge"/>
          <c:x val="0.41864035890510143"/>
          <c:y val="1.5511236573576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% Cost to Total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859644795093515E-2"/>
                  <c:y val="1.1079454695411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01-4E0B-8AD8-87F5F38D115E}"/>
                </c:ext>
              </c:extLst>
            </c:dLbl>
            <c:dLbl>
              <c:idx val="2"/>
              <c:layout>
                <c:manualLayout>
                  <c:x val="1.3784459792743644E-2"/>
                  <c:y val="3.9886036903482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01-4E0B-8AD8-87F5F38D115E}"/>
                </c:ext>
              </c:extLst>
            </c:dLbl>
            <c:dLbl>
              <c:idx val="7"/>
              <c:layout>
                <c:manualLayout>
                  <c:x val="1.2531327084311526E-3"/>
                  <c:y val="2.88065822080706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701-4E0B-8AD8-87F5F38D115E}"/>
                </c:ext>
              </c:extLst>
            </c:dLbl>
            <c:dLbl>
              <c:idx val="8"/>
              <c:layout>
                <c:manualLayout>
                  <c:x val="2.2556388751762219E-2"/>
                  <c:y val="1.1079454695411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01-4E0B-8AD8-87F5F38D11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'Discipline Summary'!$B$22:$B$31</c:f>
              <c:strCache>
                <c:ptCount val="10"/>
                <c:pt idx="0">
                  <c:v>PRIVATE AMBULANCE</c:v>
                </c:pt>
                <c:pt idx="1">
                  <c:v>COMPUTED TOMOGRAPHY</c:v>
                </c:pt>
                <c:pt idx="2">
                  <c:v>RADIOLOGY</c:v>
                </c:pt>
                <c:pt idx="3">
                  <c:v>SPECIALISTS</c:v>
                </c:pt>
                <c:pt idx="4">
                  <c:v>OPTICAL</c:v>
                </c:pt>
                <c:pt idx="5">
                  <c:v>DENTIST</c:v>
                </c:pt>
                <c:pt idx="6">
                  <c:v>PATHOLOGY</c:v>
                </c:pt>
                <c:pt idx="7">
                  <c:v>GPs &amp; PRIMARY CARE CLINICS</c:v>
                </c:pt>
                <c:pt idx="8">
                  <c:v>PHARMACY</c:v>
                </c:pt>
                <c:pt idx="9">
                  <c:v>HOSPITALIZATION</c:v>
                </c:pt>
              </c:strCache>
            </c:strRef>
          </c:cat>
          <c:val>
            <c:numRef>
              <c:f>'Discipline Summary'!$E$22:$E$31</c:f>
              <c:numCache>
                <c:formatCode>0.00%</c:formatCode>
                <c:ptCount val="10"/>
                <c:pt idx="0">
                  <c:v>8.8571462343536109E-3</c:v>
                </c:pt>
                <c:pt idx="1">
                  <c:v>1.1939075069533744E-2</c:v>
                </c:pt>
                <c:pt idx="2">
                  <c:v>3.6439082155564358E-2</c:v>
                </c:pt>
                <c:pt idx="3">
                  <c:v>6.7572729134609405E-2</c:v>
                </c:pt>
                <c:pt idx="4">
                  <c:v>6.9310344147760813E-2</c:v>
                </c:pt>
                <c:pt idx="5">
                  <c:v>8.683316955132607E-2</c:v>
                </c:pt>
                <c:pt idx="6">
                  <c:v>0.12830588782548377</c:v>
                </c:pt>
                <c:pt idx="7">
                  <c:v>0.15681027349034221</c:v>
                </c:pt>
                <c:pt idx="8">
                  <c:v>0.20128409584663448</c:v>
                </c:pt>
                <c:pt idx="9">
                  <c:v>0.20768552023102463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01-4E0B-8AD8-87F5F38D1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729690095"/>
        <c:axId val="729698735"/>
      </c:barChart>
      <c:barChart>
        <c:barDir val="bar"/>
        <c:grouping val="clustered"/>
        <c:varyColors val="0"/>
        <c:ser>
          <c:idx val="1"/>
          <c:order val="1"/>
          <c:tx>
            <c:v>Members Claiming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'Discipline Summary'!$H$22:$H$31</c:f>
              <c:numCache>
                <c:formatCode>_-* #,##0_-;\-* #,##0_-;_-* "-"??_-;_-@_-</c:formatCode>
                <c:ptCount val="10"/>
                <c:pt idx="0">
                  <c:v>1100</c:v>
                </c:pt>
                <c:pt idx="1">
                  <c:v>464</c:v>
                </c:pt>
                <c:pt idx="2">
                  <c:v>11045</c:v>
                </c:pt>
                <c:pt idx="3">
                  <c:v>7386</c:v>
                </c:pt>
                <c:pt idx="4">
                  <c:v>9403</c:v>
                </c:pt>
                <c:pt idx="5">
                  <c:v>13007</c:v>
                </c:pt>
                <c:pt idx="6">
                  <c:v>21696</c:v>
                </c:pt>
                <c:pt idx="7">
                  <c:v>70928</c:v>
                </c:pt>
                <c:pt idx="8">
                  <c:v>60535</c:v>
                </c:pt>
                <c:pt idx="9">
                  <c:v>22897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01-4E0B-8AD8-87F5F38D1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73"/>
        <c:axId val="1546138912"/>
        <c:axId val="1891309360"/>
      </c:barChart>
      <c:catAx>
        <c:axId val="72969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698735"/>
        <c:crosses val="autoZero"/>
        <c:auto val="1"/>
        <c:lblAlgn val="ctr"/>
        <c:lblOffset val="100"/>
        <c:noMultiLvlLbl val="0"/>
      </c:catAx>
      <c:valAx>
        <c:axId val="729698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% PROPORTION TO TOTAL COST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690095"/>
        <c:crosses val="autoZero"/>
        <c:crossBetween val="between"/>
      </c:valAx>
      <c:valAx>
        <c:axId val="1891309360"/>
        <c:scaling>
          <c:orientation val="minMax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 CLAIMING</a:t>
                </a:r>
              </a:p>
            </c:rich>
          </c:tx>
          <c:layout>
            <c:manualLayout>
              <c:xMode val="edge"/>
              <c:yMode val="edge"/>
              <c:x val="0.48322593065084651"/>
              <c:y val="0.1227839127713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138912"/>
        <c:crosses val="max"/>
        <c:crossBetween val="between"/>
      </c:valAx>
      <c:catAx>
        <c:axId val="1546138912"/>
        <c:scaling>
          <c:orientation val="minMax"/>
        </c:scaling>
        <c:delete val="1"/>
        <c:axPos val="l"/>
        <c:majorTickMark val="out"/>
        <c:minorTickMark val="none"/>
        <c:tickLblPos val="nextTo"/>
        <c:crossAx val="1891309360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legend>
      <c:legendPos val="t"/>
      <c:layout>
        <c:manualLayout>
          <c:xMode val="edge"/>
          <c:yMode val="edge"/>
          <c:x val="0.68662436735299204"/>
          <c:y val="0.82235045309735311"/>
          <c:w val="0.26584884792208396"/>
          <c:h val="4.2756924266605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1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% Members with Chronic diseases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'Age Band'!$B$1</c:f>
              <c:strCache>
                <c:ptCount val="1"/>
                <c:pt idx="0">
                  <c:v>% Chronic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'Age Band'!$A$2:$A$13</c:f>
              <c:strCache>
                <c:ptCount val="12"/>
                <c:pt idx="0">
                  <c:v>65-69</c:v>
                </c:pt>
                <c:pt idx="1">
                  <c:v>70-74</c:v>
                </c:pt>
                <c:pt idx="2">
                  <c:v>55-64</c:v>
                </c:pt>
                <c:pt idx="3">
                  <c:v>80-84</c:v>
                </c:pt>
                <c:pt idx="4">
                  <c:v>85+</c:v>
                </c:pt>
                <c:pt idx="5">
                  <c:v>75-79</c:v>
                </c:pt>
                <c:pt idx="6">
                  <c:v>45-54</c:v>
                </c:pt>
                <c:pt idx="7">
                  <c:v>35-44</c:v>
                </c:pt>
                <c:pt idx="8">
                  <c:v>18-34</c:v>
                </c:pt>
                <c:pt idx="9">
                  <c:v>12-17</c:v>
                </c:pt>
                <c:pt idx="10">
                  <c:v>05-11</c:v>
                </c:pt>
                <c:pt idx="11">
                  <c:v>00-04</c:v>
                </c:pt>
              </c:strCache>
            </c:strRef>
          </c:cat>
          <c:val>
            <c:numRef>
              <c:f>'Age Band'!$B$2:$B$13</c:f>
              <c:numCache>
                <c:formatCode>General</c:formatCode>
                <c:ptCount val="12"/>
                <c:pt idx="0">
                  <c:v>41.833164013997063</c:v>
                </c:pt>
                <c:pt idx="1">
                  <c:v>40.791954745443114</c:v>
                </c:pt>
                <c:pt idx="2">
                  <c:v>38.139349171491318</c:v>
                </c:pt>
                <c:pt idx="3">
                  <c:v>36.647727272727273</c:v>
                </c:pt>
                <c:pt idx="4">
                  <c:v>35.403726708074537</c:v>
                </c:pt>
                <c:pt idx="5">
                  <c:v>31.506849315068493</c:v>
                </c:pt>
                <c:pt idx="6">
                  <c:v>30.021524160089839</c:v>
                </c:pt>
                <c:pt idx="7">
                  <c:v>16.686868686868685</c:v>
                </c:pt>
                <c:pt idx="8">
                  <c:v>9.9264875861112394</c:v>
                </c:pt>
                <c:pt idx="9">
                  <c:v>6.9793536804308802</c:v>
                </c:pt>
                <c:pt idx="10">
                  <c:v>2.5472887767969734</c:v>
                </c:pt>
                <c:pt idx="11">
                  <c:v>2.0104712041884816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B-498F-A48C-D5439EDDA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136589696"/>
        <c:axId val="2136584704"/>
      </c:barChart>
      <c:catAx>
        <c:axId val="2136589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Age band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584704"/>
        <c:crosses val="autoZero"/>
        <c:auto val="1"/>
        <c:lblAlgn val="ctr"/>
        <c:lblOffset val="100"/>
        <c:noMultiLvlLbl val="0"/>
      </c:catAx>
      <c:valAx>
        <c:axId val="213658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58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ZW"/>
              <a:t>Top 10 ICD diagnosis frequency by claims submitted</a:t>
            </a:r>
          </a:p>
        </c:rich>
      </c:tx>
      <c:layout>
        <c:manualLayout>
          <c:xMode val="edge"/>
          <c:yMode val="edge"/>
          <c:x val="0.2466971591786320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Jul-24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Hypertension</c:v>
                </c:pt>
                <c:pt idx="1">
                  <c:v>Acute URTI</c:v>
                </c:pt>
                <c:pt idx="2">
                  <c:v>Chronic kidney  disease</c:v>
                </c:pt>
                <c:pt idx="3">
                  <c:v>DM</c:v>
                </c:pt>
                <c:pt idx="4">
                  <c:v>Headache</c:v>
                </c:pt>
                <c:pt idx="5">
                  <c:v>Dorsalgia</c:v>
                </c:pt>
                <c:pt idx="6">
                  <c:v>Exam eyes and vision </c:v>
                </c:pt>
                <c:pt idx="7">
                  <c:v>Cough</c:v>
                </c:pt>
                <c:pt idx="8">
                  <c:v>Dental exam + cleaning</c:v>
                </c:pt>
                <c:pt idx="9">
                  <c:v>Myalgia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4280</c:v>
                </c:pt>
                <c:pt idx="1">
                  <c:v>2521</c:v>
                </c:pt>
                <c:pt idx="2">
                  <c:v>1207</c:v>
                </c:pt>
                <c:pt idx="3">
                  <c:v>1064</c:v>
                </c:pt>
                <c:pt idx="4">
                  <c:v>983</c:v>
                </c:pt>
                <c:pt idx="5">
                  <c:v>758</c:v>
                </c:pt>
                <c:pt idx="6">
                  <c:v>719</c:v>
                </c:pt>
                <c:pt idx="7">
                  <c:v>676</c:v>
                </c:pt>
                <c:pt idx="8">
                  <c:v>593</c:v>
                </c:pt>
                <c:pt idx="9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F-43A0-A578-8A1BF4C7D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65382639"/>
        <c:axId val="635353839"/>
      </c:barChart>
      <c:catAx>
        <c:axId val="1965382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353839"/>
        <c:crosses val="autoZero"/>
        <c:auto val="1"/>
        <c:lblAlgn val="ctr"/>
        <c:lblOffset val="100"/>
        <c:noMultiLvlLbl val="0"/>
      </c:catAx>
      <c:valAx>
        <c:axId val="6353538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65382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42C94A-6EFD-4961-8570-AF6FCAD6C98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D9D75DB5-7C7D-4943-A203-E629A80348D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The main objective of PSMAS is ensuring Universal Card Acceptance  for its members as a means towards Universal Health Coverage (UHC).</a:t>
          </a:r>
        </a:p>
      </dgm:t>
    </dgm:pt>
    <dgm:pt modelId="{A47000B0-D002-49E9-AB07-7FE658DE54A8}" type="parTrans" cxnId="{5A80D28F-5CDB-4E59-A4E2-E4EDB1B1B0E8}">
      <dgm:prSet/>
      <dgm:spPr/>
      <dgm:t>
        <a:bodyPr/>
        <a:lstStyle/>
        <a:p>
          <a:endParaRPr lang="en-US"/>
        </a:p>
      </dgm:t>
    </dgm:pt>
    <dgm:pt modelId="{0F6220FF-C66D-4EE7-8288-C816F753759C}" type="sibTrans" cxnId="{5A80D28F-5CDB-4E59-A4E2-E4EDB1B1B0E8}">
      <dgm:prSet/>
      <dgm:spPr/>
      <dgm:t>
        <a:bodyPr/>
        <a:lstStyle/>
        <a:p>
          <a:endParaRPr lang="en-US"/>
        </a:p>
      </dgm:t>
    </dgm:pt>
    <dgm:pt modelId="{2D0E1978-2647-4B59-A0ED-906A34563F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ZA" sz="1400" dirty="0"/>
            <a:t>UHC : provide </a:t>
          </a:r>
          <a:r>
            <a:rPr lang="en-ZA" sz="1400" b="1" dirty="0"/>
            <a:t>all people </a:t>
          </a:r>
          <a:r>
            <a:rPr lang="en-ZA" sz="1400" dirty="0"/>
            <a:t>with </a:t>
          </a:r>
          <a:r>
            <a:rPr lang="en-ZA" sz="1400" b="1" dirty="0"/>
            <a:t>access</a:t>
          </a:r>
          <a:r>
            <a:rPr lang="en-ZA" sz="1400" dirty="0"/>
            <a:t> to </a:t>
          </a:r>
          <a:r>
            <a:rPr lang="en-ZA" sz="1400" b="1" dirty="0"/>
            <a:t>needed</a:t>
          </a:r>
          <a:r>
            <a:rPr lang="en-ZA" sz="1400" dirty="0"/>
            <a:t> health services of sufficient</a:t>
          </a:r>
          <a:r>
            <a:rPr lang="en-ZA" sz="1400" b="1" dirty="0"/>
            <a:t> quality </a:t>
          </a:r>
          <a:r>
            <a:rPr lang="en-ZA" sz="1400" dirty="0"/>
            <a:t>to be effective and to ensure that the use of these services does not expose the user to </a:t>
          </a:r>
          <a:r>
            <a:rPr lang="en-ZA" sz="1400" b="1" dirty="0"/>
            <a:t>financial hardship</a:t>
          </a:r>
          <a:r>
            <a:rPr lang="en-ZA" sz="1400" dirty="0"/>
            <a:t>’ (World Health Report 2010)</a:t>
          </a:r>
          <a:endParaRPr lang="en-US" sz="1400" dirty="0"/>
        </a:p>
      </dgm:t>
    </dgm:pt>
    <dgm:pt modelId="{3589644C-27DA-4252-88C4-D2FA19AC912A}" type="parTrans" cxnId="{A5CFDB7C-5416-4739-897A-CEA826456510}">
      <dgm:prSet/>
      <dgm:spPr/>
      <dgm:t>
        <a:bodyPr/>
        <a:lstStyle/>
        <a:p>
          <a:endParaRPr lang="en-US"/>
        </a:p>
      </dgm:t>
    </dgm:pt>
    <dgm:pt modelId="{DDBF92DD-543D-424F-92F7-A3E7BE2593BE}" type="sibTrans" cxnId="{A5CFDB7C-5416-4739-897A-CEA826456510}">
      <dgm:prSet/>
      <dgm:spPr/>
      <dgm:t>
        <a:bodyPr/>
        <a:lstStyle/>
        <a:p>
          <a:endParaRPr lang="en-US"/>
        </a:p>
      </dgm:t>
    </dgm:pt>
    <dgm:pt modelId="{4CBBA5AB-EB75-4E17-96C0-2006A86A2366}" type="pres">
      <dgm:prSet presAssocID="{2F42C94A-6EFD-4961-8570-AF6FCAD6C985}" presName="root" presStyleCnt="0">
        <dgm:presLayoutVars>
          <dgm:dir/>
          <dgm:resizeHandles val="exact"/>
        </dgm:presLayoutVars>
      </dgm:prSet>
      <dgm:spPr/>
    </dgm:pt>
    <dgm:pt modelId="{CE970670-BF3D-4F87-8FA8-8CEF03287D15}" type="pres">
      <dgm:prSet presAssocID="{D9D75DB5-7C7D-4943-A203-E629A80348D7}" presName="compNode" presStyleCnt="0"/>
      <dgm:spPr/>
    </dgm:pt>
    <dgm:pt modelId="{002828B2-F7C4-48EF-82D4-1F976833FA5E}" type="pres">
      <dgm:prSet presAssocID="{D9D75DB5-7C7D-4943-A203-E629A80348D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578E508A-1522-4ABB-8A81-C15B443FD396}" type="pres">
      <dgm:prSet presAssocID="{D9D75DB5-7C7D-4943-A203-E629A80348D7}" presName="spaceRect" presStyleCnt="0"/>
      <dgm:spPr/>
    </dgm:pt>
    <dgm:pt modelId="{3C248ED8-FE9D-48CD-9635-EE01184378F8}" type="pres">
      <dgm:prSet presAssocID="{D9D75DB5-7C7D-4943-A203-E629A80348D7}" presName="textRect" presStyleLbl="revTx" presStyleIdx="0" presStyleCnt="2">
        <dgm:presLayoutVars>
          <dgm:chMax val="1"/>
          <dgm:chPref val="1"/>
        </dgm:presLayoutVars>
      </dgm:prSet>
      <dgm:spPr/>
    </dgm:pt>
    <dgm:pt modelId="{C1145072-416A-4593-9344-F19F58EEFC79}" type="pres">
      <dgm:prSet presAssocID="{0F6220FF-C66D-4EE7-8288-C816F753759C}" presName="sibTrans" presStyleCnt="0"/>
      <dgm:spPr/>
    </dgm:pt>
    <dgm:pt modelId="{F6252211-590D-4549-B7FC-14AA24AB9E4C}" type="pres">
      <dgm:prSet presAssocID="{2D0E1978-2647-4B59-A0ED-906A34563F29}" presName="compNode" presStyleCnt="0"/>
      <dgm:spPr/>
    </dgm:pt>
    <dgm:pt modelId="{025F6683-720F-4D81-BB0C-3F9444BA64DA}" type="pres">
      <dgm:prSet presAssocID="{2D0E1978-2647-4B59-A0ED-906A34563F2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C284F4F-0BB9-4E05-8CE2-0E8E4BC204D2}" type="pres">
      <dgm:prSet presAssocID="{2D0E1978-2647-4B59-A0ED-906A34563F29}" presName="spaceRect" presStyleCnt="0"/>
      <dgm:spPr/>
    </dgm:pt>
    <dgm:pt modelId="{46D917A0-0F88-4B03-AA41-C528E53E9CCD}" type="pres">
      <dgm:prSet presAssocID="{2D0E1978-2647-4B59-A0ED-906A34563F2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827BA44-F25F-4932-9409-943121EC06E5}" type="presOf" srcId="{D9D75DB5-7C7D-4943-A203-E629A80348D7}" destId="{3C248ED8-FE9D-48CD-9635-EE01184378F8}" srcOrd="0" destOrd="0" presId="urn:microsoft.com/office/officeart/2018/2/layout/IconLabelList"/>
    <dgm:cxn modelId="{9111A659-FF08-48A9-B0E7-708C9A2AFEA4}" type="presOf" srcId="{2F42C94A-6EFD-4961-8570-AF6FCAD6C985}" destId="{4CBBA5AB-EB75-4E17-96C0-2006A86A2366}" srcOrd="0" destOrd="0" presId="urn:microsoft.com/office/officeart/2018/2/layout/IconLabelList"/>
    <dgm:cxn modelId="{A5CFDB7C-5416-4739-897A-CEA826456510}" srcId="{2F42C94A-6EFD-4961-8570-AF6FCAD6C985}" destId="{2D0E1978-2647-4B59-A0ED-906A34563F29}" srcOrd="1" destOrd="0" parTransId="{3589644C-27DA-4252-88C4-D2FA19AC912A}" sibTransId="{DDBF92DD-543D-424F-92F7-A3E7BE2593BE}"/>
    <dgm:cxn modelId="{5A80D28F-5CDB-4E59-A4E2-E4EDB1B1B0E8}" srcId="{2F42C94A-6EFD-4961-8570-AF6FCAD6C985}" destId="{D9D75DB5-7C7D-4943-A203-E629A80348D7}" srcOrd="0" destOrd="0" parTransId="{A47000B0-D002-49E9-AB07-7FE658DE54A8}" sibTransId="{0F6220FF-C66D-4EE7-8288-C816F753759C}"/>
    <dgm:cxn modelId="{286219D1-1EC3-45BF-A34F-2F0DBCCB5F40}" type="presOf" srcId="{2D0E1978-2647-4B59-A0ED-906A34563F29}" destId="{46D917A0-0F88-4B03-AA41-C528E53E9CCD}" srcOrd="0" destOrd="0" presId="urn:microsoft.com/office/officeart/2018/2/layout/IconLabelList"/>
    <dgm:cxn modelId="{24B5B75A-6314-499B-9419-FB583643DBE6}" type="presParOf" srcId="{4CBBA5AB-EB75-4E17-96C0-2006A86A2366}" destId="{CE970670-BF3D-4F87-8FA8-8CEF03287D15}" srcOrd="0" destOrd="0" presId="urn:microsoft.com/office/officeart/2018/2/layout/IconLabelList"/>
    <dgm:cxn modelId="{5A22E537-281F-4B1F-89D5-E3E11C8C52AC}" type="presParOf" srcId="{CE970670-BF3D-4F87-8FA8-8CEF03287D15}" destId="{002828B2-F7C4-48EF-82D4-1F976833FA5E}" srcOrd="0" destOrd="0" presId="urn:microsoft.com/office/officeart/2018/2/layout/IconLabelList"/>
    <dgm:cxn modelId="{D4A82CAE-FF3D-43CE-A8CB-CA126B614CDE}" type="presParOf" srcId="{CE970670-BF3D-4F87-8FA8-8CEF03287D15}" destId="{578E508A-1522-4ABB-8A81-C15B443FD396}" srcOrd="1" destOrd="0" presId="urn:microsoft.com/office/officeart/2018/2/layout/IconLabelList"/>
    <dgm:cxn modelId="{A040889A-AC99-4970-9FE2-0302B98DF67F}" type="presParOf" srcId="{CE970670-BF3D-4F87-8FA8-8CEF03287D15}" destId="{3C248ED8-FE9D-48CD-9635-EE01184378F8}" srcOrd="2" destOrd="0" presId="urn:microsoft.com/office/officeart/2018/2/layout/IconLabelList"/>
    <dgm:cxn modelId="{9F0CDC00-1BA1-4168-9108-F000D4CA93A0}" type="presParOf" srcId="{4CBBA5AB-EB75-4E17-96C0-2006A86A2366}" destId="{C1145072-416A-4593-9344-F19F58EEFC79}" srcOrd="1" destOrd="0" presId="urn:microsoft.com/office/officeart/2018/2/layout/IconLabelList"/>
    <dgm:cxn modelId="{7F72B8EF-FF0E-4820-8513-827E70766E97}" type="presParOf" srcId="{4CBBA5AB-EB75-4E17-96C0-2006A86A2366}" destId="{F6252211-590D-4549-B7FC-14AA24AB9E4C}" srcOrd="2" destOrd="0" presId="urn:microsoft.com/office/officeart/2018/2/layout/IconLabelList"/>
    <dgm:cxn modelId="{EB5F737D-AA8F-41BE-9624-379AA5120104}" type="presParOf" srcId="{F6252211-590D-4549-B7FC-14AA24AB9E4C}" destId="{025F6683-720F-4D81-BB0C-3F9444BA64DA}" srcOrd="0" destOrd="0" presId="urn:microsoft.com/office/officeart/2018/2/layout/IconLabelList"/>
    <dgm:cxn modelId="{B7561FDC-DD57-4D35-B97F-B3D6AAA31EB1}" type="presParOf" srcId="{F6252211-590D-4549-B7FC-14AA24AB9E4C}" destId="{0C284F4F-0BB9-4E05-8CE2-0E8E4BC204D2}" srcOrd="1" destOrd="0" presId="urn:microsoft.com/office/officeart/2018/2/layout/IconLabelList"/>
    <dgm:cxn modelId="{4DDA546F-FE1E-408C-B7C6-E8C838833279}" type="presParOf" srcId="{F6252211-590D-4549-B7FC-14AA24AB9E4C}" destId="{46D917A0-0F88-4B03-AA41-C528E53E9CC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02D95-1F78-4845-947A-E62720ACB90E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34058026-5E3E-455A-91E2-3D6A6B3FB7DF}">
      <dgm:prSet phldrT="[Text]" custT="1"/>
      <dgm:spPr/>
      <dgm:t>
        <a:bodyPr/>
        <a:lstStyle/>
        <a:p>
          <a:r>
            <a:rPr lang="en-US" sz="1600" b="1" dirty="0">
              <a:latin typeface="Book Antiqua" panose="02040602050305030304" pitchFamily="18" charset="0"/>
            </a:rPr>
            <a:t>Adequate Financial Protection</a:t>
          </a:r>
        </a:p>
      </dgm:t>
    </dgm:pt>
    <dgm:pt modelId="{D0BA86CE-0F66-4F5D-B021-11496075C6FC}" type="parTrans" cxnId="{88E3DB18-02E6-4344-B23E-E00A1A541EF5}">
      <dgm:prSet/>
      <dgm:spPr/>
      <dgm:t>
        <a:bodyPr/>
        <a:lstStyle/>
        <a:p>
          <a:endParaRPr lang="en-US"/>
        </a:p>
      </dgm:t>
    </dgm:pt>
    <dgm:pt modelId="{1EF21952-AC07-49C4-936E-41196D76FCD4}" type="sibTrans" cxnId="{88E3DB18-02E6-4344-B23E-E00A1A541EF5}">
      <dgm:prSet/>
      <dgm:spPr/>
      <dgm:t>
        <a:bodyPr/>
        <a:lstStyle/>
        <a:p>
          <a:endParaRPr lang="en-US"/>
        </a:p>
      </dgm:t>
    </dgm:pt>
    <dgm:pt modelId="{F9DF09CB-A728-4D7E-B4CE-5E86E326B37F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Reduce or eliminate Out Of Pocket payments.</a:t>
          </a:r>
        </a:p>
      </dgm:t>
    </dgm:pt>
    <dgm:pt modelId="{5CFE4C86-C0B9-45F1-958B-B52DA85B6614}" type="parTrans" cxnId="{95492EA2-E30C-48DC-BF4F-1CB8A51FD8DC}">
      <dgm:prSet/>
      <dgm:spPr/>
      <dgm:t>
        <a:bodyPr/>
        <a:lstStyle/>
        <a:p>
          <a:endParaRPr lang="en-US"/>
        </a:p>
      </dgm:t>
    </dgm:pt>
    <dgm:pt modelId="{18F12AD6-2675-4AAE-ADC9-846F27DE8C9C}" type="sibTrans" cxnId="{95492EA2-E30C-48DC-BF4F-1CB8A51FD8DC}">
      <dgm:prSet/>
      <dgm:spPr/>
      <dgm:t>
        <a:bodyPr/>
        <a:lstStyle/>
        <a:p>
          <a:endParaRPr lang="en-US"/>
        </a:p>
      </dgm:t>
    </dgm:pt>
    <dgm:pt modelId="{9823906F-49DE-4ED5-95B2-B8649B07A967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Reliable card acceptance</a:t>
          </a:r>
        </a:p>
      </dgm:t>
    </dgm:pt>
    <dgm:pt modelId="{2E21FCC1-FE90-4B0B-B41C-CD4FCCE7C649}" type="parTrans" cxnId="{D5DF6A65-E440-47E9-8252-6EB8FCBB1699}">
      <dgm:prSet/>
      <dgm:spPr/>
      <dgm:t>
        <a:bodyPr/>
        <a:lstStyle/>
        <a:p>
          <a:endParaRPr lang="en-US"/>
        </a:p>
      </dgm:t>
    </dgm:pt>
    <dgm:pt modelId="{3C4A5E8B-884D-4B0C-93C7-3EAA92A4ACD7}" type="sibTrans" cxnId="{D5DF6A65-E440-47E9-8252-6EB8FCBB1699}">
      <dgm:prSet/>
      <dgm:spPr/>
      <dgm:t>
        <a:bodyPr/>
        <a:lstStyle/>
        <a:p>
          <a:endParaRPr lang="en-US"/>
        </a:p>
      </dgm:t>
    </dgm:pt>
    <dgm:pt modelId="{CBDA66DF-30D5-466C-81DA-440CD93104AA}">
      <dgm:prSet phldrT="[Text]" custT="1"/>
      <dgm:spPr/>
      <dgm:t>
        <a:bodyPr/>
        <a:lstStyle/>
        <a:p>
          <a:r>
            <a:rPr lang="en-US" sz="1600" b="1" dirty="0">
              <a:latin typeface="Book Antiqua" panose="02040602050305030304" pitchFamily="18" charset="0"/>
            </a:rPr>
            <a:t>Quality</a:t>
          </a:r>
        </a:p>
      </dgm:t>
    </dgm:pt>
    <dgm:pt modelId="{0F96128B-68A2-4517-9B22-BFA3A9E0903A}" type="parTrans" cxnId="{F9DDC1EE-AEEA-46FF-A994-B7993D9DC019}">
      <dgm:prSet/>
      <dgm:spPr/>
      <dgm:t>
        <a:bodyPr/>
        <a:lstStyle/>
        <a:p>
          <a:endParaRPr lang="en-US"/>
        </a:p>
      </dgm:t>
    </dgm:pt>
    <dgm:pt modelId="{3BFAC16B-23AB-4722-867B-7E97360EE660}" type="sibTrans" cxnId="{F9DDC1EE-AEEA-46FF-A994-B7993D9DC019}">
      <dgm:prSet/>
      <dgm:spPr/>
      <dgm:t>
        <a:bodyPr/>
        <a:lstStyle/>
        <a:p>
          <a:endParaRPr lang="en-US"/>
        </a:p>
      </dgm:t>
    </dgm:pt>
    <dgm:pt modelId="{EB656163-14B3-4642-8764-8D582311572F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Improve Health Outcomes (Reduce Mortality and Improve life Expectancy)</a:t>
          </a:r>
        </a:p>
      </dgm:t>
    </dgm:pt>
    <dgm:pt modelId="{C304D8D4-FD40-4E0F-BC78-7D758F4BC918}" type="parTrans" cxnId="{F9B01828-D3DC-421D-8870-96CAD88B367D}">
      <dgm:prSet/>
      <dgm:spPr/>
      <dgm:t>
        <a:bodyPr/>
        <a:lstStyle/>
        <a:p>
          <a:endParaRPr lang="en-US"/>
        </a:p>
      </dgm:t>
    </dgm:pt>
    <dgm:pt modelId="{D9F79309-BA00-43FF-970B-952739C1FA6C}" type="sibTrans" cxnId="{F9B01828-D3DC-421D-8870-96CAD88B367D}">
      <dgm:prSet/>
      <dgm:spPr/>
      <dgm:t>
        <a:bodyPr/>
        <a:lstStyle/>
        <a:p>
          <a:endParaRPr lang="en-US"/>
        </a:p>
      </dgm:t>
    </dgm:pt>
    <dgm:pt modelId="{C1D1A0C0-CDDA-4495-8D6D-9EBBD2B1E0A9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Reliable service delivery (Turn around times , prescription fill rates etc.)</a:t>
          </a:r>
        </a:p>
      </dgm:t>
    </dgm:pt>
    <dgm:pt modelId="{424A1080-0A99-41FF-A281-D1B8251B9052}" type="parTrans" cxnId="{CAB9C209-5EF2-4E01-A749-7A29DCEFB167}">
      <dgm:prSet/>
      <dgm:spPr/>
      <dgm:t>
        <a:bodyPr/>
        <a:lstStyle/>
        <a:p>
          <a:endParaRPr lang="en-US"/>
        </a:p>
      </dgm:t>
    </dgm:pt>
    <dgm:pt modelId="{81E80838-01E8-4437-A720-3714C6EA984C}" type="sibTrans" cxnId="{CAB9C209-5EF2-4E01-A749-7A29DCEFB167}">
      <dgm:prSet/>
      <dgm:spPr/>
      <dgm:t>
        <a:bodyPr/>
        <a:lstStyle/>
        <a:p>
          <a:endParaRPr lang="en-US"/>
        </a:p>
      </dgm:t>
    </dgm:pt>
    <dgm:pt modelId="{A4809138-B6D5-41D2-92AB-045C06D9F0E0}">
      <dgm:prSet phldrT="[Text]" custT="1"/>
      <dgm:spPr/>
      <dgm:t>
        <a:bodyPr/>
        <a:lstStyle/>
        <a:p>
          <a:r>
            <a:rPr lang="en-US" sz="1600" b="1" dirty="0">
              <a:latin typeface="Book Antiqua" panose="02040602050305030304" pitchFamily="18" charset="0"/>
            </a:rPr>
            <a:t>Equity</a:t>
          </a:r>
        </a:p>
      </dgm:t>
    </dgm:pt>
    <dgm:pt modelId="{927E0CD0-2C55-48BC-98B2-5EC750281B78}" type="parTrans" cxnId="{EA915867-DDBC-43AB-8B6C-76EC0B735A0E}">
      <dgm:prSet/>
      <dgm:spPr/>
      <dgm:t>
        <a:bodyPr/>
        <a:lstStyle/>
        <a:p>
          <a:endParaRPr lang="en-US"/>
        </a:p>
      </dgm:t>
    </dgm:pt>
    <dgm:pt modelId="{EFA2BAA1-98F4-4A43-B6D1-0CD1AB3F945F}" type="sibTrans" cxnId="{EA915867-DDBC-43AB-8B6C-76EC0B735A0E}">
      <dgm:prSet/>
      <dgm:spPr/>
      <dgm:t>
        <a:bodyPr/>
        <a:lstStyle/>
        <a:p>
          <a:endParaRPr lang="en-US"/>
        </a:p>
      </dgm:t>
    </dgm:pt>
    <dgm:pt modelId="{A9B49140-0A2E-469B-8396-C5D7162D1E23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Wide distribution of healthcare facilities (ease of access)</a:t>
          </a:r>
        </a:p>
      </dgm:t>
    </dgm:pt>
    <dgm:pt modelId="{CC4F0871-BD03-4B1B-AE6F-BEA1861AB1C2}" type="parTrans" cxnId="{CA5C3720-F978-4E8C-806E-BC0198AC5B99}">
      <dgm:prSet/>
      <dgm:spPr/>
      <dgm:t>
        <a:bodyPr/>
        <a:lstStyle/>
        <a:p>
          <a:endParaRPr lang="en-US"/>
        </a:p>
      </dgm:t>
    </dgm:pt>
    <dgm:pt modelId="{6D518E78-6915-46AF-99E1-F15D6F121EA1}" type="sibTrans" cxnId="{CA5C3720-F978-4E8C-806E-BC0198AC5B99}">
      <dgm:prSet/>
      <dgm:spPr/>
      <dgm:t>
        <a:bodyPr/>
        <a:lstStyle/>
        <a:p>
          <a:endParaRPr lang="en-US"/>
        </a:p>
      </dgm:t>
    </dgm:pt>
    <dgm:pt modelId="{802429F9-B4F6-4F5B-8627-D26CACC0020E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Ensure access based on need</a:t>
          </a:r>
        </a:p>
      </dgm:t>
    </dgm:pt>
    <dgm:pt modelId="{CCE4048C-A7A4-40E1-9871-4F2835D2494B}" type="parTrans" cxnId="{313E95DD-FBDE-49A6-8C3A-6D9AD7672ADD}">
      <dgm:prSet/>
      <dgm:spPr/>
      <dgm:t>
        <a:bodyPr/>
        <a:lstStyle/>
        <a:p>
          <a:endParaRPr lang="en-US"/>
        </a:p>
      </dgm:t>
    </dgm:pt>
    <dgm:pt modelId="{60356458-4BFD-4DDB-8C19-20E14610132C}" type="sibTrans" cxnId="{313E95DD-FBDE-49A6-8C3A-6D9AD7672ADD}">
      <dgm:prSet/>
      <dgm:spPr/>
      <dgm:t>
        <a:bodyPr/>
        <a:lstStyle/>
        <a:p>
          <a:endParaRPr lang="en-US"/>
        </a:p>
      </dgm:t>
    </dgm:pt>
    <dgm:pt modelId="{3248460B-556F-44A9-B03E-E93D4B0A39BC}" type="pres">
      <dgm:prSet presAssocID="{02402D95-1F78-4845-947A-E62720ACB90E}" presName="Name0" presStyleCnt="0">
        <dgm:presLayoutVars>
          <dgm:dir/>
          <dgm:animLvl val="lvl"/>
          <dgm:resizeHandles val="exact"/>
        </dgm:presLayoutVars>
      </dgm:prSet>
      <dgm:spPr/>
    </dgm:pt>
    <dgm:pt modelId="{3E53E0E4-48D3-4402-B775-D23438676BF4}" type="pres">
      <dgm:prSet presAssocID="{34058026-5E3E-455A-91E2-3D6A6B3FB7DF}" presName="linNode" presStyleCnt="0"/>
      <dgm:spPr/>
    </dgm:pt>
    <dgm:pt modelId="{2EE9FE31-AE8B-4331-AC0C-BF05C22565F0}" type="pres">
      <dgm:prSet presAssocID="{34058026-5E3E-455A-91E2-3D6A6B3FB7D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1CD473A-B237-4AF7-ACE2-65AB2EEFCCF6}" type="pres">
      <dgm:prSet presAssocID="{34058026-5E3E-455A-91E2-3D6A6B3FB7DF}" presName="descendantText" presStyleLbl="alignAccFollowNode1" presStyleIdx="0" presStyleCnt="3">
        <dgm:presLayoutVars>
          <dgm:bulletEnabled val="1"/>
        </dgm:presLayoutVars>
      </dgm:prSet>
      <dgm:spPr/>
    </dgm:pt>
    <dgm:pt modelId="{14B4651E-71B6-4D17-807C-1FC3898B93BC}" type="pres">
      <dgm:prSet presAssocID="{1EF21952-AC07-49C4-936E-41196D76FCD4}" presName="sp" presStyleCnt="0"/>
      <dgm:spPr/>
    </dgm:pt>
    <dgm:pt modelId="{B19E75C0-A1C3-423F-B8A8-259F558CFADA}" type="pres">
      <dgm:prSet presAssocID="{CBDA66DF-30D5-466C-81DA-440CD93104AA}" presName="linNode" presStyleCnt="0"/>
      <dgm:spPr/>
    </dgm:pt>
    <dgm:pt modelId="{D14B3B42-A336-4887-B582-88476327F52B}" type="pres">
      <dgm:prSet presAssocID="{CBDA66DF-30D5-466C-81DA-440CD93104A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C7C8CF7-7CD0-45F5-B89C-0155A25593A3}" type="pres">
      <dgm:prSet presAssocID="{CBDA66DF-30D5-466C-81DA-440CD93104AA}" presName="descendantText" presStyleLbl="alignAccFollowNode1" presStyleIdx="1" presStyleCnt="3">
        <dgm:presLayoutVars>
          <dgm:bulletEnabled val="1"/>
        </dgm:presLayoutVars>
      </dgm:prSet>
      <dgm:spPr/>
    </dgm:pt>
    <dgm:pt modelId="{9EC1E83E-C672-4FDF-9CE7-225991BAFA08}" type="pres">
      <dgm:prSet presAssocID="{3BFAC16B-23AB-4722-867B-7E97360EE660}" presName="sp" presStyleCnt="0"/>
      <dgm:spPr/>
    </dgm:pt>
    <dgm:pt modelId="{137D6B3A-E8DB-4DA2-BC42-948C30284007}" type="pres">
      <dgm:prSet presAssocID="{A4809138-B6D5-41D2-92AB-045C06D9F0E0}" presName="linNode" presStyleCnt="0"/>
      <dgm:spPr/>
    </dgm:pt>
    <dgm:pt modelId="{D58449A3-1DCA-468A-9BAC-D1FF11E56768}" type="pres">
      <dgm:prSet presAssocID="{A4809138-B6D5-41D2-92AB-045C06D9F0E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C827951-1D79-4556-A114-B625BD3E0BAA}" type="pres">
      <dgm:prSet presAssocID="{A4809138-B6D5-41D2-92AB-045C06D9F0E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56A1606-D50F-49D1-AAF2-43B2D4929EC1}" type="presOf" srcId="{02402D95-1F78-4845-947A-E62720ACB90E}" destId="{3248460B-556F-44A9-B03E-E93D4B0A39BC}" srcOrd="0" destOrd="0" presId="urn:microsoft.com/office/officeart/2005/8/layout/vList5"/>
    <dgm:cxn modelId="{CAB9C209-5EF2-4E01-A749-7A29DCEFB167}" srcId="{CBDA66DF-30D5-466C-81DA-440CD93104AA}" destId="{C1D1A0C0-CDDA-4495-8D6D-9EBBD2B1E0A9}" srcOrd="1" destOrd="0" parTransId="{424A1080-0A99-41FF-A281-D1B8251B9052}" sibTransId="{81E80838-01E8-4437-A720-3714C6EA984C}"/>
    <dgm:cxn modelId="{6435C114-BA81-462B-A2F2-FFCA4A2B2967}" type="presOf" srcId="{9823906F-49DE-4ED5-95B2-B8649B07A967}" destId="{31CD473A-B237-4AF7-ACE2-65AB2EEFCCF6}" srcOrd="0" destOrd="1" presId="urn:microsoft.com/office/officeart/2005/8/layout/vList5"/>
    <dgm:cxn modelId="{88E3DB18-02E6-4344-B23E-E00A1A541EF5}" srcId="{02402D95-1F78-4845-947A-E62720ACB90E}" destId="{34058026-5E3E-455A-91E2-3D6A6B3FB7DF}" srcOrd="0" destOrd="0" parTransId="{D0BA86CE-0F66-4F5D-B021-11496075C6FC}" sibTransId="{1EF21952-AC07-49C4-936E-41196D76FCD4}"/>
    <dgm:cxn modelId="{CA5C3720-F978-4E8C-806E-BC0198AC5B99}" srcId="{A4809138-B6D5-41D2-92AB-045C06D9F0E0}" destId="{A9B49140-0A2E-469B-8396-C5D7162D1E23}" srcOrd="0" destOrd="0" parTransId="{CC4F0871-BD03-4B1B-AE6F-BEA1861AB1C2}" sibTransId="{6D518E78-6915-46AF-99E1-F15D6F121EA1}"/>
    <dgm:cxn modelId="{F9B01828-D3DC-421D-8870-96CAD88B367D}" srcId="{CBDA66DF-30D5-466C-81DA-440CD93104AA}" destId="{EB656163-14B3-4642-8764-8D582311572F}" srcOrd="0" destOrd="0" parTransId="{C304D8D4-FD40-4E0F-BC78-7D758F4BC918}" sibTransId="{D9F79309-BA00-43FF-970B-952739C1FA6C}"/>
    <dgm:cxn modelId="{2AB5E82E-F92E-418A-A374-AD9F83EB0ACD}" type="presOf" srcId="{CBDA66DF-30D5-466C-81DA-440CD93104AA}" destId="{D14B3B42-A336-4887-B582-88476327F52B}" srcOrd="0" destOrd="0" presId="urn:microsoft.com/office/officeart/2005/8/layout/vList5"/>
    <dgm:cxn modelId="{EAA02C32-C97F-4C02-8A45-C0D537B61B8C}" type="presOf" srcId="{C1D1A0C0-CDDA-4495-8D6D-9EBBD2B1E0A9}" destId="{9C7C8CF7-7CD0-45F5-B89C-0155A25593A3}" srcOrd="0" destOrd="1" presId="urn:microsoft.com/office/officeart/2005/8/layout/vList5"/>
    <dgm:cxn modelId="{0A0EB264-3346-4B04-84B0-2379ADCF7DF7}" type="presOf" srcId="{A4809138-B6D5-41D2-92AB-045C06D9F0E0}" destId="{D58449A3-1DCA-468A-9BAC-D1FF11E56768}" srcOrd="0" destOrd="0" presId="urn:microsoft.com/office/officeart/2005/8/layout/vList5"/>
    <dgm:cxn modelId="{D5DF6A65-E440-47E9-8252-6EB8FCBB1699}" srcId="{34058026-5E3E-455A-91E2-3D6A6B3FB7DF}" destId="{9823906F-49DE-4ED5-95B2-B8649B07A967}" srcOrd="1" destOrd="0" parTransId="{2E21FCC1-FE90-4B0B-B41C-CD4FCCE7C649}" sibTransId="{3C4A5E8B-884D-4B0C-93C7-3EAA92A4ACD7}"/>
    <dgm:cxn modelId="{EA915867-DDBC-43AB-8B6C-76EC0B735A0E}" srcId="{02402D95-1F78-4845-947A-E62720ACB90E}" destId="{A4809138-B6D5-41D2-92AB-045C06D9F0E0}" srcOrd="2" destOrd="0" parTransId="{927E0CD0-2C55-48BC-98B2-5EC750281B78}" sibTransId="{EFA2BAA1-98F4-4A43-B6D1-0CD1AB3F945F}"/>
    <dgm:cxn modelId="{34811E69-7C9D-424D-A6EB-88193D537E5E}" type="presOf" srcId="{F9DF09CB-A728-4D7E-B4CE-5E86E326B37F}" destId="{31CD473A-B237-4AF7-ACE2-65AB2EEFCCF6}" srcOrd="0" destOrd="0" presId="urn:microsoft.com/office/officeart/2005/8/layout/vList5"/>
    <dgm:cxn modelId="{9DAF7351-E52D-419D-83D2-5F2F92D0EA6E}" type="presOf" srcId="{EB656163-14B3-4642-8764-8D582311572F}" destId="{9C7C8CF7-7CD0-45F5-B89C-0155A25593A3}" srcOrd="0" destOrd="0" presId="urn:microsoft.com/office/officeart/2005/8/layout/vList5"/>
    <dgm:cxn modelId="{95492EA2-E30C-48DC-BF4F-1CB8A51FD8DC}" srcId="{34058026-5E3E-455A-91E2-3D6A6B3FB7DF}" destId="{F9DF09CB-A728-4D7E-B4CE-5E86E326B37F}" srcOrd="0" destOrd="0" parTransId="{5CFE4C86-C0B9-45F1-958B-B52DA85B6614}" sibTransId="{18F12AD6-2675-4AAE-ADC9-846F27DE8C9C}"/>
    <dgm:cxn modelId="{5BA690BF-E254-49BB-9F8C-75385524E7D0}" type="presOf" srcId="{34058026-5E3E-455A-91E2-3D6A6B3FB7DF}" destId="{2EE9FE31-AE8B-4331-AC0C-BF05C22565F0}" srcOrd="0" destOrd="0" presId="urn:microsoft.com/office/officeart/2005/8/layout/vList5"/>
    <dgm:cxn modelId="{313E95DD-FBDE-49A6-8C3A-6D9AD7672ADD}" srcId="{A4809138-B6D5-41D2-92AB-045C06D9F0E0}" destId="{802429F9-B4F6-4F5B-8627-D26CACC0020E}" srcOrd="1" destOrd="0" parTransId="{CCE4048C-A7A4-40E1-9871-4F2835D2494B}" sibTransId="{60356458-4BFD-4DDB-8C19-20E14610132C}"/>
    <dgm:cxn modelId="{F9DDC1EE-AEEA-46FF-A994-B7993D9DC019}" srcId="{02402D95-1F78-4845-947A-E62720ACB90E}" destId="{CBDA66DF-30D5-466C-81DA-440CD93104AA}" srcOrd="1" destOrd="0" parTransId="{0F96128B-68A2-4517-9B22-BFA3A9E0903A}" sibTransId="{3BFAC16B-23AB-4722-867B-7E97360EE660}"/>
    <dgm:cxn modelId="{5EFF47FA-FC52-466F-B1B1-8ED3E268173A}" type="presOf" srcId="{802429F9-B4F6-4F5B-8627-D26CACC0020E}" destId="{CC827951-1D79-4556-A114-B625BD3E0BAA}" srcOrd="0" destOrd="1" presId="urn:microsoft.com/office/officeart/2005/8/layout/vList5"/>
    <dgm:cxn modelId="{31FD3AFC-ED9A-40A9-BBCC-5AC2B6337EA4}" type="presOf" srcId="{A9B49140-0A2E-469B-8396-C5D7162D1E23}" destId="{CC827951-1D79-4556-A114-B625BD3E0BAA}" srcOrd="0" destOrd="0" presId="urn:microsoft.com/office/officeart/2005/8/layout/vList5"/>
    <dgm:cxn modelId="{49CE163E-AD42-4B4A-82B5-22CA039FE80C}" type="presParOf" srcId="{3248460B-556F-44A9-B03E-E93D4B0A39BC}" destId="{3E53E0E4-48D3-4402-B775-D23438676BF4}" srcOrd="0" destOrd="0" presId="urn:microsoft.com/office/officeart/2005/8/layout/vList5"/>
    <dgm:cxn modelId="{22819581-661A-4B34-80CE-5F478ED7417B}" type="presParOf" srcId="{3E53E0E4-48D3-4402-B775-D23438676BF4}" destId="{2EE9FE31-AE8B-4331-AC0C-BF05C22565F0}" srcOrd="0" destOrd="0" presId="urn:microsoft.com/office/officeart/2005/8/layout/vList5"/>
    <dgm:cxn modelId="{3EFB4D1E-0F29-45D1-BC5B-8E951EA8A1AB}" type="presParOf" srcId="{3E53E0E4-48D3-4402-B775-D23438676BF4}" destId="{31CD473A-B237-4AF7-ACE2-65AB2EEFCCF6}" srcOrd="1" destOrd="0" presId="urn:microsoft.com/office/officeart/2005/8/layout/vList5"/>
    <dgm:cxn modelId="{05196B6C-F231-4AB3-ADBB-9FCF6D1C0CE7}" type="presParOf" srcId="{3248460B-556F-44A9-B03E-E93D4B0A39BC}" destId="{14B4651E-71B6-4D17-807C-1FC3898B93BC}" srcOrd="1" destOrd="0" presId="urn:microsoft.com/office/officeart/2005/8/layout/vList5"/>
    <dgm:cxn modelId="{FA8888A5-1D27-4F8B-9414-C7F515A81BBA}" type="presParOf" srcId="{3248460B-556F-44A9-B03E-E93D4B0A39BC}" destId="{B19E75C0-A1C3-423F-B8A8-259F558CFADA}" srcOrd="2" destOrd="0" presId="urn:microsoft.com/office/officeart/2005/8/layout/vList5"/>
    <dgm:cxn modelId="{40765E4C-A223-4A99-BBBA-1F5B961E1665}" type="presParOf" srcId="{B19E75C0-A1C3-423F-B8A8-259F558CFADA}" destId="{D14B3B42-A336-4887-B582-88476327F52B}" srcOrd="0" destOrd="0" presId="urn:microsoft.com/office/officeart/2005/8/layout/vList5"/>
    <dgm:cxn modelId="{DFFB0BF0-D416-4F09-ADA3-DAEB9E1334B4}" type="presParOf" srcId="{B19E75C0-A1C3-423F-B8A8-259F558CFADA}" destId="{9C7C8CF7-7CD0-45F5-B89C-0155A25593A3}" srcOrd="1" destOrd="0" presId="urn:microsoft.com/office/officeart/2005/8/layout/vList5"/>
    <dgm:cxn modelId="{C61A1553-1B75-4511-923E-08C610F3BAA2}" type="presParOf" srcId="{3248460B-556F-44A9-B03E-E93D4B0A39BC}" destId="{9EC1E83E-C672-4FDF-9CE7-225991BAFA08}" srcOrd="3" destOrd="0" presId="urn:microsoft.com/office/officeart/2005/8/layout/vList5"/>
    <dgm:cxn modelId="{ADA60387-F6A7-4CE0-8551-6D89E51F9F58}" type="presParOf" srcId="{3248460B-556F-44A9-B03E-E93D4B0A39BC}" destId="{137D6B3A-E8DB-4DA2-BC42-948C30284007}" srcOrd="4" destOrd="0" presId="urn:microsoft.com/office/officeart/2005/8/layout/vList5"/>
    <dgm:cxn modelId="{9C8DC86B-6301-4D3C-8BB8-1B6FB8D95B10}" type="presParOf" srcId="{137D6B3A-E8DB-4DA2-BC42-948C30284007}" destId="{D58449A3-1DCA-468A-9BAC-D1FF11E56768}" srcOrd="0" destOrd="0" presId="urn:microsoft.com/office/officeart/2005/8/layout/vList5"/>
    <dgm:cxn modelId="{6C6BC4E2-6AEA-43B3-997B-732839322111}" type="presParOf" srcId="{137D6B3A-E8DB-4DA2-BC42-948C30284007}" destId="{CC827951-1D79-4556-A114-B625BD3E0BA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FF843B-14A5-4E1A-91CB-1554B305CA8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11097FE-7C49-4F37-B820-4D2B6327F285}">
      <dgm:prSet/>
      <dgm:spPr/>
      <dgm:t>
        <a:bodyPr/>
        <a:lstStyle/>
        <a:p>
          <a:r>
            <a:rPr lang="en-GB"/>
            <a:t>4147 members screened had annual screening.</a:t>
          </a:r>
          <a:endParaRPr lang="en-US"/>
        </a:p>
      </dgm:t>
    </dgm:pt>
    <dgm:pt modelId="{9894A512-F254-40FF-B037-49314EAC52CB}" type="parTrans" cxnId="{BB189DBB-D225-49DA-A7AD-EF48578EFDD9}">
      <dgm:prSet/>
      <dgm:spPr/>
      <dgm:t>
        <a:bodyPr/>
        <a:lstStyle/>
        <a:p>
          <a:endParaRPr lang="en-US"/>
        </a:p>
      </dgm:t>
    </dgm:pt>
    <dgm:pt modelId="{8E1248A4-88F5-404D-8941-11DBE2B6D9F8}" type="sibTrans" cxnId="{BB189DBB-D225-49DA-A7AD-EF48578EFDD9}">
      <dgm:prSet/>
      <dgm:spPr/>
      <dgm:t>
        <a:bodyPr/>
        <a:lstStyle/>
        <a:p>
          <a:endParaRPr lang="en-US"/>
        </a:p>
      </dgm:t>
    </dgm:pt>
    <dgm:pt modelId="{B824EC88-3326-45E2-86B4-A44DFFCADC12}">
      <dgm:prSet/>
      <dgm:spPr/>
      <dgm:t>
        <a:bodyPr/>
        <a:lstStyle/>
        <a:p>
          <a:r>
            <a:rPr lang="en-GB"/>
            <a:t>820 screened for Cervical cancer.</a:t>
          </a:r>
          <a:endParaRPr lang="en-US"/>
        </a:p>
      </dgm:t>
    </dgm:pt>
    <dgm:pt modelId="{B273A989-7609-4A17-83A7-2EDFDE71597D}" type="parTrans" cxnId="{8DAC0E39-AC66-404D-ADC0-57048A1F7C25}">
      <dgm:prSet/>
      <dgm:spPr/>
      <dgm:t>
        <a:bodyPr/>
        <a:lstStyle/>
        <a:p>
          <a:endParaRPr lang="en-US"/>
        </a:p>
      </dgm:t>
    </dgm:pt>
    <dgm:pt modelId="{226519C9-8D2E-4BF3-809F-FCD728C3CDB8}" type="sibTrans" cxnId="{8DAC0E39-AC66-404D-ADC0-57048A1F7C25}">
      <dgm:prSet/>
      <dgm:spPr/>
      <dgm:t>
        <a:bodyPr/>
        <a:lstStyle/>
        <a:p>
          <a:endParaRPr lang="en-US"/>
        </a:p>
      </dgm:t>
    </dgm:pt>
    <dgm:pt modelId="{A651469E-2C6A-4D43-8569-7FB3534B0A45}">
      <dgm:prSet/>
      <dgm:spPr/>
      <dgm:t>
        <a:bodyPr/>
        <a:lstStyle/>
        <a:p>
          <a:r>
            <a:rPr lang="en-ZW"/>
            <a:t>800 screened for Prostate cancer.</a:t>
          </a:r>
          <a:endParaRPr lang="en-US"/>
        </a:p>
      </dgm:t>
    </dgm:pt>
    <dgm:pt modelId="{4C8CC80F-8CF8-484E-BEDA-EE97E463BC92}" type="parTrans" cxnId="{A323FCB8-AE86-4F7E-8F10-63F05BC49288}">
      <dgm:prSet/>
      <dgm:spPr/>
      <dgm:t>
        <a:bodyPr/>
        <a:lstStyle/>
        <a:p>
          <a:endParaRPr lang="en-US"/>
        </a:p>
      </dgm:t>
    </dgm:pt>
    <dgm:pt modelId="{8237E5FE-D67B-4EF8-8414-CAC2E578E67C}" type="sibTrans" cxnId="{A323FCB8-AE86-4F7E-8F10-63F05BC49288}">
      <dgm:prSet/>
      <dgm:spPr/>
      <dgm:t>
        <a:bodyPr/>
        <a:lstStyle/>
        <a:p>
          <a:endParaRPr lang="en-US"/>
        </a:p>
      </dgm:t>
    </dgm:pt>
    <dgm:pt modelId="{02CA1AB0-DFCA-467C-9AA8-062E3123AB00}">
      <dgm:prSet/>
      <dgm:spPr/>
      <dgm:t>
        <a:bodyPr/>
        <a:lstStyle/>
        <a:p>
          <a:r>
            <a:rPr lang="en-ZW"/>
            <a:t>910 screened for breast cancer.</a:t>
          </a:r>
          <a:endParaRPr lang="en-US"/>
        </a:p>
      </dgm:t>
    </dgm:pt>
    <dgm:pt modelId="{330AD9DA-5440-4779-9A57-900698851DB4}" type="parTrans" cxnId="{A997DB25-47B9-46BE-9757-64A23D68E571}">
      <dgm:prSet/>
      <dgm:spPr/>
      <dgm:t>
        <a:bodyPr/>
        <a:lstStyle/>
        <a:p>
          <a:endParaRPr lang="en-US"/>
        </a:p>
      </dgm:t>
    </dgm:pt>
    <dgm:pt modelId="{40E55631-401C-483F-96E1-F31520B54C0C}" type="sibTrans" cxnId="{A997DB25-47B9-46BE-9757-64A23D68E571}">
      <dgm:prSet/>
      <dgm:spPr/>
      <dgm:t>
        <a:bodyPr/>
        <a:lstStyle/>
        <a:p>
          <a:endParaRPr lang="en-US"/>
        </a:p>
      </dgm:t>
    </dgm:pt>
    <dgm:pt modelId="{5DC5E8B1-C37C-405A-A13E-93EDB8C56110}">
      <dgm:prSet/>
      <dgm:spPr/>
      <dgm:t>
        <a:bodyPr/>
        <a:lstStyle/>
        <a:p>
          <a:r>
            <a:rPr lang="en-ZW"/>
            <a:t>583 members in diabetes care program.</a:t>
          </a:r>
          <a:endParaRPr lang="en-US"/>
        </a:p>
      </dgm:t>
    </dgm:pt>
    <dgm:pt modelId="{3781807A-2579-4F05-8077-455C86754C2F}" type="parTrans" cxnId="{C8252504-3782-451F-B674-F6025A0156E7}">
      <dgm:prSet/>
      <dgm:spPr/>
      <dgm:t>
        <a:bodyPr/>
        <a:lstStyle/>
        <a:p>
          <a:endParaRPr lang="en-US"/>
        </a:p>
      </dgm:t>
    </dgm:pt>
    <dgm:pt modelId="{CC0B7D37-935D-4149-A445-4B135724EDF1}" type="sibTrans" cxnId="{C8252504-3782-451F-B674-F6025A0156E7}">
      <dgm:prSet/>
      <dgm:spPr/>
      <dgm:t>
        <a:bodyPr/>
        <a:lstStyle/>
        <a:p>
          <a:endParaRPr lang="en-US"/>
        </a:p>
      </dgm:t>
    </dgm:pt>
    <dgm:pt modelId="{6851316C-C2E9-411A-AD9A-0938E5CE93F4}">
      <dgm:prSet/>
      <dgm:spPr/>
      <dgm:t>
        <a:bodyPr/>
        <a:lstStyle/>
        <a:p>
          <a:r>
            <a:rPr lang="en-ZW"/>
            <a:t>Conducted wellness programs with 24 public sector organisations.</a:t>
          </a:r>
          <a:endParaRPr lang="en-US"/>
        </a:p>
      </dgm:t>
    </dgm:pt>
    <dgm:pt modelId="{3D1EA676-2AFF-4B8B-B536-E61EEF2F4935}" type="parTrans" cxnId="{39C568A2-23B1-4E51-A646-96303F78557C}">
      <dgm:prSet/>
      <dgm:spPr/>
      <dgm:t>
        <a:bodyPr/>
        <a:lstStyle/>
        <a:p>
          <a:endParaRPr lang="en-US"/>
        </a:p>
      </dgm:t>
    </dgm:pt>
    <dgm:pt modelId="{41B7554D-6D9E-4394-8921-588DDE34927D}" type="sibTrans" cxnId="{39C568A2-23B1-4E51-A646-96303F78557C}">
      <dgm:prSet/>
      <dgm:spPr/>
      <dgm:t>
        <a:bodyPr/>
        <a:lstStyle/>
        <a:p>
          <a:endParaRPr lang="en-US"/>
        </a:p>
      </dgm:t>
    </dgm:pt>
    <dgm:pt modelId="{B9A056BF-72DE-4D04-A242-2B0211900FF3}">
      <dgm:prSet/>
      <dgm:spPr/>
      <dgm:t>
        <a:bodyPr/>
        <a:lstStyle/>
        <a:p>
          <a:r>
            <a:rPr lang="en-ZW"/>
            <a:t>Outreaches conducted in 15 cities and towns.</a:t>
          </a:r>
          <a:endParaRPr lang="en-US"/>
        </a:p>
      </dgm:t>
    </dgm:pt>
    <dgm:pt modelId="{50B438D5-5C62-4387-9067-684F2FB9B59A}" type="parTrans" cxnId="{FB03C19F-8B08-41E0-8903-7E9DE68D56D2}">
      <dgm:prSet/>
      <dgm:spPr/>
      <dgm:t>
        <a:bodyPr/>
        <a:lstStyle/>
        <a:p>
          <a:endParaRPr lang="en-US"/>
        </a:p>
      </dgm:t>
    </dgm:pt>
    <dgm:pt modelId="{20612C1C-A39A-47F8-834F-B04351733067}" type="sibTrans" cxnId="{FB03C19F-8B08-41E0-8903-7E9DE68D56D2}">
      <dgm:prSet/>
      <dgm:spPr/>
      <dgm:t>
        <a:bodyPr/>
        <a:lstStyle/>
        <a:p>
          <a:endParaRPr lang="en-US"/>
        </a:p>
      </dgm:t>
    </dgm:pt>
    <dgm:pt modelId="{E21B1DE2-621C-45EF-9944-C1B99D43D351}" type="pres">
      <dgm:prSet presAssocID="{8BFF843B-14A5-4E1A-91CB-1554B305CA81}" presName="linear" presStyleCnt="0">
        <dgm:presLayoutVars>
          <dgm:animLvl val="lvl"/>
          <dgm:resizeHandles val="exact"/>
        </dgm:presLayoutVars>
      </dgm:prSet>
      <dgm:spPr/>
    </dgm:pt>
    <dgm:pt modelId="{83A34A9E-910B-4DBC-851B-E5047A322596}" type="pres">
      <dgm:prSet presAssocID="{C11097FE-7C49-4F37-B820-4D2B6327F28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1CC1A32A-5840-41B5-85B2-359AFAE24BCC}" type="pres">
      <dgm:prSet presAssocID="{8E1248A4-88F5-404D-8941-11DBE2B6D9F8}" presName="spacer" presStyleCnt="0"/>
      <dgm:spPr/>
    </dgm:pt>
    <dgm:pt modelId="{5DC5200B-BC0C-454C-915C-6DFAE256D838}" type="pres">
      <dgm:prSet presAssocID="{B824EC88-3326-45E2-86B4-A44DFFCADC1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6EC532F-4393-438D-BD16-EA7F98E81426}" type="pres">
      <dgm:prSet presAssocID="{226519C9-8D2E-4BF3-809F-FCD728C3CDB8}" presName="spacer" presStyleCnt="0"/>
      <dgm:spPr/>
    </dgm:pt>
    <dgm:pt modelId="{5E79F3A5-C6AB-497E-A0A2-1FE4B196F86B}" type="pres">
      <dgm:prSet presAssocID="{A651469E-2C6A-4D43-8569-7FB3534B0A4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20E40B3-AE74-43CB-9C55-09E216185C4C}" type="pres">
      <dgm:prSet presAssocID="{8237E5FE-D67B-4EF8-8414-CAC2E578E67C}" presName="spacer" presStyleCnt="0"/>
      <dgm:spPr/>
    </dgm:pt>
    <dgm:pt modelId="{5860E523-C6D1-49D5-80CD-BAD8720227CA}" type="pres">
      <dgm:prSet presAssocID="{02CA1AB0-DFCA-467C-9AA8-062E3123AB0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7AFF089-4205-4B37-8298-0C0A4BDE772A}" type="pres">
      <dgm:prSet presAssocID="{40E55631-401C-483F-96E1-F31520B54C0C}" presName="spacer" presStyleCnt="0"/>
      <dgm:spPr/>
    </dgm:pt>
    <dgm:pt modelId="{55B0C8D0-7A61-41F6-AB0C-64F228393BCB}" type="pres">
      <dgm:prSet presAssocID="{5DC5E8B1-C37C-405A-A13E-93EDB8C5611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37A9F7D-5AE8-4264-B680-506748751673}" type="pres">
      <dgm:prSet presAssocID="{CC0B7D37-935D-4149-A445-4B135724EDF1}" presName="spacer" presStyleCnt="0"/>
      <dgm:spPr/>
    </dgm:pt>
    <dgm:pt modelId="{57D1E5B8-43C1-4C51-9564-9A9C082B64DC}" type="pres">
      <dgm:prSet presAssocID="{6851316C-C2E9-411A-AD9A-0938E5CE93F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CD30A4C-65B4-49AE-86A7-AD855E64763E}" type="pres">
      <dgm:prSet presAssocID="{41B7554D-6D9E-4394-8921-588DDE34927D}" presName="spacer" presStyleCnt="0"/>
      <dgm:spPr/>
    </dgm:pt>
    <dgm:pt modelId="{718814C7-3681-438E-8572-590A15850762}" type="pres">
      <dgm:prSet presAssocID="{B9A056BF-72DE-4D04-A242-2B0211900FF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8252504-3782-451F-B674-F6025A0156E7}" srcId="{8BFF843B-14A5-4E1A-91CB-1554B305CA81}" destId="{5DC5E8B1-C37C-405A-A13E-93EDB8C56110}" srcOrd="4" destOrd="0" parTransId="{3781807A-2579-4F05-8077-455C86754C2F}" sibTransId="{CC0B7D37-935D-4149-A445-4B135724EDF1}"/>
    <dgm:cxn modelId="{A997DB25-47B9-46BE-9757-64A23D68E571}" srcId="{8BFF843B-14A5-4E1A-91CB-1554B305CA81}" destId="{02CA1AB0-DFCA-467C-9AA8-062E3123AB00}" srcOrd="3" destOrd="0" parTransId="{330AD9DA-5440-4779-9A57-900698851DB4}" sibTransId="{40E55631-401C-483F-96E1-F31520B54C0C}"/>
    <dgm:cxn modelId="{F30E1635-87AA-45E3-B907-3E515115F726}" type="presOf" srcId="{8BFF843B-14A5-4E1A-91CB-1554B305CA81}" destId="{E21B1DE2-621C-45EF-9944-C1B99D43D351}" srcOrd="0" destOrd="0" presId="urn:microsoft.com/office/officeart/2005/8/layout/vList2"/>
    <dgm:cxn modelId="{8DAC0E39-AC66-404D-ADC0-57048A1F7C25}" srcId="{8BFF843B-14A5-4E1A-91CB-1554B305CA81}" destId="{B824EC88-3326-45E2-86B4-A44DFFCADC12}" srcOrd="1" destOrd="0" parTransId="{B273A989-7609-4A17-83A7-2EDFDE71597D}" sibTransId="{226519C9-8D2E-4BF3-809F-FCD728C3CDB8}"/>
    <dgm:cxn modelId="{57F36B3B-F9FB-44C5-8047-C219976F80FF}" type="presOf" srcId="{C11097FE-7C49-4F37-B820-4D2B6327F285}" destId="{83A34A9E-910B-4DBC-851B-E5047A322596}" srcOrd="0" destOrd="0" presId="urn:microsoft.com/office/officeart/2005/8/layout/vList2"/>
    <dgm:cxn modelId="{4929404F-0EBF-4EA8-B129-8D2016C00856}" type="presOf" srcId="{B824EC88-3326-45E2-86B4-A44DFFCADC12}" destId="{5DC5200B-BC0C-454C-915C-6DFAE256D838}" srcOrd="0" destOrd="0" presId="urn:microsoft.com/office/officeart/2005/8/layout/vList2"/>
    <dgm:cxn modelId="{FB03C19F-8B08-41E0-8903-7E9DE68D56D2}" srcId="{8BFF843B-14A5-4E1A-91CB-1554B305CA81}" destId="{B9A056BF-72DE-4D04-A242-2B0211900FF3}" srcOrd="6" destOrd="0" parTransId="{50B438D5-5C62-4387-9067-684F2FB9B59A}" sibTransId="{20612C1C-A39A-47F8-834F-B04351733067}"/>
    <dgm:cxn modelId="{39C568A2-23B1-4E51-A646-96303F78557C}" srcId="{8BFF843B-14A5-4E1A-91CB-1554B305CA81}" destId="{6851316C-C2E9-411A-AD9A-0938E5CE93F4}" srcOrd="5" destOrd="0" parTransId="{3D1EA676-2AFF-4B8B-B536-E61EEF2F4935}" sibTransId="{41B7554D-6D9E-4394-8921-588DDE34927D}"/>
    <dgm:cxn modelId="{C516F4A8-59FB-4D1E-8B0B-7A88E7154CB7}" type="presOf" srcId="{5DC5E8B1-C37C-405A-A13E-93EDB8C56110}" destId="{55B0C8D0-7A61-41F6-AB0C-64F228393BCB}" srcOrd="0" destOrd="0" presId="urn:microsoft.com/office/officeart/2005/8/layout/vList2"/>
    <dgm:cxn modelId="{51EB62B4-135B-473A-8E58-BFAA199BC9C6}" type="presOf" srcId="{B9A056BF-72DE-4D04-A242-2B0211900FF3}" destId="{718814C7-3681-438E-8572-590A15850762}" srcOrd="0" destOrd="0" presId="urn:microsoft.com/office/officeart/2005/8/layout/vList2"/>
    <dgm:cxn modelId="{A323FCB8-AE86-4F7E-8F10-63F05BC49288}" srcId="{8BFF843B-14A5-4E1A-91CB-1554B305CA81}" destId="{A651469E-2C6A-4D43-8569-7FB3534B0A45}" srcOrd="2" destOrd="0" parTransId="{4C8CC80F-8CF8-484E-BEDA-EE97E463BC92}" sibTransId="{8237E5FE-D67B-4EF8-8414-CAC2E578E67C}"/>
    <dgm:cxn modelId="{BB189DBB-D225-49DA-A7AD-EF48578EFDD9}" srcId="{8BFF843B-14A5-4E1A-91CB-1554B305CA81}" destId="{C11097FE-7C49-4F37-B820-4D2B6327F285}" srcOrd="0" destOrd="0" parTransId="{9894A512-F254-40FF-B037-49314EAC52CB}" sibTransId="{8E1248A4-88F5-404D-8941-11DBE2B6D9F8}"/>
    <dgm:cxn modelId="{4BDB62D0-46A3-4160-80D2-37E9C3E4F00D}" type="presOf" srcId="{A651469E-2C6A-4D43-8569-7FB3534B0A45}" destId="{5E79F3A5-C6AB-497E-A0A2-1FE4B196F86B}" srcOrd="0" destOrd="0" presId="urn:microsoft.com/office/officeart/2005/8/layout/vList2"/>
    <dgm:cxn modelId="{562A39EA-3D7E-46D7-BAB0-98A807BF9112}" type="presOf" srcId="{6851316C-C2E9-411A-AD9A-0938E5CE93F4}" destId="{57D1E5B8-43C1-4C51-9564-9A9C082B64DC}" srcOrd="0" destOrd="0" presId="urn:microsoft.com/office/officeart/2005/8/layout/vList2"/>
    <dgm:cxn modelId="{243100F0-12F2-448A-80FF-568CF37B14FC}" type="presOf" srcId="{02CA1AB0-DFCA-467C-9AA8-062E3123AB00}" destId="{5860E523-C6D1-49D5-80CD-BAD8720227CA}" srcOrd="0" destOrd="0" presId="urn:microsoft.com/office/officeart/2005/8/layout/vList2"/>
    <dgm:cxn modelId="{969817AD-3798-4198-BF3E-9DB6B5A724D8}" type="presParOf" srcId="{E21B1DE2-621C-45EF-9944-C1B99D43D351}" destId="{83A34A9E-910B-4DBC-851B-E5047A322596}" srcOrd="0" destOrd="0" presId="urn:microsoft.com/office/officeart/2005/8/layout/vList2"/>
    <dgm:cxn modelId="{4F035059-8DE6-4926-861D-2B98BB58F610}" type="presParOf" srcId="{E21B1DE2-621C-45EF-9944-C1B99D43D351}" destId="{1CC1A32A-5840-41B5-85B2-359AFAE24BCC}" srcOrd="1" destOrd="0" presId="urn:microsoft.com/office/officeart/2005/8/layout/vList2"/>
    <dgm:cxn modelId="{331D93B3-3A5B-41DB-95FC-49FA03976305}" type="presParOf" srcId="{E21B1DE2-621C-45EF-9944-C1B99D43D351}" destId="{5DC5200B-BC0C-454C-915C-6DFAE256D838}" srcOrd="2" destOrd="0" presId="urn:microsoft.com/office/officeart/2005/8/layout/vList2"/>
    <dgm:cxn modelId="{63F6A08B-DDC9-48F2-B67A-A539C14EFCC9}" type="presParOf" srcId="{E21B1DE2-621C-45EF-9944-C1B99D43D351}" destId="{D6EC532F-4393-438D-BD16-EA7F98E81426}" srcOrd="3" destOrd="0" presId="urn:microsoft.com/office/officeart/2005/8/layout/vList2"/>
    <dgm:cxn modelId="{0ED8A333-B06A-49C8-AE5E-5CA7B70B780E}" type="presParOf" srcId="{E21B1DE2-621C-45EF-9944-C1B99D43D351}" destId="{5E79F3A5-C6AB-497E-A0A2-1FE4B196F86B}" srcOrd="4" destOrd="0" presId="urn:microsoft.com/office/officeart/2005/8/layout/vList2"/>
    <dgm:cxn modelId="{49C09617-F625-4111-B59A-883BD293B92B}" type="presParOf" srcId="{E21B1DE2-621C-45EF-9944-C1B99D43D351}" destId="{520E40B3-AE74-43CB-9C55-09E216185C4C}" srcOrd="5" destOrd="0" presId="urn:microsoft.com/office/officeart/2005/8/layout/vList2"/>
    <dgm:cxn modelId="{BA64E3AF-0149-4206-BBCB-BADA7506455B}" type="presParOf" srcId="{E21B1DE2-621C-45EF-9944-C1B99D43D351}" destId="{5860E523-C6D1-49D5-80CD-BAD8720227CA}" srcOrd="6" destOrd="0" presId="urn:microsoft.com/office/officeart/2005/8/layout/vList2"/>
    <dgm:cxn modelId="{1B862F45-7574-48B1-8C86-0D077C9B2B24}" type="presParOf" srcId="{E21B1DE2-621C-45EF-9944-C1B99D43D351}" destId="{07AFF089-4205-4B37-8298-0C0A4BDE772A}" srcOrd="7" destOrd="0" presId="urn:microsoft.com/office/officeart/2005/8/layout/vList2"/>
    <dgm:cxn modelId="{4FA4B680-63F2-4507-9B8A-E6B2EB0937D3}" type="presParOf" srcId="{E21B1DE2-621C-45EF-9944-C1B99D43D351}" destId="{55B0C8D0-7A61-41F6-AB0C-64F228393BCB}" srcOrd="8" destOrd="0" presId="urn:microsoft.com/office/officeart/2005/8/layout/vList2"/>
    <dgm:cxn modelId="{527C2573-3253-4AAB-BFBB-91F619B561AC}" type="presParOf" srcId="{E21B1DE2-621C-45EF-9944-C1B99D43D351}" destId="{637A9F7D-5AE8-4264-B680-506748751673}" srcOrd="9" destOrd="0" presId="urn:microsoft.com/office/officeart/2005/8/layout/vList2"/>
    <dgm:cxn modelId="{401F5CF0-447D-4122-9015-9E5D60C69E7C}" type="presParOf" srcId="{E21B1DE2-621C-45EF-9944-C1B99D43D351}" destId="{57D1E5B8-43C1-4C51-9564-9A9C082B64DC}" srcOrd="10" destOrd="0" presId="urn:microsoft.com/office/officeart/2005/8/layout/vList2"/>
    <dgm:cxn modelId="{0F534CB7-6A3B-446C-84BD-3EBD10BC547C}" type="presParOf" srcId="{E21B1DE2-621C-45EF-9944-C1B99D43D351}" destId="{8CD30A4C-65B4-49AE-86A7-AD855E64763E}" srcOrd="11" destOrd="0" presId="urn:microsoft.com/office/officeart/2005/8/layout/vList2"/>
    <dgm:cxn modelId="{F5D589A8-A269-4607-9170-57B7BB1FEA8D}" type="presParOf" srcId="{E21B1DE2-621C-45EF-9944-C1B99D43D351}" destId="{718814C7-3681-438E-8572-590A158507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13AD24-5018-4A81-A1EE-41A5B99F91E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2DC9B52C-FE9B-4BB0-8C93-956C62BA99F7}">
      <dgm:prSet/>
      <dgm:spPr/>
      <dgm:t>
        <a:bodyPr/>
        <a:lstStyle/>
        <a:p>
          <a:pPr>
            <a:defRPr cap="all"/>
          </a:pPr>
          <a:r>
            <a:rPr lang="en-GB" dirty="0"/>
            <a:t>Obesity 61.8% </a:t>
          </a:r>
          <a:r>
            <a:rPr lang="en-ZW" b="0" dirty="0"/>
            <a:t>(higher in women than men at 3:1 ratio).</a:t>
          </a:r>
          <a:endParaRPr lang="en-US" b="0" dirty="0"/>
        </a:p>
      </dgm:t>
    </dgm:pt>
    <dgm:pt modelId="{6813B1D3-40E1-4AB1-AF59-C802B813F1B7}" type="parTrans" cxnId="{4D3BFD58-8BBF-47C7-9176-1E434C4A57CC}">
      <dgm:prSet/>
      <dgm:spPr/>
      <dgm:t>
        <a:bodyPr/>
        <a:lstStyle/>
        <a:p>
          <a:endParaRPr lang="en-US"/>
        </a:p>
      </dgm:t>
    </dgm:pt>
    <dgm:pt modelId="{80C2D7C2-A2DB-4F29-B251-2847C4D02E53}" type="sibTrans" cxnId="{4D3BFD58-8BBF-47C7-9176-1E434C4A57CC}">
      <dgm:prSet/>
      <dgm:spPr/>
      <dgm:t>
        <a:bodyPr/>
        <a:lstStyle/>
        <a:p>
          <a:endParaRPr lang="en-US"/>
        </a:p>
      </dgm:t>
    </dgm:pt>
    <dgm:pt modelId="{EE127A1C-4C7E-4800-B2B7-248E671489D2}">
      <dgm:prSet/>
      <dgm:spPr/>
      <dgm:t>
        <a:bodyPr/>
        <a:lstStyle/>
        <a:p>
          <a:pPr>
            <a:defRPr cap="all"/>
          </a:pPr>
          <a:r>
            <a:rPr lang="en-GB" dirty="0"/>
            <a:t>Physical inactivity 41.5%</a:t>
          </a:r>
          <a:endParaRPr lang="en-US" dirty="0"/>
        </a:p>
      </dgm:t>
    </dgm:pt>
    <dgm:pt modelId="{D84E8815-9988-44D4-B299-613263E4A44D}" type="parTrans" cxnId="{3B88AEBF-BE4E-43E5-8C04-ABFB081A4FEC}">
      <dgm:prSet/>
      <dgm:spPr/>
      <dgm:t>
        <a:bodyPr/>
        <a:lstStyle/>
        <a:p>
          <a:endParaRPr lang="en-US"/>
        </a:p>
      </dgm:t>
    </dgm:pt>
    <dgm:pt modelId="{85AD3831-AA8D-4AFF-AD92-6951E39A55E2}" type="sibTrans" cxnId="{3B88AEBF-BE4E-43E5-8C04-ABFB081A4FEC}">
      <dgm:prSet/>
      <dgm:spPr/>
      <dgm:t>
        <a:bodyPr/>
        <a:lstStyle/>
        <a:p>
          <a:endParaRPr lang="en-US"/>
        </a:p>
      </dgm:t>
    </dgm:pt>
    <dgm:pt modelId="{CC220F9F-3061-4D75-A523-A06F62DA1BFA}">
      <dgm:prSet/>
      <dgm:spPr/>
      <dgm:t>
        <a:bodyPr/>
        <a:lstStyle/>
        <a:p>
          <a:pPr>
            <a:defRPr cap="all"/>
          </a:pPr>
          <a:r>
            <a:rPr lang="en-GB"/>
            <a:t>Prediabetes 27%</a:t>
          </a:r>
          <a:endParaRPr lang="en-US"/>
        </a:p>
      </dgm:t>
    </dgm:pt>
    <dgm:pt modelId="{20000037-933B-4F1E-B3AE-82248904E702}" type="parTrans" cxnId="{C5CDF990-364A-421E-A113-A475355B2AC6}">
      <dgm:prSet/>
      <dgm:spPr/>
      <dgm:t>
        <a:bodyPr/>
        <a:lstStyle/>
        <a:p>
          <a:endParaRPr lang="en-US"/>
        </a:p>
      </dgm:t>
    </dgm:pt>
    <dgm:pt modelId="{AA499891-BED2-453E-AE7F-E1D9B1852465}" type="sibTrans" cxnId="{C5CDF990-364A-421E-A113-A475355B2AC6}">
      <dgm:prSet/>
      <dgm:spPr/>
      <dgm:t>
        <a:bodyPr/>
        <a:lstStyle/>
        <a:p>
          <a:endParaRPr lang="en-US"/>
        </a:p>
      </dgm:t>
    </dgm:pt>
    <dgm:pt modelId="{7A3CF68C-514D-40D3-A426-42A682C9EBEB}">
      <dgm:prSet/>
      <dgm:spPr/>
      <dgm:t>
        <a:bodyPr/>
        <a:lstStyle/>
        <a:p>
          <a:pPr>
            <a:defRPr cap="all"/>
          </a:pPr>
          <a:r>
            <a:rPr lang="en-GB" dirty="0"/>
            <a:t>Tobacco use 7%</a:t>
          </a:r>
          <a:endParaRPr lang="en-US" dirty="0"/>
        </a:p>
      </dgm:t>
    </dgm:pt>
    <dgm:pt modelId="{32111791-ABD0-4C70-9BDF-E6BD832862FE}" type="parTrans" cxnId="{5B7CDDA3-3651-4D29-A894-3FC0509F4EEC}">
      <dgm:prSet/>
      <dgm:spPr/>
      <dgm:t>
        <a:bodyPr/>
        <a:lstStyle/>
        <a:p>
          <a:endParaRPr lang="en-US"/>
        </a:p>
      </dgm:t>
    </dgm:pt>
    <dgm:pt modelId="{483D6FEE-2B43-43B2-83CC-27A82DE5CEC1}" type="sibTrans" cxnId="{5B7CDDA3-3651-4D29-A894-3FC0509F4EEC}">
      <dgm:prSet/>
      <dgm:spPr/>
      <dgm:t>
        <a:bodyPr/>
        <a:lstStyle/>
        <a:p>
          <a:endParaRPr lang="en-US"/>
        </a:p>
      </dgm:t>
    </dgm:pt>
    <dgm:pt modelId="{3BBF5E91-A3B3-4315-9CD8-8C7D2381344C}" type="pres">
      <dgm:prSet presAssocID="{4113AD24-5018-4A81-A1EE-41A5B99F91EE}" presName="root" presStyleCnt="0">
        <dgm:presLayoutVars>
          <dgm:dir/>
          <dgm:resizeHandles val="exact"/>
        </dgm:presLayoutVars>
      </dgm:prSet>
      <dgm:spPr/>
    </dgm:pt>
    <dgm:pt modelId="{7F9C1F68-3900-4683-8B73-E6FCA6AE8D81}" type="pres">
      <dgm:prSet presAssocID="{2DC9B52C-FE9B-4BB0-8C93-956C62BA99F7}" presName="compNode" presStyleCnt="0"/>
      <dgm:spPr/>
    </dgm:pt>
    <dgm:pt modelId="{16387906-C131-4880-A98B-57E7170FF2B2}" type="pres">
      <dgm:prSet presAssocID="{2DC9B52C-FE9B-4BB0-8C93-956C62BA99F7}" presName="iconBgRect" presStyleLbl="bgShp" presStyleIdx="0" presStyleCnt="4"/>
      <dgm:spPr/>
    </dgm:pt>
    <dgm:pt modelId="{7C3F02B0-1736-462C-AB93-D01B85A70426}" type="pres">
      <dgm:prSet presAssocID="{2DC9B52C-FE9B-4BB0-8C93-956C62BA99F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6B61FDDC-46F7-4266-8268-7506094238B0}" type="pres">
      <dgm:prSet presAssocID="{2DC9B52C-FE9B-4BB0-8C93-956C62BA99F7}" presName="spaceRect" presStyleCnt="0"/>
      <dgm:spPr/>
    </dgm:pt>
    <dgm:pt modelId="{A4490EDF-9152-4441-A248-D514CBA50DD7}" type="pres">
      <dgm:prSet presAssocID="{2DC9B52C-FE9B-4BB0-8C93-956C62BA99F7}" presName="textRect" presStyleLbl="revTx" presStyleIdx="0" presStyleCnt="4">
        <dgm:presLayoutVars>
          <dgm:chMax val="1"/>
          <dgm:chPref val="1"/>
        </dgm:presLayoutVars>
      </dgm:prSet>
      <dgm:spPr/>
    </dgm:pt>
    <dgm:pt modelId="{B00DA498-ADF2-4D40-B78A-60FC849EF5AD}" type="pres">
      <dgm:prSet presAssocID="{80C2D7C2-A2DB-4F29-B251-2847C4D02E53}" presName="sibTrans" presStyleCnt="0"/>
      <dgm:spPr/>
    </dgm:pt>
    <dgm:pt modelId="{3B3BFF46-91AE-4A07-B132-19696E49A9AB}" type="pres">
      <dgm:prSet presAssocID="{EE127A1C-4C7E-4800-B2B7-248E671489D2}" presName="compNode" presStyleCnt="0"/>
      <dgm:spPr/>
    </dgm:pt>
    <dgm:pt modelId="{C7D14C89-637F-427B-BFBB-6C534D4C9215}" type="pres">
      <dgm:prSet presAssocID="{EE127A1C-4C7E-4800-B2B7-248E671489D2}" presName="iconBgRect" presStyleLbl="bgShp" presStyleIdx="1" presStyleCnt="4"/>
      <dgm:spPr/>
    </dgm:pt>
    <dgm:pt modelId="{3DB7CD35-A236-442C-96D2-02112B9E917F}" type="pres">
      <dgm:prSet presAssocID="{EE127A1C-4C7E-4800-B2B7-248E671489D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B4C7C6D3-BC3D-421F-8E87-07A69F70F8DB}" type="pres">
      <dgm:prSet presAssocID="{EE127A1C-4C7E-4800-B2B7-248E671489D2}" presName="spaceRect" presStyleCnt="0"/>
      <dgm:spPr/>
    </dgm:pt>
    <dgm:pt modelId="{F00F11C5-F983-4B6D-A37C-19BAF7F207CE}" type="pres">
      <dgm:prSet presAssocID="{EE127A1C-4C7E-4800-B2B7-248E671489D2}" presName="textRect" presStyleLbl="revTx" presStyleIdx="1" presStyleCnt="4">
        <dgm:presLayoutVars>
          <dgm:chMax val="1"/>
          <dgm:chPref val="1"/>
        </dgm:presLayoutVars>
      </dgm:prSet>
      <dgm:spPr/>
    </dgm:pt>
    <dgm:pt modelId="{4472FFEA-D10C-49E1-908D-E46AF0EF8EED}" type="pres">
      <dgm:prSet presAssocID="{85AD3831-AA8D-4AFF-AD92-6951E39A55E2}" presName="sibTrans" presStyleCnt="0"/>
      <dgm:spPr/>
    </dgm:pt>
    <dgm:pt modelId="{8C3AFCD6-B44A-41CF-85AD-3D5120546F5F}" type="pres">
      <dgm:prSet presAssocID="{CC220F9F-3061-4D75-A523-A06F62DA1BFA}" presName="compNode" presStyleCnt="0"/>
      <dgm:spPr/>
    </dgm:pt>
    <dgm:pt modelId="{E7E7A68C-DC66-4B55-8454-E99B0ADAE1EC}" type="pres">
      <dgm:prSet presAssocID="{CC220F9F-3061-4D75-A523-A06F62DA1BFA}" presName="iconBgRect" presStyleLbl="bgShp" presStyleIdx="2" presStyleCnt="4"/>
      <dgm:spPr/>
    </dgm:pt>
    <dgm:pt modelId="{C20D8885-2200-4271-A40F-16397659EC3C}" type="pres">
      <dgm:prSet presAssocID="{CC220F9F-3061-4D75-A523-A06F62DA1BF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91BB3EAE-D0C4-4B7B-96C9-101B29240FC8}" type="pres">
      <dgm:prSet presAssocID="{CC220F9F-3061-4D75-A523-A06F62DA1BFA}" presName="spaceRect" presStyleCnt="0"/>
      <dgm:spPr/>
    </dgm:pt>
    <dgm:pt modelId="{B600D1D1-C9B5-46F3-8A61-330753366261}" type="pres">
      <dgm:prSet presAssocID="{CC220F9F-3061-4D75-A523-A06F62DA1BFA}" presName="textRect" presStyleLbl="revTx" presStyleIdx="2" presStyleCnt="4">
        <dgm:presLayoutVars>
          <dgm:chMax val="1"/>
          <dgm:chPref val="1"/>
        </dgm:presLayoutVars>
      </dgm:prSet>
      <dgm:spPr/>
    </dgm:pt>
    <dgm:pt modelId="{F80D12EA-CB44-49E1-8F4B-8902A43DA365}" type="pres">
      <dgm:prSet presAssocID="{AA499891-BED2-453E-AE7F-E1D9B1852465}" presName="sibTrans" presStyleCnt="0"/>
      <dgm:spPr/>
    </dgm:pt>
    <dgm:pt modelId="{0A0065DE-6A0D-4AAE-8441-BDB385388ECD}" type="pres">
      <dgm:prSet presAssocID="{7A3CF68C-514D-40D3-A426-42A682C9EBEB}" presName="compNode" presStyleCnt="0"/>
      <dgm:spPr/>
    </dgm:pt>
    <dgm:pt modelId="{50C297AC-12D5-44F1-A380-3CC2F0E63E08}" type="pres">
      <dgm:prSet presAssocID="{7A3CF68C-514D-40D3-A426-42A682C9EBEB}" presName="iconBgRect" presStyleLbl="bgShp" presStyleIdx="3" presStyleCnt="4"/>
      <dgm:spPr/>
    </dgm:pt>
    <dgm:pt modelId="{27D69557-3C86-4F91-8863-3F355444253F}" type="pres">
      <dgm:prSet presAssocID="{7A3CF68C-514D-40D3-A426-42A682C9EBE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oking"/>
        </a:ext>
      </dgm:extLst>
    </dgm:pt>
    <dgm:pt modelId="{AE7DDE4F-DA07-4BC3-970E-DC95B91640EC}" type="pres">
      <dgm:prSet presAssocID="{7A3CF68C-514D-40D3-A426-42A682C9EBEB}" presName="spaceRect" presStyleCnt="0"/>
      <dgm:spPr/>
    </dgm:pt>
    <dgm:pt modelId="{A16CBA4F-CE36-4E78-A213-8AA4754D78B8}" type="pres">
      <dgm:prSet presAssocID="{7A3CF68C-514D-40D3-A426-42A682C9EBE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D47E72F-6047-4789-A97C-FB8FD5C4B306}" type="presOf" srcId="{7A3CF68C-514D-40D3-A426-42A682C9EBEB}" destId="{A16CBA4F-CE36-4E78-A213-8AA4754D78B8}" srcOrd="0" destOrd="0" presId="urn:microsoft.com/office/officeart/2018/5/layout/IconCircleLabelList"/>
    <dgm:cxn modelId="{B793EA37-BBF7-4328-9593-AE52BCD78295}" type="presOf" srcId="{EE127A1C-4C7E-4800-B2B7-248E671489D2}" destId="{F00F11C5-F983-4B6D-A37C-19BAF7F207CE}" srcOrd="0" destOrd="0" presId="urn:microsoft.com/office/officeart/2018/5/layout/IconCircleLabelList"/>
    <dgm:cxn modelId="{4D3BFD58-8BBF-47C7-9176-1E434C4A57CC}" srcId="{4113AD24-5018-4A81-A1EE-41A5B99F91EE}" destId="{2DC9B52C-FE9B-4BB0-8C93-956C62BA99F7}" srcOrd="0" destOrd="0" parTransId="{6813B1D3-40E1-4AB1-AF59-C802B813F1B7}" sibTransId="{80C2D7C2-A2DB-4F29-B251-2847C4D02E53}"/>
    <dgm:cxn modelId="{ACDE187A-7887-4877-B908-1FB00E6B232C}" type="presOf" srcId="{CC220F9F-3061-4D75-A523-A06F62DA1BFA}" destId="{B600D1D1-C9B5-46F3-8A61-330753366261}" srcOrd="0" destOrd="0" presId="urn:microsoft.com/office/officeart/2018/5/layout/IconCircleLabelList"/>
    <dgm:cxn modelId="{C5CDF990-364A-421E-A113-A475355B2AC6}" srcId="{4113AD24-5018-4A81-A1EE-41A5B99F91EE}" destId="{CC220F9F-3061-4D75-A523-A06F62DA1BFA}" srcOrd="2" destOrd="0" parTransId="{20000037-933B-4F1E-B3AE-82248904E702}" sibTransId="{AA499891-BED2-453E-AE7F-E1D9B1852465}"/>
    <dgm:cxn modelId="{5B7CDDA3-3651-4D29-A894-3FC0509F4EEC}" srcId="{4113AD24-5018-4A81-A1EE-41A5B99F91EE}" destId="{7A3CF68C-514D-40D3-A426-42A682C9EBEB}" srcOrd="3" destOrd="0" parTransId="{32111791-ABD0-4C70-9BDF-E6BD832862FE}" sibTransId="{483D6FEE-2B43-43B2-83CC-27A82DE5CEC1}"/>
    <dgm:cxn modelId="{3B88AEBF-BE4E-43E5-8C04-ABFB081A4FEC}" srcId="{4113AD24-5018-4A81-A1EE-41A5B99F91EE}" destId="{EE127A1C-4C7E-4800-B2B7-248E671489D2}" srcOrd="1" destOrd="0" parTransId="{D84E8815-9988-44D4-B299-613263E4A44D}" sibTransId="{85AD3831-AA8D-4AFF-AD92-6951E39A55E2}"/>
    <dgm:cxn modelId="{5D845FD1-0776-4BBD-A6A2-F8AEB3BCB0CD}" type="presOf" srcId="{4113AD24-5018-4A81-A1EE-41A5B99F91EE}" destId="{3BBF5E91-A3B3-4315-9CD8-8C7D2381344C}" srcOrd="0" destOrd="0" presId="urn:microsoft.com/office/officeart/2018/5/layout/IconCircleLabelList"/>
    <dgm:cxn modelId="{5416E3E9-0D5B-4FFA-9369-A4FB4602D99C}" type="presOf" srcId="{2DC9B52C-FE9B-4BB0-8C93-956C62BA99F7}" destId="{A4490EDF-9152-4441-A248-D514CBA50DD7}" srcOrd="0" destOrd="0" presId="urn:microsoft.com/office/officeart/2018/5/layout/IconCircleLabelList"/>
    <dgm:cxn modelId="{1A686B3B-D20B-4030-8D20-BE1F2A43FF30}" type="presParOf" srcId="{3BBF5E91-A3B3-4315-9CD8-8C7D2381344C}" destId="{7F9C1F68-3900-4683-8B73-E6FCA6AE8D81}" srcOrd="0" destOrd="0" presId="urn:microsoft.com/office/officeart/2018/5/layout/IconCircleLabelList"/>
    <dgm:cxn modelId="{F9AA8148-4B49-4B40-8D89-EE73518CE2DF}" type="presParOf" srcId="{7F9C1F68-3900-4683-8B73-E6FCA6AE8D81}" destId="{16387906-C131-4880-A98B-57E7170FF2B2}" srcOrd="0" destOrd="0" presId="urn:microsoft.com/office/officeart/2018/5/layout/IconCircleLabelList"/>
    <dgm:cxn modelId="{28BEA247-04F4-41A5-BEA2-ABD86B856342}" type="presParOf" srcId="{7F9C1F68-3900-4683-8B73-E6FCA6AE8D81}" destId="{7C3F02B0-1736-462C-AB93-D01B85A70426}" srcOrd="1" destOrd="0" presId="urn:microsoft.com/office/officeart/2018/5/layout/IconCircleLabelList"/>
    <dgm:cxn modelId="{D83D21D6-320D-490A-9E2C-42F088BDEF44}" type="presParOf" srcId="{7F9C1F68-3900-4683-8B73-E6FCA6AE8D81}" destId="{6B61FDDC-46F7-4266-8268-7506094238B0}" srcOrd="2" destOrd="0" presId="urn:microsoft.com/office/officeart/2018/5/layout/IconCircleLabelList"/>
    <dgm:cxn modelId="{C0CB5CDE-0691-4DD7-81C7-E974DC4F1EDC}" type="presParOf" srcId="{7F9C1F68-3900-4683-8B73-E6FCA6AE8D81}" destId="{A4490EDF-9152-4441-A248-D514CBA50DD7}" srcOrd="3" destOrd="0" presId="urn:microsoft.com/office/officeart/2018/5/layout/IconCircleLabelList"/>
    <dgm:cxn modelId="{4842264F-53FE-4B37-BD40-B915071DBDEF}" type="presParOf" srcId="{3BBF5E91-A3B3-4315-9CD8-8C7D2381344C}" destId="{B00DA498-ADF2-4D40-B78A-60FC849EF5AD}" srcOrd="1" destOrd="0" presId="urn:microsoft.com/office/officeart/2018/5/layout/IconCircleLabelList"/>
    <dgm:cxn modelId="{4E30ACD7-A195-437B-91B1-76C96B438638}" type="presParOf" srcId="{3BBF5E91-A3B3-4315-9CD8-8C7D2381344C}" destId="{3B3BFF46-91AE-4A07-B132-19696E49A9AB}" srcOrd="2" destOrd="0" presId="urn:microsoft.com/office/officeart/2018/5/layout/IconCircleLabelList"/>
    <dgm:cxn modelId="{37A2211D-6256-41A6-B4B6-107E0446EF82}" type="presParOf" srcId="{3B3BFF46-91AE-4A07-B132-19696E49A9AB}" destId="{C7D14C89-637F-427B-BFBB-6C534D4C9215}" srcOrd="0" destOrd="0" presId="urn:microsoft.com/office/officeart/2018/5/layout/IconCircleLabelList"/>
    <dgm:cxn modelId="{B1A4115F-AE54-46CC-A2BE-04DB08DF3875}" type="presParOf" srcId="{3B3BFF46-91AE-4A07-B132-19696E49A9AB}" destId="{3DB7CD35-A236-442C-96D2-02112B9E917F}" srcOrd="1" destOrd="0" presId="urn:microsoft.com/office/officeart/2018/5/layout/IconCircleLabelList"/>
    <dgm:cxn modelId="{87A2F6E9-97A7-4B58-9196-D0B0882CC5AE}" type="presParOf" srcId="{3B3BFF46-91AE-4A07-B132-19696E49A9AB}" destId="{B4C7C6D3-BC3D-421F-8E87-07A69F70F8DB}" srcOrd="2" destOrd="0" presId="urn:microsoft.com/office/officeart/2018/5/layout/IconCircleLabelList"/>
    <dgm:cxn modelId="{9E17DA2F-EBF2-45CF-876D-778A53C87086}" type="presParOf" srcId="{3B3BFF46-91AE-4A07-B132-19696E49A9AB}" destId="{F00F11C5-F983-4B6D-A37C-19BAF7F207CE}" srcOrd="3" destOrd="0" presId="urn:microsoft.com/office/officeart/2018/5/layout/IconCircleLabelList"/>
    <dgm:cxn modelId="{A6CE7FC5-9895-48FC-82E0-91605F2E2654}" type="presParOf" srcId="{3BBF5E91-A3B3-4315-9CD8-8C7D2381344C}" destId="{4472FFEA-D10C-49E1-908D-E46AF0EF8EED}" srcOrd="3" destOrd="0" presId="urn:microsoft.com/office/officeart/2018/5/layout/IconCircleLabelList"/>
    <dgm:cxn modelId="{7CA1B4C9-071A-483D-934F-387073A555C4}" type="presParOf" srcId="{3BBF5E91-A3B3-4315-9CD8-8C7D2381344C}" destId="{8C3AFCD6-B44A-41CF-85AD-3D5120546F5F}" srcOrd="4" destOrd="0" presId="urn:microsoft.com/office/officeart/2018/5/layout/IconCircleLabelList"/>
    <dgm:cxn modelId="{ABA5A97A-FB32-4A10-8BCE-4780477C9AA9}" type="presParOf" srcId="{8C3AFCD6-B44A-41CF-85AD-3D5120546F5F}" destId="{E7E7A68C-DC66-4B55-8454-E99B0ADAE1EC}" srcOrd="0" destOrd="0" presId="urn:microsoft.com/office/officeart/2018/5/layout/IconCircleLabelList"/>
    <dgm:cxn modelId="{27524BA0-A7E9-4FA0-8EF8-FF4ADCE4F2CB}" type="presParOf" srcId="{8C3AFCD6-B44A-41CF-85AD-3D5120546F5F}" destId="{C20D8885-2200-4271-A40F-16397659EC3C}" srcOrd="1" destOrd="0" presId="urn:microsoft.com/office/officeart/2018/5/layout/IconCircleLabelList"/>
    <dgm:cxn modelId="{7F5D8219-3B97-43EA-9BFC-E9C3E59B8C8B}" type="presParOf" srcId="{8C3AFCD6-B44A-41CF-85AD-3D5120546F5F}" destId="{91BB3EAE-D0C4-4B7B-96C9-101B29240FC8}" srcOrd="2" destOrd="0" presId="urn:microsoft.com/office/officeart/2018/5/layout/IconCircleLabelList"/>
    <dgm:cxn modelId="{5B1FA94E-9536-4C0C-8538-1972707063D3}" type="presParOf" srcId="{8C3AFCD6-B44A-41CF-85AD-3D5120546F5F}" destId="{B600D1D1-C9B5-46F3-8A61-330753366261}" srcOrd="3" destOrd="0" presId="urn:microsoft.com/office/officeart/2018/5/layout/IconCircleLabelList"/>
    <dgm:cxn modelId="{37B915D2-D09F-4506-A324-8E97BDB35BFB}" type="presParOf" srcId="{3BBF5E91-A3B3-4315-9CD8-8C7D2381344C}" destId="{F80D12EA-CB44-49E1-8F4B-8902A43DA365}" srcOrd="5" destOrd="0" presId="urn:microsoft.com/office/officeart/2018/5/layout/IconCircleLabelList"/>
    <dgm:cxn modelId="{09D17B62-82D4-4385-AE7E-343F481F7357}" type="presParOf" srcId="{3BBF5E91-A3B3-4315-9CD8-8C7D2381344C}" destId="{0A0065DE-6A0D-4AAE-8441-BDB385388ECD}" srcOrd="6" destOrd="0" presId="urn:microsoft.com/office/officeart/2018/5/layout/IconCircleLabelList"/>
    <dgm:cxn modelId="{296F6B2A-292D-4E34-B229-FC7963FBE6B1}" type="presParOf" srcId="{0A0065DE-6A0D-4AAE-8441-BDB385388ECD}" destId="{50C297AC-12D5-44F1-A380-3CC2F0E63E08}" srcOrd="0" destOrd="0" presId="urn:microsoft.com/office/officeart/2018/5/layout/IconCircleLabelList"/>
    <dgm:cxn modelId="{BA539223-FD8B-455F-B5CA-96E1E48A8957}" type="presParOf" srcId="{0A0065DE-6A0D-4AAE-8441-BDB385388ECD}" destId="{27D69557-3C86-4F91-8863-3F355444253F}" srcOrd="1" destOrd="0" presId="urn:microsoft.com/office/officeart/2018/5/layout/IconCircleLabelList"/>
    <dgm:cxn modelId="{0EDD0CE0-FCCC-4AC2-AA21-7A56A4BF95FD}" type="presParOf" srcId="{0A0065DE-6A0D-4AAE-8441-BDB385388ECD}" destId="{AE7DDE4F-DA07-4BC3-970E-DC95B91640EC}" srcOrd="2" destOrd="0" presId="urn:microsoft.com/office/officeart/2018/5/layout/IconCircleLabelList"/>
    <dgm:cxn modelId="{2D85D100-7A1A-4DFA-B115-E2AAED69A075}" type="presParOf" srcId="{0A0065DE-6A0D-4AAE-8441-BDB385388ECD}" destId="{A16CBA4F-CE36-4E78-A213-8AA4754D78B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DFF8A8-A8CA-477B-A1F3-AF8AEC37B80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81BCA4B-F56E-4E6E-B135-F3AE570AFB70}">
      <dgm:prSet/>
      <dgm:spPr/>
      <dgm:t>
        <a:bodyPr/>
        <a:lstStyle/>
        <a:p>
          <a:pPr>
            <a:lnSpc>
              <a:spcPct val="100000"/>
            </a:lnSpc>
          </a:pPr>
          <a:r>
            <a:rPr lang="en-ZW" dirty="0"/>
            <a:t>Through the strategic purchasing arrangements, the Society is currently contracting 14 Dialysis centres across the country to cater for the approximately 160 dialysis members since May 2024.</a:t>
          </a:r>
          <a:endParaRPr lang="en-US" dirty="0"/>
        </a:p>
      </dgm:t>
    </dgm:pt>
    <dgm:pt modelId="{C27CC02F-CE59-4C22-AB43-642E2475A381}" type="parTrans" cxnId="{1CD3EC41-9686-4D59-A23D-810D2E923651}">
      <dgm:prSet/>
      <dgm:spPr/>
      <dgm:t>
        <a:bodyPr/>
        <a:lstStyle/>
        <a:p>
          <a:endParaRPr lang="en-US"/>
        </a:p>
      </dgm:t>
    </dgm:pt>
    <dgm:pt modelId="{D9E32765-0384-4C55-B44A-D87218E1C8C5}" type="sibTrans" cxnId="{1CD3EC41-9686-4D59-A23D-810D2E923651}">
      <dgm:prSet/>
      <dgm:spPr/>
      <dgm:t>
        <a:bodyPr/>
        <a:lstStyle/>
        <a:p>
          <a:endParaRPr lang="en-US"/>
        </a:p>
      </dgm:t>
    </dgm:pt>
    <dgm:pt modelId="{D0588042-476A-4865-9743-8F8D8C2EF811}">
      <dgm:prSet/>
      <dgm:spPr/>
      <dgm:t>
        <a:bodyPr/>
        <a:lstStyle/>
        <a:p>
          <a:pPr>
            <a:lnSpc>
              <a:spcPct val="100000"/>
            </a:lnSpc>
          </a:pPr>
          <a:r>
            <a:rPr lang="en-ZW" dirty="0"/>
            <a:t>This reduced Mortality : </a:t>
          </a:r>
          <a:r>
            <a:rPr lang="en-US" dirty="0"/>
            <a:t>When compared to 2024, which had on average 3 deaths per month and 2023 which was an average of 4 deaths per month.</a:t>
          </a:r>
        </a:p>
      </dgm:t>
    </dgm:pt>
    <dgm:pt modelId="{B4784874-5584-4B71-BEA6-205CC0B51C06}" type="parTrans" cxnId="{0D022523-6C48-494A-A332-752C484B6FC7}">
      <dgm:prSet/>
      <dgm:spPr/>
      <dgm:t>
        <a:bodyPr/>
        <a:lstStyle/>
        <a:p>
          <a:endParaRPr lang="en-US"/>
        </a:p>
      </dgm:t>
    </dgm:pt>
    <dgm:pt modelId="{9B5E759C-2111-4E0A-9B52-83ED4E665F60}" type="sibTrans" cxnId="{0D022523-6C48-494A-A332-752C484B6FC7}">
      <dgm:prSet/>
      <dgm:spPr/>
      <dgm:t>
        <a:bodyPr/>
        <a:lstStyle/>
        <a:p>
          <a:endParaRPr lang="en-US"/>
        </a:p>
      </dgm:t>
    </dgm:pt>
    <dgm:pt modelId="{07F163C5-8761-4A76-AE7D-CB3867B304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Cost savings : When strategically purchasing in USD the Society is generating savings of US$108 000 per month which are lower than when purchasing in local </a:t>
          </a:r>
        </a:p>
      </dgm:t>
    </dgm:pt>
    <dgm:pt modelId="{D471CA44-62D6-4E90-85C4-FA13DEEB4A1F}" type="parTrans" cxnId="{A7A123E9-423C-4020-A796-A203E91938E4}">
      <dgm:prSet/>
      <dgm:spPr/>
      <dgm:t>
        <a:bodyPr/>
        <a:lstStyle/>
        <a:p>
          <a:endParaRPr lang="en-US"/>
        </a:p>
      </dgm:t>
    </dgm:pt>
    <dgm:pt modelId="{B5369004-B5EB-477B-ACE8-BE7E815FDB4E}" type="sibTrans" cxnId="{A7A123E9-423C-4020-A796-A203E91938E4}">
      <dgm:prSet/>
      <dgm:spPr/>
      <dgm:t>
        <a:bodyPr/>
        <a:lstStyle/>
        <a:p>
          <a:endParaRPr lang="en-US"/>
        </a:p>
      </dgm:t>
    </dgm:pt>
    <dgm:pt modelId="{A33815EF-08DD-4617-9565-74ADC2D72AF4}" type="pres">
      <dgm:prSet presAssocID="{FBDFF8A8-A8CA-477B-A1F3-AF8AEC37B801}" presName="root" presStyleCnt="0">
        <dgm:presLayoutVars>
          <dgm:dir/>
          <dgm:resizeHandles val="exact"/>
        </dgm:presLayoutVars>
      </dgm:prSet>
      <dgm:spPr/>
    </dgm:pt>
    <dgm:pt modelId="{1653101B-0BAC-479C-B2BF-CB2BC2993C45}" type="pres">
      <dgm:prSet presAssocID="{581BCA4B-F56E-4E6E-B135-F3AE570AFB70}" presName="compNode" presStyleCnt="0"/>
      <dgm:spPr/>
    </dgm:pt>
    <dgm:pt modelId="{28DF398E-386C-4D03-9A3A-8D82778B9C5E}" type="pres">
      <dgm:prSet presAssocID="{581BCA4B-F56E-4E6E-B135-F3AE570AFB70}" presName="bgRect" presStyleLbl="bgShp" presStyleIdx="0" presStyleCnt="3" custLinFactNeighborX="676" custLinFactNeighborY="-10611"/>
      <dgm:spPr/>
    </dgm:pt>
    <dgm:pt modelId="{8B7A1835-3A9D-494A-A36F-8173FBDFA033}" type="pres">
      <dgm:prSet presAssocID="{581BCA4B-F56E-4E6E-B135-F3AE570AFB7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C3DB3A37-148B-4CD1-A821-7B04633D9AA6}" type="pres">
      <dgm:prSet presAssocID="{581BCA4B-F56E-4E6E-B135-F3AE570AFB70}" presName="spaceRect" presStyleCnt="0"/>
      <dgm:spPr/>
    </dgm:pt>
    <dgm:pt modelId="{792C10BA-DBE3-47F7-90F8-4F35137AB888}" type="pres">
      <dgm:prSet presAssocID="{581BCA4B-F56E-4E6E-B135-F3AE570AFB70}" presName="parTx" presStyleLbl="revTx" presStyleIdx="0" presStyleCnt="3">
        <dgm:presLayoutVars>
          <dgm:chMax val="0"/>
          <dgm:chPref val="0"/>
        </dgm:presLayoutVars>
      </dgm:prSet>
      <dgm:spPr/>
    </dgm:pt>
    <dgm:pt modelId="{33D3602E-CD76-4B62-80C6-74868E6B80F4}" type="pres">
      <dgm:prSet presAssocID="{D9E32765-0384-4C55-B44A-D87218E1C8C5}" presName="sibTrans" presStyleCnt="0"/>
      <dgm:spPr/>
    </dgm:pt>
    <dgm:pt modelId="{61C08C4A-65D6-4EA6-B976-F0A964FE9A60}" type="pres">
      <dgm:prSet presAssocID="{D0588042-476A-4865-9743-8F8D8C2EF811}" presName="compNode" presStyleCnt="0"/>
      <dgm:spPr/>
    </dgm:pt>
    <dgm:pt modelId="{A539F31A-4E2B-42BF-B760-12DDF9641D17}" type="pres">
      <dgm:prSet presAssocID="{D0588042-476A-4865-9743-8F8D8C2EF811}" presName="bgRect" presStyleLbl="bgShp" presStyleIdx="1" presStyleCnt="3"/>
      <dgm:spPr/>
    </dgm:pt>
    <dgm:pt modelId="{CA7AB433-0D85-4BF0-BFC4-7F0679E7C4D2}" type="pres">
      <dgm:prSet presAssocID="{D0588042-476A-4865-9743-8F8D8C2EF81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E471E140-9EFF-4135-BE66-17278B6B3242}" type="pres">
      <dgm:prSet presAssocID="{D0588042-476A-4865-9743-8F8D8C2EF811}" presName="spaceRect" presStyleCnt="0"/>
      <dgm:spPr/>
    </dgm:pt>
    <dgm:pt modelId="{D4783A0C-8915-499C-99E3-31ECAFCB26FF}" type="pres">
      <dgm:prSet presAssocID="{D0588042-476A-4865-9743-8F8D8C2EF811}" presName="parTx" presStyleLbl="revTx" presStyleIdx="1" presStyleCnt="3">
        <dgm:presLayoutVars>
          <dgm:chMax val="0"/>
          <dgm:chPref val="0"/>
        </dgm:presLayoutVars>
      </dgm:prSet>
      <dgm:spPr/>
    </dgm:pt>
    <dgm:pt modelId="{3535A88A-DBB2-489B-86DF-49F3BF8D41EB}" type="pres">
      <dgm:prSet presAssocID="{9B5E759C-2111-4E0A-9B52-83ED4E665F60}" presName="sibTrans" presStyleCnt="0"/>
      <dgm:spPr/>
    </dgm:pt>
    <dgm:pt modelId="{24ECBA83-AFDC-44D8-B203-7891B29E9D69}" type="pres">
      <dgm:prSet presAssocID="{07F163C5-8761-4A76-AE7D-CB3867B30422}" presName="compNode" presStyleCnt="0"/>
      <dgm:spPr/>
    </dgm:pt>
    <dgm:pt modelId="{533CEA87-FE89-4DF4-83C7-58D9007784C9}" type="pres">
      <dgm:prSet presAssocID="{07F163C5-8761-4A76-AE7D-CB3867B30422}" presName="bgRect" presStyleLbl="bgShp" presStyleIdx="2" presStyleCnt="3"/>
      <dgm:spPr/>
    </dgm:pt>
    <dgm:pt modelId="{52608503-B875-459E-ABA9-19BD678B442F}" type="pres">
      <dgm:prSet presAssocID="{07F163C5-8761-4A76-AE7D-CB3867B3042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34021032-62A6-4B05-B06E-335A09955052}" type="pres">
      <dgm:prSet presAssocID="{07F163C5-8761-4A76-AE7D-CB3867B30422}" presName="spaceRect" presStyleCnt="0"/>
      <dgm:spPr/>
    </dgm:pt>
    <dgm:pt modelId="{9693483E-070E-4AD0-9EBE-708A4D5A6AD5}" type="pres">
      <dgm:prSet presAssocID="{07F163C5-8761-4A76-AE7D-CB3867B3042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D022523-6C48-494A-A332-752C484B6FC7}" srcId="{FBDFF8A8-A8CA-477B-A1F3-AF8AEC37B801}" destId="{D0588042-476A-4865-9743-8F8D8C2EF811}" srcOrd="1" destOrd="0" parTransId="{B4784874-5584-4B71-BEA6-205CC0B51C06}" sibTransId="{9B5E759C-2111-4E0A-9B52-83ED4E665F60}"/>
    <dgm:cxn modelId="{A9DF602C-6224-43A7-A544-36053FFBD796}" type="presOf" srcId="{D0588042-476A-4865-9743-8F8D8C2EF811}" destId="{D4783A0C-8915-499C-99E3-31ECAFCB26FF}" srcOrd="0" destOrd="0" presId="urn:microsoft.com/office/officeart/2018/2/layout/IconVerticalSolidList"/>
    <dgm:cxn modelId="{ACF7D73C-A1B4-4819-A5AC-184EBFF74497}" type="presOf" srcId="{07F163C5-8761-4A76-AE7D-CB3867B30422}" destId="{9693483E-070E-4AD0-9EBE-708A4D5A6AD5}" srcOrd="0" destOrd="0" presId="urn:microsoft.com/office/officeart/2018/2/layout/IconVerticalSolidList"/>
    <dgm:cxn modelId="{74958D5E-92E2-40DC-BDD4-0A6EFC74C28B}" type="presOf" srcId="{581BCA4B-F56E-4E6E-B135-F3AE570AFB70}" destId="{792C10BA-DBE3-47F7-90F8-4F35137AB888}" srcOrd="0" destOrd="0" presId="urn:microsoft.com/office/officeart/2018/2/layout/IconVerticalSolidList"/>
    <dgm:cxn modelId="{1CD3EC41-9686-4D59-A23D-810D2E923651}" srcId="{FBDFF8A8-A8CA-477B-A1F3-AF8AEC37B801}" destId="{581BCA4B-F56E-4E6E-B135-F3AE570AFB70}" srcOrd="0" destOrd="0" parTransId="{C27CC02F-CE59-4C22-AB43-642E2475A381}" sibTransId="{D9E32765-0384-4C55-B44A-D87218E1C8C5}"/>
    <dgm:cxn modelId="{961611A9-7EA9-48FE-BF34-E1A7E14D3F0B}" type="presOf" srcId="{FBDFF8A8-A8CA-477B-A1F3-AF8AEC37B801}" destId="{A33815EF-08DD-4617-9565-74ADC2D72AF4}" srcOrd="0" destOrd="0" presId="urn:microsoft.com/office/officeart/2018/2/layout/IconVerticalSolidList"/>
    <dgm:cxn modelId="{A7A123E9-423C-4020-A796-A203E91938E4}" srcId="{FBDFF8A8-A8CA-477B-A1F3-AF8AEC37B801}" destId="{07F163C5-8761-4A76-AE7D-CB3867B30422}" srcOrd="2" destOrd="0" parTransId="{D471CA44-62D6-4E90-85C4-FA13DEEB4A1F}" sibTransId="{B5369004-B5EB-477B-ACE8-BE7E815FDB4E}"/>
    <dgm:cxn modelId="{F3A303B9-206D-4594-BD52-E4F88F5C205E}" type="presParOf" srcId="{A33815EF-08DD-4617-9565-74ADC2D72AF4}" destId="{1653101B-0BAC-479C-B2BF-CB2BC2993C45}" srcOrd="0" destOrd="0" presId="urn:microsoft.com/office/officeart/2018/2/layout/IconVerticalSolidList"/>
    <dgm:cxn modelId="{F6C8B106-5940-4DA7-9D96-C85602B98D3C}" type="presParOf" srcId="{1653101B-0BAC-479C-B2BF-CB2BC2993C45}" destId="{28DF398E-386C-4D03-9A3A-8D82778B9C5E}" srcOrd="0" destOrd="0" presId="urn:microsoft.com/office/officeart/2018/2/layout/IconVerticalSolidList"/>
    <dgm:cxn modelId="{E19CBF4E-46E0-4329-B7A3-9ACCE70250F6}" type="presParOf" srcId="{1653101B-0BAC-479C-B2BF-CB2BC2993C45}" destId="{8B7A1835-3A9D-494A-A36F-8173FBDFA033}" srcOrd="1" destOrd="0" presId="urn:microsoft.com/office/officeart/2018/2/layout/IconVerticalSolidList"/>
    <dgm:cxn modelId="{41546E90-3DE6-488E-A1D3-1D2FD8BC36A3}" type="presParOf" srcId="{1653101B-0BAC-479C-B2BF-CB2BC2993C45}" destId="{C3DB3A37-148B-4CD1-A821-7B04633D9AA6}" srcOrd="2" destOrd="0" presId="urn:microsoft.com/office/officeart/2018/2/layout/IconVerticalSolidList"/>
    <dgm:cxn modelId="{16032633-B6C4-41D3-A969-D423FFDE1767}" type="presParOf" srcId="{1653101B-0BAC-479C-B2BF-CB2BC2993C45}" destId="{792C10BA-DBE3-47F7-90F8-4F35137AB888}" srcOrd="3" destOrd="0" presId="urn:microsoft.com/office/officeart/2018/2/layout/IconVerticalSolidList"/>
    <dgm:cxn modelId="{834C986D-ABD9-487D-9C4B-D14BACD2ADEC}" type="presParOf" srcId="{A33815EF-08DD-4617-9565-74ADC2D72AF4}" destId="{33D3602E-CD76-4B62-80C6-74868E6B80F4}" srcOrd="1" destOrd="0" presId="urn:microsoft.com/office/officeart/2018/2/layout/IconVerticalSolidList"/>
    <dgm:cxn modelId="{FE473567-DEA5-4D4D-A06E-24CB92034BB9}" type="presParOf" srcId="{A33815EF-08DD-4617-9565-74ADC2D72AF4}" destId="{61C08C4A-65D6-4EA6-B976-F0A964FE9A60}" srcOrd="2" destOrd="0" presId="urn:microsoft.com/office/officeart/2018/2/layout/IconVerticalSolidList"/>
    <dgm:cxn modelId="{3F240C62-7C15-4E7C-923A-8EDB2FEE6ACA}" type="presParOf" srcId="{61C08C4A-65D6-4EA6-B976-F0A964FE9A60}" destId="{A539F31A-4E2B-42BF-B760-12DDF9641D17}" srcOrd="0" destOrd="0" presId="urn:microsoft.com/office/officeart/2018/2/layout/IconVerticalSolidList"/>
    <dgm:cxn modelId="{9E005BBB-1363-4EA7-A21F-6FDC7F529A4F}" type="presParOf" srcId="{61C08C4A-65D6-4EA6-B976-F0A964FE9A60}" destId="{CA7AB433-0D85-4BF0-BFC4-7F0679E7C4D2}" srcOrd="1" destOrd="0" presId="urn:microsoft.com/office/officeart/2018/2/layout/IconVerticalSolidList"/>
    <dgm:cxn modelId="{8330EF2B-A65A-407F-8138-99D6E3B3AACD}" type="presParOf" srcId="{61C08C4A-65D6-4EA6-B976-F0A964FE9A60}" destId="{E471E140-9EFF-4135-BE66-17278B6B3242}" srcOrd="2" destOrd="0" presId="urn:microsoft.com/office/officeart/2018/2/layout/IconVerticalSolidList"/>
    <dgm:cxn modelId="{5CAEE37A-B068-483C-B195-71A9D6BBDF0D}" type="presParOf" srcId="{61C08C4A-65D6-4EA6-B976-F0A964FE9A60}" destId="{D4783A0C-8915-499C-99E3-31ECAFCB26FF}" srcOrd="3" destOrd="0" presId="urn:microsoft.com/office/officeart/2018/2/layout/IconVerticalSolidList"/>
    <dgm:cxn modelId="{2EF82AC9-8BC2-4464-9224-CFAD2426E8C6}" type="presParOf" srcId="{A33815EF-08DD-4617-9565-74ADC2D72AF4}" destId="{3535A88A-DBB2-489B-86DF-49F3BF8D41EB}" srcOrd="3" destOrd="0" presId="urn:microsoft.com/office/officeart/2018/2/layout/IconVerticalSolidList"/>
    <dgm:cxn modelId="{BF31F660-0191-42EC-A570-CD8130385B4E}" type="presParOf" srcId="{A33815EF-08DD-4617-9565-74ADC2D72AF4}" destId="{24ECBA83-AFDC-44D8-B203-7891B29E9D69}" srcOrd="4" destOrd="0" presId="urn:microsoft.com/office/officeart/2018/2/layout/IconVerticalSolidList"/>
    <dgm:cxn modelId="{8C983438-9F71-4C1B-AD83-7A6E3AC13DB3}" type="presParOf" srcId="{24ECBA83-AFDC-44D8-B203-7891B29E9D69}" destId="{533CEA87-FE89-4DF4-83C7-58D9007784C9}" srcOrd="0" destOrd="0" presId="urn:microsoft.com/office/officeart/2018/2/layout/IconVerticalSolidList"/>
    <dgm:cxn modelId="{AAACD648-86A2-4DF2-BEDB-FB6D9D76A9EC}" type="presParOf" srcId="{24ECBA83-AFDC-44D8-B203-7891B29E9D69}" destId="{52608503-B875-459E-ABA9-19BD678B442F}" srcOrd="1" destOrd="0" presId="urn:microsoft.com/office/officeart/2018/2/layout/IconVerticalSolidList"/>
    <dgm:cxn modelId="{D0C7F4CA-4B29-43FC-9480-D3C4356EB693}" type="presParOf" srcId="{24ECBA83-AFDC-44D8-B203-7891B29E9D69}" destId="{34021032-62A6-4B05-B06E-335A09955052}" srcOrd="2" destOrd="0" presId="urn:microsoft.com/office/officeart/2018/2/layout/IconVerticalSolidList"/>
    <dgm:cxn modelId="{4AD06E1D-5FA7-4040-95F3-08EDCA4D8D02}" type="presParOf" srcId="{24ECBA83-AFDC-44D8-B203-7891B29E9D69}" destId="{9693483E-070E-4AD0-9EBE-708A4D5A6AD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E3D50E-0A5E-4811-959B-5938F97FDB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1E97855-F78D-45DF-ADCF-7772B153FB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Financial sustainability</a:t>
          </a:r>
        </a:p>
      </dgm:t>
    </dgm:pt>
    <dgm:pt modelId="{1E738ED2-78B0-41E9-A872-E10277C2BDC5}" type="parTrans" cxnId="{B0784789-4A80-46B1-852F-C59379B34D45}">
      <dgm:prSet/>
      <dgm:spPr/>
      <dgm:t>
        <a:bodyPr/>
        <a:lstStyle/>
        <a:p>
          <a:endParaRPr lang="en-US"/>
        </a:p>
      </dgm:t>
    </dgm:pt>
    <dgm:pt modelId="{1860BF03-5D6B-45E1-B66D-CF2F87AC4EF7}" type="sibTrans" cxnId="{B0784789-4A80-46B1-852F-C59379B34D45}">
      <dgm:prSet/>
      <dgm:spPr/>
      <dgm:t>
        <a:bodyPr/>
        <a:lstStyle/>
        <a:p>
          <a:endParaRPr lang="en-US"/>
        </a:p>
      </dgm:t>
    </dgm:pt>
    <dgm:pt modelId="{A9BBA7F4-BFCF-4FA7-AF65-79ADFE82FC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Healthcare access gaps &amp; Quality issues</a:t>
          </a:r>
        </a:p>
      </dgm:t>
    </dgm:pt>
    <dgm:pt modelId="{D28362F0-1433-4BCD-B01E-00AC9A6DDEF9}" type="parTrans" cxnId="{8FDD3296-663D-40AF-8CD5-E892DB58F7C0}">
      <dgm:prSet/>
      <dgm:spPr/>
      <dgm:t>
        <a:bodyPr/>
        <a:lstStyle/>
        <a:p>
          <a:endParaRPr lang="en-US"/>
        </a:p>
      </dgm:t>
    </dgm:pt>
    <dgm:pt modelId="{1067EB76-9BA8-4EED-8E26-C6C9B3E5CD60}" type="sibTrans" cxnId="{8FDD3296-663D-40AF-8CD5-E892DB58F7C0}">
      <dgm:prSet/>
      <dgm:spPr/>
      <dgm:t>
        <a:bodyPr/>
        <a:lstStyle/>
        <a:p>
          <a:endParaRPr lang="en-US"/>
        </a:p>
      </dgm:t>
    </dgm:pt>
    <dgm:pt modelId="{0AAF0940-3FFC-4079-AA4D-47D966939A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Operational efficiencies</a:t>
          </a:r>
        </a:p>
      </dgm:t>
    </dgm:pt>
    <dgm:pt modelId="{87F0FC8F-E4E9-4CFD-82E0-1F4E9CD00518}" type="parTrans" cxnId="{E5BF94BC-76A0-4C6F-9E2A-CF121818DF07}">
      <dgm:prSet/>
      <dgm:spPr/>
      <dgm:t>
        <a:bodyPr/>
        <a:lstStyle/>
        <a:p>
          <a:endParaRPr lang="en-US"/>
        </a:p>
      </dgm:t>
    </dgm:pt>
    <dgm:pt modelId="{C670C63A-2BF1-4796-AEE3-BCC9A4C5C02E}" type="sibTrans" cxnId="{E5BF94BC-76A0-4C6F-9E2A-CF121818DF07}">
      <dgm:prSet/>
      <dgm:spPr/>
      <dgm:t>
        <a:bodyPr/>
        <a:lstStyle/>
        <a:p>
          <a:endParaRPr lang="en-US"/>
        </a:p>
      </dgm:t>
    </dgm:pt>
    <dgm:pt modelId="{F47D7D00-DF5A-469D-9928-25A1B1BAA5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External Factors</a:t>
          </a:r>
        </a:p>
      </dgm:t>
    </dgm:pt>
    <dgm:pt modelId="{25331B0E-91ED-4FDF-A6DD-87AD4311C003}" type="parTrans" cxnId="{94EA685D-AD99-4CCC-98B2-2A95A2A46D47}">
      <dgm:prSet/>
      <dgm:spPr/>
      <dgm:t>
        <a:bodyPr/>
        <a:lstStyle/>
        <a:p>
          <a:endParaRPr lang="en-US"/>
        </a:p>
      </dgm:t>
    </dgm:pt>
    <dgm:pt modelId="{25E76C0B-9D30-4658-840F-D23AA32DB0B4}" type="sibTrans" cxnId="{94EA685D-AD99-4CCC-98B2-2A95A2A46D47}">
      <dgm:prSet/>
      <dgm:spPr/>
      <dgm:t>
        <a:bodyPr/>
        <a:lstStyle/>
        <a:p>
          <a:endParaRPr lang="en-US"/>
        </a:p>
      </dgm:t>
    </dgm:pt>
    <dgm:pt modelId="{C926B1C3-8090-4667-99FD-29383AAD92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Claims Management</a:t>
          </a:r>
        </a:p>
      </dgm:t>
    </dgm:pt>
    <dgm:pt modelId="{319B51BF-817C-474B-9D7A-398D8331825E}" type="parTrans" cxnId="{653A9243-3B5B-44B9-A053-7B0683F12792}">
      <dgm:prSet/>
      <dgm:spPr/>
      <dgm:t>
        <a:bodyPr/>
        <a:lstStyle/>
        <a:p>
          <a:endParaRPr lang="en-ZW"/>
        </a:p>
      </dgm:t>
    </dgm:pt>
    <dgm:pt modelId="{695777C7-BF15-4A4E-9FF1-8E767F4807C4}" type="sibTrans" cxnId="{653A9243-3B5B-44B9-A053-7B0683F12792}">
      <dgm:prSet/>
      <dgm:spPr/>
      <dgm:t>
        <a:bodyPr/>
        <a:lstStyle/>
        <a:p>
          <a:endParaRPr lang="en-ZW"/>
        </a:p>
      </dgm:t>
    </dgm:pt>
    <dgm:pt modelId="{50B77AA8-8E39-41EA-8613-3AB8334D088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Stakeholder Communication</a:t>
          </a:r>
        </a:p>
      </dgm:t>
    </dgm:pt>
    <dgm:pt modelId="{96AA4F74-E411-4335-91CB-1D2D8405FE0C}" type="parTrans" cxnId="{5C02810E-EF22-4BD6-8410-9E57122C7B60}">
      <dgm:prSet/>
      <dgm:spPr/>
      <dgm:t>
        <a:bodyPr/>
        <a:lstStyle/>
        <a:p>
          <a:endParaRPr lang="en-ZW"/>
        </a:p>
      </dgm:t>
    </dgm:pt>
    <dgm:pt modelId="{7C655351-A792-469F-B0DD-5F6382090EEE}" type="sibTrans" cxnId="{5C02810E-EF22-4BD6-8410-9E57122C7B60}">
      <dgm:prSet/>
      <dgm:spPr/>
      <dgm:t>
        <a:bodyPr/>
        <a:lstStyle/>
        <a:p>
          <a:endParaRPr lang="en-ZW"/>
        </a:p>
      </dgm:t>
    </dgm:pt>
    <dgm:pt modelId="{57D31858-9D24-4839-8AB2-8199A38EA3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Liquidity crunch</a:t>
          </a:r>
        </a:p>
      </dgm:t>
    </dgm:pt>
    <dgm:pt modelId="{E1B9AE58-0EDC-4B0B-9196-2D400A98B542}" type="parTrans" cxnId="{66EAC442-F1F3-4A8C-A521-B3B34E72BC7A}">
      <dgm:prSet/>
      <dgm:spPr/>
      <dgm:t>
        <a:bodyPr/>
        <a:lstStyle/>
        <a:p>
          <a:endParaRPr lang="en-ZW"/>
        </a:p>
      </dgm:t>
    </dgm:pt>
    <dgm:pt modelId="{7EAAF18A-73AB-4713-A12C-71915FE46327}" type="sibTrans" cxnId="{66EAC442-F1F3-4A8C-A521-B3B34E72BC7A}">
      <dgm:prSet/>
      <dgm:spPr/>
      <dgm:t>
        <a:bodyPr/>
        <a:lstStyle/>
        <a:p>
          <a:endParaRPr lang="en-ZW"/>
        </a:p>
      </dgm:t>
    </dgm:pt>
    <dgm:pt modelId="{F754D190-8FD1-46D0-99D9-2013A36850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Regulatory changes (NHI)</a:t>
          </a:r>
        </a:p>
      </dgm:t>
    </dgm:pt>
    <dgm:pt modelId="{137538EC-7E80-4FED-BD24-C7910271B265}" type="parTrans" cxnId="{E29A6BB8-9D08-4552-8F45-929C2541DA18}">
      <dgm:prSet/>
      <dgm:spPr/>
      <dgm:t>
        <a:bodyPr/>
        <a:lstStyle/>
        <a:p>
          <a:endParaRPr lang="en-ZW"/>
        </a:p>
      </dgm:t>
    </dgm:pt>
    <dgm:pt modelId="{BE884180-D657-4365-823D-72D734D75C23}" type="sibTrans" cxnId="{E29A6BB8-9D08-4552-8F45-929C2541DA18}">
      <dgm:prSet/>
      <dgm:spPr/>
      <dgm:t>
        <a:bodyPr/>
        <a:lstStyle/>
        <a:p>
          <a:endParaRPr lang="en-ZW"/>
        </a:p>
      </dgm:t>
    </dgm:pt>
    <dgm:pt modelId="{AEF99244-6471-41E9-B7AB-FCFDB644BA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Healthcare inflation</a:t>
          </a:r>
        </a:p>
      </dgm:t>
    </dgm:pt>
    <dgm:pt modelId="{398DA3EF-13F8-4C90-8C87-5C4ACBAB1F24}" type="parTrans" cxnId="{A30D90EE-A80F-4DE1-B7D0-00B9852323F7}">
      <dgm:prSet/>
      <dgm:spPr/>
      <dgm:t>
        <a:bodyPr/>
        <a:lstStyle/>
        <a:p>
          <a:endParaRPr lang="en-ZW"/>
        </a:p>
      </dgm:t>
    </dgm:pt>
    <dgm:pt modelId="{B0238DC4-D3B1-411A-80EF-7975A53B4947}" type="sibTrans" cxnId="{A30D90EE-A80F-4DE1-B7D0-00B9852323F7}">
      <dgm:prSet/>
      <dgm:spPr/>
      <dgm:t>
        <a:bodyPr/>
        <a:lstStyle/>
        <a:p>
          <a:endParaRPr lang="en-ZW"/>
        </a:p>
      </dgm:t>
    </dgm:pt>
    <dgm:pt modelId="{A373CD66-4EC1-4824-A854-24E2BA89EA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Subscription adequacy</a:t>
          </a:r>
        </a:p>
      </dgm:t>
    </dgm:pt>
    <dgm:pt modelId="{ECC65BBC-EF88-4C36-828A-504E8DFD779A}" type="parTrans" cxnId="{E3D90248-E0D8-46DB-B946-5B30936C6D58}">
      <dgm:prSet/>
      <dgm:spPr/>
      <dgm:t>
        <a:bodyPr/>
        <a:lstStyle/>
        <a:p>
          <a:endParaRPr lang="en-ZW"/>
        </a:p>
      </dgm:t>
    </dgm:pt>
    <dgm:pt modelId="{1D9AA11C-3CEB-493A-AF45-8C82562DE3AA}" type="sibTrans" cxnId="{E3D90248-E0D8-46DB-B946-5B30936C6D58}">
      <dgm:prSet/>
      <dgm:spPr/>
      <dgm:t>
        <a:bodyPr/>
        <a:lstStyle/>
        <a:p>
          <a:endParaRPr lang="en-ZW"/>
        </a:p>
      </dgm:t>
    </dgm:pt>
    <dgm:pt modelId="{FEB07BC9-B91A-4556-936F-01AF77E016E2}" type="pres">
      <dgm:prSet presAssocID="{10E3D50E-0A5E-4811-959B-5938F97FDBFD}" presName="root" presStyleCnt="0">
        <dgm:presLayoutVars>
          <dgm:dir/>
          <dgm:resizeHandles val="exact"/>
        </dgm:presLayoutVars>
      </dgm:prSet>
      <dgm:spPr/>
    </dgm:pt>
    <dgm:pt modelId="{75B1DCB7-84F1-4D4E-A1D6-52A31FEBFEDF}" type="pres">
      <dgm:prSet presAssocID="{B1E97855-F78D-45DF-ADCF-7772B153FBE5}" presName="compNode" presStyleCnt="0"/>
      <dgm:spPr/>
    </dgm:pt>
    <dgm:pt modelId="{C4699EC8-FD43-4EBB-A502-61BBA2D8C89C}" type="pres">
      <dgm:prSet presAssocID="{B1E97855-F78D-45DF-ADCF-7772B153FBE5}" presName="bgRect" presStyleLbl="bgShp" presStyleIdx="0" presStyleCnt="4"/>
      <dgm:spPr/>
    </dgm:pt>
    <dgm:pt modelId="{E5C7BF71-4F93-4D36-B1B3-B3711EC414CB}" type="pres">
      <dgm:prSet presAssocID="{B1E97855-F78D-45DF-ADCF-7772B153FBE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AEAB4AE-B667-48A2-A41E-9E053E35337F}" type="pres">
      <dgm:prSet presAssocID="{B1E97855-F78D-45DF-ADCF-7772B153FBE5}" presName="spaceRect" presStyleCnt="0"/>
      <dgm:spPr/>
    </dgm:pt>
    <dgm:pt modelId="{801E0898-BFE3-4CBF-BA93-8F62073A27BB}" type="pres">
      <dgm:prSet presAssocID="{B1E97855-F78D-45DF-ADCF-7772B153FBE5}" presName="parTx" presStyleLbl="revTx" presStyleIdx="0" presStyleCnt="7">
        <dgm:presLayoutVars>
          <dgm:chMax val="0"/>
          <dgm:chPref val="0"/>
        </dgm:presLayoutVars>
      </dgm:prSet>
      <dgm:spPr/>
    </dgm:pt>
    <dgm:pt modelId="{0D0A3E62-0ABF-47C8-9132-21514B82FFED}" type="pres">
      <dgm:prSet presAssocID="{B1E97855-F78D-45DF-ADCF-7772B153FBE5}" presName="desTx" presStyleLbl="revTx" presStyleIdx="1" presStyleCnt="7">
        <dgm:presLayoutVars/>
      </dgm:prSet>
      <dgm:spPr/>
    </dgm:pt>
    <dgm:pt modelId="{FBDDC5E8-F91A-4138-A51B-71358AFD1735}" type="pres">
      <dgm:prSet presAssocID="{1860BF03-5D6B-45E1-B66D-CF2F87AC4EF7}" presName="sibTrans" presStyleCnt="0"/>
      <dgm:spPr/>
    </dgm:pt>
    <dgm:pt modelId="{AE6F45FE-B3CE-41EA-B0E5-89F15D2AECA4}" type="pres">
      <dgm:prSet presAssocID="{A9BBA7F4-BFCF-4FA7-AF65-79ADFE82FCEE}" presName="compNode" presStyleCnt="0"/>
      <dgm:spPr/>
    </dgm:pt>
    <dgm:pt modelId="{5C695A26-8E16-4695-9244-1BB73A874F14}" type="pres">
      <dgm:prSet presAssocID="{A9BBA7F4-BFCF-4FA7-AF65-79ADFE82FCEE}" presName="bgRect" presStyleLbl="bgShp" presStyleIdx="1" presStyleCnt="4"/>
      <dgm:spPr/>
    </dgm:pt>
    <dgm:pt modelId="{17356CE1-7D78-4FAB-BB6F-284770684F27}" type="pres">
      <dgm:prSet presAssocID="{A9BBA7F4-BFCF-4FA7-AF65-79ADFE82FCE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4A4CFA1C-3A79-47CD-BB3A-E4BAD1F3D044}" type="pres">
      <dgm:prSet presAssocID="{A9BBA7F4-BFCF-4FA7-AF65-79ADFE82FCEE}" presName="spaceRect" presStyleCnt="0"/>
      <dgm:spPr/>
    </dgm:pt>
    <dgm:pt modelId="{FEEEC206-6FF7-4625-B1B0-9B4F509AB939}" type="pres">
      <dgm:prSet presAssocID="{A9BBA7F4-BFCF-4FA7-AF65-79ADFE82FCEE}" presName="parTx" presStyleLbl="revTx" presStyleIdx="2" presStyleCnt="7">
        <dgm:presLayoutVars>
          <dgm:chMax val="0"/>
          <dgm:chPref val="0"/>
        </dgm:presLayoutVars>
      </dgm:prSet>
      <dgm:spPr/>
    </dgm:pt>
    <dgm:pt modelId="{40301309-202B-4862-B9A6-50C68E2B577E}" type="pres">
      <dgm:prSet presAssocID="{1067EB76-9BA8-4EED-8E26-C6C9B3E5CD60}" presName="sibTrans" presStyleCnt="0"/>
      <dgm:spPr/>
    </dgm:pt>
    <dgm:pt modelId="{A63E6B50-C71E-4A4D-A2CD-FB519CD6656F}" type="pres">
      <dgm:prSet presAssocID="{0AAF0940-3FFC-4079-AA4D-47D966939AA0}" presName="compNode" presStyleCnt="0"/>
      <dgm:spPr/>
    </dgm:pt>
    <dgm:pt modelId="{0D318ED9-E6A0-4E21-AEA8-2DE273BFB66D}" type="pres">
      <dgm:prSet presAssocID="{0AAF0940-3FFC-4079-AA4D-47D966939AA0}" presName="bgRect" presStyleLbl="bgShp" presStyleIdx="2" presStyleCnt="4"/>
      <dgm:spPr/>
    </dgm:pt>
    <dgm:pt modelId="{5A07558F-EDE8-47D1-86D5-70779702884A}" type="pres">
      <dgm:prSet presAssocID="{0AAF0940-3FFC-4079-AA4D-47D966939AA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188F93C-E41E-48AD-859A-50BBBA19FA9B}" type="pres">
      <dgm:prSet presAssocID="{0AAF0940-3FFC-4079-AA4D-47D966939AA0}" presName="spaceRect" presStyleCnt="0"/>
      <dgm:spPr/>
    </dgm:pt>
    <dgm:pt modelId="{4C260E61-6A4E-4D4C-957B-97072F9EAC6C}" type="pres">
      <dgm:prSet presAssocID="{0AAF0940-3FFC-4079-AA4D-47D966939AA0}" presName="parTx" presStyleLbl="revTx" presStyleIdx="3" presStyleCnt="7">
        <dgm:presLayoutVars>
          <dgm:chMax val="0"/>
          <dgm:chPref val="0"/>
        </dgm:presLayoutVars>
      </dgm:prSet>
      <dgm:spPr/>
    </dgm:pt>
    <dgm:pt modelId="{F178FD20-A4BC-49A9-B258-723394098AB0}" type="pres">
      <dgm:prSet presAssocID="{0AAF0940-3FFC-4079-AA4D-47D966939AA0}" presName="desTx" presStyleLbl="revTx" presStyleIdx="4" presStyleCnt="7">
        <dgm:presLayoutVars/>
      </dgm:prSet>
      <dgm:spPr/>
    </dgm:pt>
    <dgm:pt modelId="{AECDF17C-650A-452B-B032-D4AD21E851EB}" type="pres">
      <dgm:prSet presAssocID="{C670C63A-2BF1-4796-AEE3-BCC9A4C5C02E}" presName="sibTrans" presStyleCnt="0"/>
      <dgm:spPr/>
    </dgm:pt>
    <dgm:pt modelId="{94C1B8D4-7662-43F7-855C-3A307E36C72F}" type="pres">
      <dgm:prSet presAssocID="{F47D7D00-DF5A-469D-9928-25A1B1BAA5CC}" presName="compNode" presStyleCnt="0"/>
      <dgm:spPr/>
    </dgm:pt>
    <dgm:pt modelId="{B64CED2C-AEFA-4B68-8E5A-D316F15BCC4B}" type="pres">
      <dgm:prSet presAssocID="{F47D7D00-DF5A-469D-9928-25A1B1BAA5CC}" presName="bgRect" presStyleLbl="bgShp" presStyleIdx="3" presStyleCnt="4"/>
      <dgm:spPr/>
    </dgm:pt>
    <dgm:pt modelId="{AB925C82-CAC9-4481-8F79-D5565E661196}" type="pres">
      <dgm:prSet presAssocID="{F47D7D00-DF5A-469D-9928-25A1B1BAA5C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AndLeftBrain"/>
        </a:ext>
      </dgm:extLst>
    </dgm:pt>
    <dgm:pt modelId="{556B851A-55D5-4524-92E2-21CEE85A4A4F}" type="pres">
      <dgm:prSet presAssocID="{F47D7D00-DF5A-469D-9928-25A1B1BAA5CC}" presName="spaceRect" presStyleCnt="0"/>
      <dgm:spPr/>
    </dgm:pt>
    <dgm:pt modelId="{5ACF9583-5F40-427E-98E5-D231C95C7A3D}" type="pres">
      <dgm:prSet presAssocID="{F47D7D00-DF5A-469D-9928-25A1B1BAA5CC}" presName="parTx" presStyleLbl="revTx" presStyleIdx="5" presStyleCnt="7">
        <dgm:presLayoutVars>
          <dgm:chMax val="0"/>
          <dgm:chPref val="0"/>
        </dgm:presLayoutVars>
      </dgm:prSet>
      <dgm:spPr/>
    </dgm:pt>
    <dgm:pt modelId="{99D86D0F-B56F-480E-BC99-ADA6D7EFDF46}" type="pres">
      <dgm:prSet presAssocID="{F47D7D00-DF5A-469D-9928-25A1B1BAA5CC}" presName="desTx" presStyleLbl="revTx" presStyleIdx="6" presStyleCnt="7">
        <dgm:presLayoutVars/>
      </dgm:prSet>
      <dgm:spPr/>
    </dgm:pt>
  </dgm:ptLst>
  <dgm:cxnLst>
    <dgm:cxn modelId="{F9208103-B063-428D-BE28-B0F1A2D43B03}" type="presOf" srcId="{10E3D50E-0A5E-4811-959B-5938F97FDBFD}" destId="{FEB07BC9-B91A-4556-936F-01AF77E016E2}" srcOrd="0" destOrd="0" presId="urn:microsoft.com/office/officeart/2018/2/layout/IconVerticalSolidList"/>
    <dgm:cxn modelId="{06B6C60A-1726-46AC-AC7F-D45C4C8358BD}" type="presOf" srcId="{AEF99244-6471-41E9-B7AB-FCFDB644BA96}" destId="{0D0A3E62-0ABF-47C8-9132-21514B82FFED}" srcOrd="0" destOrd="0" presId="urn:microsoft.com/office/officeart/2018/2/layout/IconVerticalSolidList"/>
    <dgm:cxn modelId="{7D4ABA0D-F764-4D04-A3EA-C424BE547700}" type="presOf" srcId="{F754D190-8FD1-46D0-99D9-2013A36850AB}" destId="{99D86D0F-B56F-480E-BC99-ADA6D7EFDF46}" srcOrd="0" destOrd="1" presId="urn:microsoft.com/office/officeart/2018/2/layout/IconVerticalSolidList"/>
    <dgm:cxn modelId="{5C02810E-EF22-4BD6-8410-9E57122C7B60}" srcId="{0AAF0940-3FFC-4079-AA4D-47D966939AA0}" destId="{50B77AA8-8E39-41EA-8613-3AB8334D0884}" srcOrd="1" destOrd="0" parTransId="{96AA4F74-E411-4335-91CB-1D2D8405FE0C}" sibTransId="{7C655351-A792-469F-B0DD-5F6382090EEE}"/>
    <dgm:cxn modelId="{1D53D032-CD03-4CCA-B9C6-DACFE8774330}" type="presOf" srcId="{F47D7D00-DF5A-469D-9928-25A1B1BAA5CC}" destId="{5ACF9583-5F40-427E-98E5-D231C95C7A3D}" srcOrd="0" destOrd="0" presId="urn:microsoft.com/office/officeart/2018/2/layout/IconVerticalSolidList"/>
    <dgm:cxn modelId="{94EA685D-AD99-4CCC-98B2-2A95A2A46D47}" srcId="{10E3D50E-0A5E-4811-959B-5938F97FDBFD}" destId="{F47D7D00-DF5A-469D-9928-25A1B1BAA5CC}" srcOrd="3" destOrd="0" parTransId="{25331B0E-91ED-4FDF-A6DD-87AD4311C003}" sibTransId="{25E76C0B-9D30-4658-840F-D23AA32DB0B4}"/>
    <dgm:cxn modelId="{66EAC442-F1F3-4A8C-A521-B3B34E72BC7A}" srcId="{F47D7D00-DF5A-469D-9928-25A1B1BAA5CC}" destId="{57D31858-9D24-4839-8AB2-8199A38EA3C2}" srcOrd="0" destOrd="0" parTransId="{E1B9AE58-0EDC-4B0B-9196-2D400A98B542}" sibTransId="{7EAAF18A-73AB-4713-A12C-71915FE46327}"/>
    <dgm:cxn modelId="{653A9243-3B5B-44B9-A053-7B0683F12792}" srcId="{0AAF0940-3FFC-4079-AA4D-47D966939AA0}" destId="{C926B1C3-8090-4667-99FD-29383AAD9293}" srcOrd="0" destOrd="0" parTransId="{319B51BF-817C-474B-9D7A-398D8331825E}" sibTransId="{695777C7-BF15-4A4E-9FF1-8E767F4807C4}"/>
    <dgm:cxn modelId="{52907C65-6A81-4CCC-887C-48B4F057EA6C}" type="presOf" srcId="{0AAF0940-3FFC-4079-AA4D-47D966939AA0}" destId="{4C260E61-6A4E-4D4C-957B-97072F9EAC6C}" srcOrd="0" destOrd="0" presId="urn:microsoft.com/office/officeart/2018/2/layout/IconVerticalSolidList"/>
    <dgm:cxn modelId="{E3D90248-E0D8-46DB-B946-5B30936C6D58}" srcId="{B1E97855-F78D-45DF-ADCF-7772B153FBE5}" destId="{A373CD66-4EC1-4824-A854-24E2BA89EAA3}" srcOrd="1" destOrd="0" parTransId="{ECC65BBC-EF88-4C36-828A-504E8DFD779A}" sibTransId="{1D9AA11C-3CEB-493A-AF45-8C82562DE3AA}"/>
    <dgm:cxn modelId="{C34EA16C-2C4E-4545-96BD-A8E6BF3D5105}" type="presOf" srcId="{A373CD66-4EC1-4824-A854-24E2BA89EAA3}" destId="{0D0A3E62-0ABF-47C8-9132-21514B82FFED}" srcOrd="0" destOrd="1" presId="urn:microsoft.com/office/officeart/2018/2/layout/IconVerticalSolidList"/>
    <dgm:cxn modelId="{F1268777-284D-4A4C-912C-9728C790CA94}" type="presOf" srcId="{C926B1C3-8090-4667-99FD-29383AAD9293}" destId="{F178FD20-A4BC-49A9-B258-723394098AB0}" srcOrd="0" destOrd="0" presId="urn:microsoft.com/office/officeart/2018/2/layout/IconVerticalSolidList"/>
    <dgm:cxn modelId="{32E40282-D20C-48E8-8158-F3D912112034}" type="presOf" srcId="{50B77AA8-8E39-41EA-8613-3AB8334D0884}" destId="{F178FD20-A4BC-49A9-B258-723394098AB0}" srcOrd="0" destOrd="1" presId="urn:microsoft.com/office/officeart/2018/2/layout/IconVerticalSolidList"/>
    <dgm:cxn modelId="{B0784789-4A80-46B1-852F-C59379B34D45}" srcId="{10E3D50E-0A5E-4811-959B-5938F97FDBFD}" destId="{B1E97855-F78D-45DF-ADCF-7772B153FBE5}" srcOrd="0" destOrd="0" parTransId="{1E738ED2-78B0-41E9-A872-E10277C2BDC5}" sibTransId="{1860BF03-5D6B-45E1-B66D-CF2F87AC4EF7}"/>
    <dgm:cxn modelId="{8FDD3296-663D-40AF-8CD5-E892DB58F7C0}" srcId="{10E3D50E-0A5E-4811-959B-5938F97FDBFD}" destId="{A9BBA7F4-BFCF-4FA7-AF65-79ADFE82FCEE}" srcOrd="1" destOrd="0" parTransId="{D28362F0-1433-4BCD-B01E-00AC9A6DDEF9}" sibTransId="{1067EB76-9BA8-4EED-8E26-C6C9B3E5CD60}"/>
    <dgm:cxn modelId="{FB00E29E-44B5-4D16-9E8E-C2168985F6F3}" type="presOf" srcId="{A9BBA7F4-BFCF-4FA7-AF65-79ADFE82FCEE}" destId="{FEEEC206-6FF7-4625-B1B0-9B4F509AB939}" srcOrd="0" destOrd="0" presId="urn:microsoft.com/office/officeart/2018/2/layout/IconVerticalSolidList"/>
    <dgm:cxn modelId="{E29A6BB8-9D08-4552-8F45-929C2541DA18}" srcId="{F47D7D00-DF5A-469D-9928-25A1B1BAA5CC}" destId="{F754D190-8FD1-46D0-99D9-2013A36850AB}" srcOrd="1" destOrd="0" parTransId="{137538EC-7E80-4FED-BD24-C7910271B265}" sibTransId="{BE884180-D657-4365-823D-72D734D75C23}"/>
    <dgm:cxn modelId="{E5BF94BC-76A0-4C6F-9E2A-CF121818DF07}" srcId="{10E3D50E-0A5E-4811-959B-5938F97FDBFD}" destId="{0AAF0940-3FFC-4079-AA4D-47D966939AA0}" srcOrd="2" destOrd="0" parTransId="{87F0FC8F-E4E9-4CFD-82E0-1F4E9CD00518}" sibTransId="{C670C63A-2BF1-4796-AEE3-BCC9A4C5C02E}"/>
    <dgm:cxn modelId="{CA620BD9-5E4D-4B80-9752-BA102FEA8D97}" type="presOf" srcId="{B1E97855-F78D-45DF-ADCF-7772B153FBE5}" destId="{801E0898-BFE3-4CBF-BA93-8F62073A27BB}" srcOrd="0" destOrd="0" presId="urn:microsoft.com/office/officeart/2018/2/layout/IconVerticalSolidList"/>
    <dgm:cxn modelId="{A30D90EE-A80F-4DE1-B7D0-00B9852323F7}" srcId="{B1E97855-F78D-45DF-ADCF-7772B153FBE5}" destId="{AEF99244-6471-41E9-B7AB-FCFDB644BA96}" srcOrd="0" destOrd="0" parTransId="{398DA3EF-13F8-4C90-8C87-5C4ACBAB1F24}" sibTransId="{B0238DC4-D3B1-411A-80EF-7975A53B4947}"/>
    <dgm:cxn modelId="{89441DFB-4F71-47E6-BC04-FC4E390A4C81}" type="presOf" srcId="{57D31858-9D24-4839-8AB2-8199A38EA3C2}" destId="{99D86D0F-B56F-480E-BC99-ADA6D7EFDF46}" srcOrd="0" destOrd="0" presId="urn:microsoft.com/office/officeart/2018/2/layout/IconVerticalSolidList"/>
    <dgm:cxn modelId="{6995AD43-7F14-4C6E-A4E8-5657AC480A03}" type="presParOf" srcId="{FEB07BC9-B91A-4556-936F-01AF77E016E2}" destId="{75B1DCB7-84F1-4D4E-A1D6-52A31FEBFEDF}" srcOrd="0" destOrd="0" presId="urn:microsoft.com/office/officeart/2018/2/layout/IconVerticalSolidList"/>
    <dgm:cxn modelId="{176EF73A-34C4-43C8-A87C-22D7976D3CAD}" type="presParOf" srcId="{75B1DCB7-84F1-4D4E-A1D6-52A31FEBFEDF}" destId="{C4699EC8-FD43-4EBB-A502-61BBA2D8C89C}" srcOrd="0" destOrd="0" presId="urn:microsoft.com/office/officeart/2018/2/layout/IconVerticalSolidList"/>
    <dgm:cxn modelId="{59B32E3A-A53F-4826-882F-362C301BE064}" type="presParOf" srcId="{75B1DCB7-84F1-4D4E-A1D6-52A31FEBFEDF}" destId="{E5C7BF71-4F93-4D36-B1B3-B3711EC414CB}" srcOrd="1" destOrd="0" presId="urn:microsoft.com/office/officeart/2018/2/layout/IconVerticalSolidList"/>
    <dgm:cxn modelId="{64A7129D-0ACD-40AA-AADB-3D7B04C05115}" type="presParOf" srcId="{75B1DCB7-84F1-4D4E-A1D6-52A31FEBFEDF}" destId="{6AEAB4AE-B667-48A2-A41E-9E053E35337F}" srcOrd="2" destOrd="0" presId="urn:microsoft.com/office/officeart/2018/2/layout/IconVerticalSolidList"/>
    <dgm:cxn modelId="{534D19AC-7F77-4F5A-8EDE-864EBC340E66}" type="presParOf" srcId="{75B1DCB7-84F1-4D4E-A1D6-52A31FEBFEDF}" destId="{801E0898-BFE3-4CBF-BA93-8F62073A27BB}" srcOrd="3" destOrd="0" presId="urn:microsoft.com/office/officeart/2018/2/layout/IconVerticalSolidList"/>
    <dgm:cxn modelId="{0D9A5585-2893-4BF1-B6CE-D136CAF8ADC1}" type="presParOf" srcId="{75B1DCB7-84F1-4D4E-A1D6-52A31FEBFEDF}" destId="{0D0A3E62-0ABF-47C8-9132-21514B82FFED}" srcOrd="4" destOrd="0" presId="urn:microsoft.com/office/officeart/2018/2/layout/IconVerticalSolidList"/>
    <dgm:cxn modelId="{43440558-B20C-4FC3-AB44-5441F3FB3F62}" type="presParOf" srcId="{FEB07BC9-B91A-4556-936F-01AF77E016E2}" destId="{FBDDC5E8-F91A-4138-A51B-71358AFD1735}" srcOrd="1" destOrd="0" presId="urn:microsoft.com/office/officeart/2018/2/layout/IconVerticalSolidList"/>
    <dgm:cxn modelId="{733173B8-51AF-4FD5-9B28-FC8623D0B850}" type="presParOf" srcId="{FEB07BC9-B91A-4556-936F-01AF77E016E2}" destId="{AE6F45FE-B3CE-41EA-B0E5-89F15D2AECA4}" srcOrd="2" destOrd="0" presId="urn:microsoft.com/office/officeart/2018/2/layout/IconVerticalSolidList"/>
    <dgm:cxn modelId="{A6A9A74D-DB74-4A8A-BB72-97A399997DB0}" type="presParOf" srcId="{AE6F45FE-B3CE-41EA-B0E5-89F15D2AECA4}" destId="{5C695A26-8E16-4695-9244-1BB73A874F14}" srcOrd="0" destOrd="0" presId="urn:microsoft.com/office/officeart/2018/2/layout/IconVerticalSolidList"/>
    <dgm:cxn modelId="{98499203-DCF5-4CBA-AB67-4AD11AD52384}" type="presParOf" srcId="{AE6F45FE-B3CE-41EA-B0E5-89F15D2AECA4}" destId="{17356CE1-7D78-4FAB-BB6F-284770684F27}" srcOrd="1" destOrd="0" presId="urn:microsoft.com/office/officeart/2018/2/layout/IconVerticalSolidList"/>
    <dgm:cxn modelId="{9C826CBE-8DDD-42C7-909B-70463FCDC2F2}" type="presParOf" srcId="{AE6F45FE-B3CE-41EA-B0E5-89F15D2AECA4}" destId="{4A4CFA1C-3A79-47CD-BB3A-E4BAD1F3D044}" srcOrd="2" destOrd="0" presId="urn:microsoft.com/office/officeart/2018/2/layout/IconVerticalSolidList"/>
    <dgm:cxn modelId="{FB24B7DA-DB47-4D9D-8D64-36C991AB5D1F}" type="presParOf" srcId="{AE6F45FE-B3CE-41EA-B0E5-89F15D2AECA4}" destId="{FEEEC206-6FF7-4625-B1B0-9B4F509AB939}" srcOrd="3" destOrd="0" presId="urn:microsoft.com/office/officeart/2018/2/layout/IconVerticalSolidList"/>
    <dgm:cxn modelId="{CAE80CC7-7194-423B-B2D2-C3C49C2E63AE}" type="presParOf" srcId="{FEB07BC9-B91A-4556-936F-01AF77E016E2}" destId="{40301309-202B-4862-B9A6-50C68E2B577E}" srcOrd="3" destOrd="0" presId="urn:microsoft.com/office/officeart/2018/2/layout/IconVerticalSolidList"/>
    <dgm:cxn modelId="{58CD7A3E-CCB7-41B8-AD7E-6FF37113A7AA}" type="presParOf" srcId="{FEB07BC9-B91A-4556-936F-01AF77E016E2}" destId="{A63E6B50-C71E-4A4D-A2CD-FB519CD6656F}" srcOrd="4" destOrd="0" presId="urn:microsoft.com/office/officeart/2018/2/layout/IconVerticalSolidList"/>
    <dgm:cxn modelId="{5E4DA6BB-E313-4D27-AB91-BF288270A011}" type="presParOf" srcId="{A63E6B50-C71E-4A4D-A2CD-FB519CD6656F}" destId="{0D318ED9-E6A0-4E21-AEA8-2DE273BFB66D}" srcOrd="0" destOrd="0" presId="urn:microsoft.com/office/officeart/2018/2/layout/IconVerticalSolidList"/>
    <dgm:cxn modelId="{4F3E0147-9F7F-4AFC-B8DE-A20D78559649}" type="presParOf" srcId="{A63E6B50-C71E-4A4D-A2CD-FB519CD6656F}" destId="{5A07558F-EDE8-47D1-86D5-70779702884A}" srcOrd="1" destOrd="0" presId="urn:microsoft.com/office/officeart/2018/2/layout/IconVerticalSolidList"/>
    <dgm:cxn modelId="{7ADDF3F5-9EBC-4ABB-84D7-2E76D3B1ACC2}" type="presParOf" srcId="{A63E6B50-C71E-4A4D-A2CD-FB519CD6656F}" destId="{1188F93C-E41E-48AD-859A-50BBBA19FA9B}" srcOrd="2" destOrd="0" presId="urn:microsoft.com/office/officeart/2018/2/layout/IconVerticalSolidList"/>
    <dgm:cxn modelId="{6ADE57DF-8F9D-4AE1-AAE7-3DC5F5653677}" type="presParOf" srcId="{A63E6B50-C71E-4A4D-A2CD-FB519CD6656F}" destId="{4C260E61-6A4E-4D4C-957B-97072F9EAC6C}" srcOrd="3" destOrd="0" presId="urn:microsoft.com/office/officeart/2018/2/layout/IconVerticalSolidList"/>
    <dgm:cxn modelId="{FB20B308-ECA2-4B72-A63F-E11EAD8B6422}" type="presParOf" srcId="{A63E6B50-C71E-4A4D-A2CD-FB519CD6656F}" destId="{F178FD20-A4BC-49A9-B258-723394098AB0}" srcOrd="4" destOrd="0" presId="urn:microsoft.com/office/officeart/2018/2/layout/IconVerticalSolidList"/>
    <dgm:cxn modelId="{70A713B4-1170-4416-A848-3168479FACC2}" type="presParOf" srcId="{FEB07BC9-B91A-4556-936F-01AF77E016E2}" destId="{AECDF17C-650A-452B-B032-D4AD21E851EB}" srcOrd="5" destOrd="0" presId="urn:microsoft.com/office/officeart/2018/2/layout/IconVerticalSolidList"/>
    <dgm:cxn modelId="{D77B7BDF-FDB0-4D27-8343-A6782CE9F5FD}" type="presParOf" srcId="{FEB07BC9-B91A-4556-936F-01AF77E016E2}" destId="{94C1B8D4-7662-43F7-855C-3A307E36C72F}" srcOrd="6" destOrd="0" presId="urn:microsoft.com/office/officeart/2018/2/layout/IconVerticalSolidList"/>
    <dgm:cxn modelId="{1F4FA883-8837-46E3-A90A-AFCB8796F3E2}" type="presParOf" srcId="{94C1B8D4-7662-43F7-855C-3A307E36C72F}" destId="{B64CED2C-AEFA-4B68-8E5A-D316F15BCC4B}" srcOrd="0" destOrd="0" presId="urn:microsoft.com/office/officeart/2018/2/layout/IconVerticalSolidList"/>
    <dgm:cxn modelId="{15F5E2E7-6F1E-4ACA-B58C-61BEEA154311}" type="presParOf" srcId="{94C1B8D4-7662-43F7-855C-3A307E36C72F}" destId="{AB925C82-CAC9-4481-8F79-D5565E661196}" srcOrd="1" destOrd="0" presId="urn:microsoft.com/office/officeart/2018/2/layout/IconVerticalSolidList"/>
    <dgm:cxn modelId="{40D9C93C-9C07-4F6D-BE65-76881ED9700F}" type="presParOf" srcId="{94C1B8D4-7662-43F7-855C-3A307E36C72F}" destId="{556B851A-55D5-4524-92E2-21CEE85A4A4F}" srcOrd="2" destOrd="0" presId="urn:microsoft.com/office/officeart/2018/2/layout/IconVerticalSolidList"/>
    <dgm:cxn modelId="{A603F9CD-697B-4B49-A093-2023DE81467F}" type="presParOf" srcId="{94C1B8D4-7662-43F7-855C-3A307E36C72F}" destId="{5ACF9583-5F40-427E-98E5-D231C95C7A3D}" srcOrd="3" destOrd="0" presId="urn:microsoft.com/office/officeart/2018/2/layout/IconVerticalSolidList"/>
    <dgm:cxn modelId="{34BAD562-B107-4C7A-B634-798616CDF487}" type="presParOf" srcId="{94C1B8D4-7662-43F7-855C-3A307E36C72F}" destId="{99D86D0F-B56F-480E-BC99-ADA6D7EFDF4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76E51E-2FEE-44AE-AE81-8C163DFEE8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181B2F-6B06-4D01-8271-7504667D8C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Reliable and Consistent Funding : Adequate funding Timeous funding</a:t>
          </a:r>
        </a:p>
      </dgm:t>
    </dgm:pt>
    <dgm:pt modelId="{F0F92676-F1B5-447A-A040-0A946AAC6EE3}" type="parTrans" cxnId="{8B9A0895-2690-472D-BFB3-E454635F2E2A}">
      <dgm:prSet/>
      <dgm:spPr/>
      <dgm:t>
        <a:bodyPr/>
        <a:lstStyle/>
        <a:p>
          <a:endParaRPr lang="en-US"/>
        </a:p>
      </dgm:t>
    </dgm:pt>
    <dgm:pt modelId="{D008B44D-0314-412D-AFA3-9BEF1D3D49CF}" type="sibTrans" cxnId="{8B9A0895-2690-472D-BFB3-E454635F2E2A}">
      <dgm:prSet/>
      <dgm:spPr/>
      <dgm:t>
        <a:bodyPr/>
        <a:lstStyle/>
        <a:p>
          <a:endParaRPr lang="en-US"/>
        </a:p>
      </dgm:t>
    </dgm:pt>
    <dgm:pt modelId="{D0E5D2D7-9D90-4488-BC93-28945821F7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Specialists Access Program :Decentralize specialists services to  Districts and Provinces and eliminate shortfalls</a:t>
          </a:r>
        </a:p>
      </dgm:t>
    </dgm:pt>
    <dgm:pt modelId="{85426FE9-FDA9-46B8-B472-9151B1249DC6}" type="parTrans" cxnId="{46C2B6E7-EB4C-415E-93AD-2FD0958A9191}">
      <dgm:prSet/>
      <dgm:spPr/>
      <dgm:t>
        <a:bodyPr/>
        <a:lstStyle/>
        <a:p>
          <a:endParaRPr lang="en-US"/>
        </a:p>
      </dgm:t>
    </dgm:pt>
    <dgm:pt modelId="{2D5C3741-1E49-44BC-919B-D8E69E1418AF}" type="sibTrans" cxnId="{46C2B6E7-EB4C-415E-93AD-2FD0958A9191}">
      <dgm:prSet/>
      <dgm:spPr/>
      <dgm:t>
        <a:bodyPr/>
        <a:lstStyle/>
        <a:p>
          <a:endParaRPr lang="en-US"/>
        </a:p>
      </dgm:t>
    </dgm:pt>
    <dgm:pt modelId="{5DAA780D-BC8C-4F0B-9988-B9322AAA6D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Collaboration with Government : </a:t>
          </a:r>
          <a:r>
            <a:rPr lang="en-US" dirty="0">
              <a:latin typeface="+mj-lt"/>
            </a:rPr>
            <a:t>Strengthening collaboration with the Government for better healthcare funding  to enhance member benefits</a:t>
          </a:r>
          <a:endParaRPr lang="en-US" dirty="0"/>
        </a:p>
      </dgm:t>
    </dgm:pt>
    <dgm:pt modelId="{660776DE-8353-43B6-B948-F9C067603C10}" type="parTrans" cxnId="{37CE8C24-36DB-41A6-B84D-887C0AAD1D4D}">
      <dgm:prSet/>
      <dgm:spPr/>
      <dgm:t>
        <a:bodyPr/>
        <a:lstStyle/>
        <a:p>
          <a:endParaRPr lang="en-US"/>
        </a:p>
      </dgm:t>
    </dgm:pt>
    <dgm:pt modelId="{1DF564E7-3638-454C-925D-BF8F113A16CC}" type="sibTrans" cxnId="{37CE8C24-36DB-41A6-B84D-887C0AAD1D4D}">
      <dgm:prSet/>
      <dgm:spPr/>
      <dgm:t>
        <a:bodyPr/>
        <a:lstStyle/>
        <a:p>
          <a:endParaRPr lang="en-US"/>
        </a:p>
      </dgm:t>
    </dgm:pt>
    <dgm:pt modelId="{15A1848E-88C0-42F3-8525-16E5E0F2CA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Sustainability initiatives </a:t>
          </a:r>
          <a:r>
            <a:rPr lang="en-US" dirty="0">
              <a:latin typeface="+mj-lt"/>
            </a:rPr>
            <a:t>Plans for ensuring long term sustainability of the Society through strategic investments , cost management and risk mitigation</a:t>
          </a:r>
          <a:endParaRPr lang="en-US" dirty="0"/>
        </a:p>
      </dgm:t>
    </dgm:pt>
    <dgm:pt modelId="{5B94C5CF-AAFC-4A4E-A0BA-61BE976976BC}" type="parTrans" cxnId="{3170E5FB-3A1A-4FC9-B257-BF6CFD12FE8A}">
      <dgm:prSet/>
      <dgm:spPr/>
      <dgm:t>
        <a:bodyPr/>
        <a:lstStyle/>
        <a:p>
          <a:endParaRPr lang="en-US"/>
        </a:p>
      </dgm:t>
    </dgm:pt>
    <dgm:pt modelId="{7AED9BAE-14AB-40B6-BA78-816E589D4209}" type="sibTrans" cxnId="{3170E5FB-3A1A-4FC9-B257-BF6CFD12FE8A}">
      <dgm:prSet/>
      <dgm:spPr/>
      <dgm:t>
        <a:bodyPr/>
        <a:lstStyle/>
        <a:p>
          <a:endParaRPr lang="en-US"/>
        </a:p>
      </dgm:t>
    </dgm:pt>
    <dgm:pt modelId="{8993D063-0520-4398-AC30-31CB0192D67C}" type="pres">
      <dgm:prSet presAssocID="{8376E51E-2FEE-44AE-AE81-8C163DFEE823}" presName="root" presStyleCnt="0">
        <dgm:presLayoutVars>
          <dgm:dir/>
          <dgm:resizeHandles val="exact"/>
        </dgm:presLayoutVars>
      </dgm:prSet>
      <dgm:spPr/>
    </dgm:pt>
    <dgm:pt modelId="{E9402452-5EC7-4531-AA53-6E06193F48C7}" type="pres">
      <dgm:prSet presAssocID="{E7181B2F-6B06-4D01-8271-7504667D8C1D}" presName="compNode" presStyleCnt="0"/>
      <dgm:spPr/>
    </dgm:pt>
    <dgm:pt modelId="{A6659D99-5798-456E-9550-D586D220E0F4}" type="pres">
      <dgm:prSet presAssocID="{E7181B2F-6B06-4D01-8271-7504667D8C1D}" presName="bgRect" presStyleLbl="bgShp" presStyleIdx="0" presStyleCnt="4"/>
      <dgm:spPr/>
    </dgm:pt>
    <dgm:pt modelId="{9A69E181-7769-4C15-B544-0C589D278093}" type="pres">
      <dgm:prSet presAssocID="{E7181B2F-6B06-4D01-8271-7504667D8C1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B224A6C-4E93-4F2B-A750-8F8E44E8CD27}" type="pres">
      <dgm:prSet presAssocID="{E7181B2F-6B06-4D01-8271-7504667D8C1D}" presName="spaceRect" presStyleCnt="0"/>
      <dgm:spPr/>
    </dgm:pt>
    <dgm:pt modelId="{FCDFD7EB-7FB1-4880-B0F4-00D3D47BB8E9}" type="pres">
      <dgm:prSet presAssocID="{E7181B2F-6B06-4D01-8271-7504667D8C1D}" presName="parTx" presStyleLbl="revTx" presStyleIdx="0" presStyleCnt="4">
        <dgm:presLayoutVars>
          <dgm:chMax val="0"/>
          <dgm:chPref val="0"/>
        </dgm:presLayoutVars>
      </dgm:prSet>
      <dgm:spPr/>
    </dgm:pt>
    <dgm:pt modelId="{50E30A29-52BF-4306-956E-A8929C8C67AD}" type="pres">
      <dgm:prSet presAssocID="{D008B44D-0314-412D-AFA3-9BEF1D3D49CF}" presName="sibTrans" presStyleCnt="0"/>
      <dgm:spPr/>
    </dgm:pt>
    <dgm:pt modelId="{540FAC54-366F-421A-A5C6-4CC24CFCA48A}" type="pres">
      <dgm:prSet presAssocID="{D0E5D2D7-9D90-4488-BC93-28945821F77F}" presName="compNode" presStyleCnt="0"/>
      <dgm:spPr/>
    </dgm:pt>
    <dgm:pt modelId="{94D707E2-CD1E-40BA-A46E-AAFC41430FAE}" type="pres">
      <dgm:prSet presAssocID="{D0E5D2D7-9D90-4488-BC93-28945821F77F}" presName="bgRect" presStyleLbl="bgShp" presStyleIdx="1" presStyleCnt="4"/>
      <dgm:spPr/>
    </dgm:pt>
    <dgm:pt modelId="{9AA8689E-787A-431D-8019-A9E5B5E7BBB7}" type="pres">
      <dgm:prSet presAssocID="{D0E5D2D7-9D90-4488-BC93-28945821F7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7E8657F-5DD6-4ABF-AC1B-02C4CF3E084E}" type="pres">
      <dgm:prSet presAssocID="{D0E5D2D7-9D90-4488-BC93-28945821F77F}" presName="spaceRect" presStyleCnt="0"/>
      <dgm:spPr/>
    </dgm:pt>
    <dgm:pt modelId="{F2667B60-E887-4ACE-A0F0-9F7ED4B03882}" type="pres">
      <dgm:prSet presAssocID="{D0E5D2D7-9D90-4488-BC93-28945821F77F}" presName="parTx" presStyleLbl="revTx" presStyleIdx="1" presStyleCnt="4">
        <dgm:presLayoutVars>
          <dgm:chMax val="0"/>
          <dgm:chPref val="0"/>
        </dgm:presLayoutVars>
      </dgm:prSet>
      <dgm:spPr/>
    </dgm:pt>
    <dgm:pt modelId="{ACCAFFD1-C492-4465-B5E7-0BEF22299591}" type="pres">
      <dgm:prSet presAssocID="{2D5C3741-1E49-44BC-919B-D8E69E1418AF}" presName="sibTrans" presStyleCnt="0"/>
      <dgm:spPr/>
    </dgm:pt>
    <dgm:pt modelId="{C7891BEB-D31C-4DE7-824D-014777C4007F}" type="pres">
      <dgm:prSet presAssocID="{5DAA780D-BC8C-4F0B-9988-B9322AAA6DB1}" presName="compNode" presStyleCnt="0"/>
      <dgm:spPr/>
    </dgm:pt>
    <dgm:pt modelId="{4BFCAB56-28B6-46DC-8FB1-27522A34F4CC}" type="pres">
      <dgm:prSet presAssocID="{5DAA780D-BC8C-4F0B-9988-B9322AAA6DB1}" presName="bgRect" presStyleLbl="bgShp" presStyleIdx="2" presStyleCnt="4"/>
      <dgm:spPr/>
    </dgm:pt>
    <dgm:pt modelId="{0673CA97-32F8-4B6C-B552-B0D8B51D5183}" type="pres">
      <dgm:prSet presAssocID="{5DAA780D-BC8C-4F0B-9988-B9322AAA6DB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7F1ECD7F-BBDE-4E95-8DF7-21276209FF1F}" type="pres">
      <dgm:prSet presAssocID="{5DAA780D-BC8C-4F0B-9988-B9322AAA6DB1}" presName="spaceRect" presStyleCnt="0"/>
      <dgm:spPr/>
    </dgm:pt>
    <dgm:pt modelId="{A625DE01-15F8-4524-8F3E-1385CD8BA729}" type="pres">
      <dgm:prSet presAssocID="{5DAA780D-BC8C-4F0B-9988-B9322AAA6DB1}" presName="parTx" presStyleLbl="revTx" presStyleIdx="2" presStyleCnt="4">
        <dgm:presLayoutVars>
          <dgm:chMax val="0"/>
          <dgm:chPref val="0"/>
        </dgm:presLayoutVars>
      </dgm:prSet>
      <dgm:spPr/>
    </dgm:pt>
    <dgm:pt modelId="{1A202F72-0FA5-4CD9-B5E6-442D910DB437}" type="pres">
      <dgm:prSet presAssocID="{1DF564E7-3638-454C-925D-BF8F113A16CC}" presName="sibTrans" presStyleCnt="0"/>
      <dgm:spPr/>
    </dgm:pt>
    <dgm:pt modelId="{5BFDEC99-E762-4BF6-8A3A-ADB827303F0B}" type="pres">
      <dgm:prSet presAssocID="{15A1848E-88C0-42F3-8525-16E5E0F2CA8C}" presName="compNode" presStyleCnt="0"/>
      <dgm:spPr/>
    </dgm:pt>
    <dgm:pt modelId="{25614FE6-ED8F-4D54-9DB3-C04E63DD0FEF}" type="pres">
      <dgm:prSet presAssocID="{15A1848E-88C0-42F3-8525-16E5E0F2CA8C}" presName="bgRect" presStyleLbl="bgShp" presStyleIdx="3" presStyleCnt="4"/>
      <dgm:spPr/>
    </dgm:pt>
    <dgm:pt modelId="{47D099AE-B6DC-4BB3-98C2-90B24542C798}" type="pres">
      <dgm:prSet presAssocID="{15A1848E-88C0-42F3-8525-16E5E0F2CA8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8BC23A63-113C-416E-862C-2B9CF7C0DAF3}" type="pres">
      <dgm:prSet presAssocID="{15A1848E-88C0-42F3-8525-16E5E0F2CA8C}" presName="spaceRect" presStyleCnt="0"/>
      <dgm:spPr/>
    </dgm:pt>
    <dgm:pt modelId="{5B6A7817-B569-4A2D-A91E-F002EBDEFD1D}" type="pres">
      <dgm:prSet presAssocID="{15A1848E-88C0-42F3-8525-16E5E0F2CA8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7CE8C24-36DB-41A6-B84D-887C0AAD1D4D}" srcId="{8376E51E-2FEE-44AE-AE81-8C163DFEE823}" destId="{5DAA780D-BC8C-4F0B-9988-B9322AAA6DB1}" srcOrd="2" destOrd="0" parTransId="{660776DE-8353-43B6-B948-F9C067603C10}" sibTransId="{1DF564E7-3638-454C-925D-BF8F113A16CC}"/>
    <dgm:cxn modelId="{80D88236-BEC2-4DBB-BA79-5DE84FB56581}" type="presOf" srcId="{D0E5D2D7-9D90-4488-BC93-28945821F77F}" destId="{F2667B60-E887-4ACE-A0F0-9F7ED4B03882}" srcOrd="0" destOrd="0" presId="urn:microsoft.com/office/officeart/2018/2/layout/IconVerticalSolidList"/>
    <dgm:cxn modelId="{7591A336-81DF-4B5F-8683-A6FE8BF3A45C}" type="presOf" srcId="{8376E51E-2FEE-44AE-AE81-8C163DFEE823}" destId="{8993D063-0520-4398-AC30-31CB0192D67C}" srcOrd="0" destOrd="0" presId="urn:microsoft.com/office/officeart/2018/2/layout/IconVerticalSolidList"/>
    <dgm:cxn modelId="{2A6BF84A-2187-41AE-A884-A503F2D8FDA6}" type="presOf" srcId="{15A1848E-88C0-42F3-8525-16E5E0F2CA8C}" destId="{5B6A7817-B569-4A2D-A91E-F002EBDEFD1D}" srcOrd="0" destOrd="0" presId="urn:microsoft.com/office/officeart/2018/2/layout/IconVerticalSolidList"/>
    <dgm:cxn modelId="{78BB7455-04C0-4434-A3E9-F0B6FE36F273}" type="presOf" srcId="{5DAA780D-BC8C-4F0B-9988-B9322AAA6DB1}" destId="{A625DE01-15F8-4524-8F3E-1385CD8BA729}" srcOrd="0" destOrd="0" presId="urn:microsoft.com/office/officeart/2018/2/layout/IconVerticalSolidList"/>
    <dgm:cxn modelId="{8B9A0895-2690-472D-BFB3-E454635F2E2A}" srcId="{8376E51E-2FEE-44AE-AE81-8C163DFEE823}" destId="{E7181B2F-6B06-4D01-8271-7504667D8C1D}" srcOrd="0" destOrd="0" parTransId="{F0F92676-F1B5-447A-A040-0A946AAC6EE3}" sibTransId="{D008B44D-0314-412D-AFA3-9BEF1D3D49CF}"/>
    <dgm:cxn modelId="{46C2B6E7-EB4C-415E-93AD-2FD0958A9191}" srcId="{8376E51E-2FEE-44AE-AE81-8C163DFEE823}" destId="{D0E5D2D7-9D90-4488-BC93-28945821F77F}" srcOrd="1" destOrd="0" parTransId="{85426FE9-FDA9-46B8-B472-9151B1249DC6}" sibTransId="{2D5C3741-1E49-44BC-919B-D8E69E1418AF}"/>
    <dgm:cxn modelId="{3170E5FB-3A1A-4FC9-B257-BF6CFD12FE8A}" srcId="{8376E51E-2FEE-44AE-AE81-8C163DFEE823}" destId="{15A1848E-88C0-42F3-8525-16E5E0F2CA8C}" srcOrd="3" destOrd="0" parTransId="{5B94C5CF-AAFC-4A4E-A0BA-61BE976976BC}" sibTransId="{7AED9BAE-14AB-40B6-BA78-816E589D4209}"/>
    <dgm:cxn modelId="{503EB3FC-96D6-465F-A5E3-871BEC639C8B}" type="presOf" srcId="{E7181B2F-6B06-4D01-8271-7504667D8C1D}" destId="{FCDFD7EB-7FB1-4880-B0F4-00D3D47BB8E9}" srcOrd="0" destOrd="0" presId="urn:microsoft.com/office/officeart/2018/2/layout/IconVerticalSolidList"/>
    <dgm:cxn modelId="{C94F8E05-43A3-44AA-8643-12624625D5B0}" type="presParOf" srcId="{8993D063-0520-4398-AC30-31CB0192D67C}" destId="{E9402452-5EC7-4531-AA53-6E06193F48C7}" srcOrd="0" destOrd="0" presId="urn:microsoft.com/office/officeart/2018/2/layout/IconVerticalSolidList"/>
    <dgm:cxn modelId="{23AF5D68-993C-457E-8DC6-950C490CD251}" type="presParOf" srcId="{E9402452-5EC7-4531-AA53-6E06193F48C7}" destId="{A6659D99-5798-456E-9550-D586D220E0F4}" srcOrd="0" destOrd="0" presId="urn:microsoft.com/office/officeart/2018/2/layout/IconVerticalSolidList"/>
    <dgm:cxn modelId="{F565F4DB-BA21-4808-8307-6B8E55031A3F}" type="presParOf" srcId="{E9402452-5EC7-4531-AA53-6E06193F48C7}" destId="{9A69E181-7769-4C15-B544-0C589D278093}" srcOrd="1" destOrd="0" presId="urn:microsoft.com/office/officeart/2018/2/layout/IconVerticalSolidList"/>
    <dgm:cxn modelId="{FDE9F3F1-593A-4F2C-940C-2DF25EFD6FCA}" type="presParOf" srcId="{E9402452-5EC7-4531-AA53-6E06193F48C7}" destId="{AB224A6C-4E93-4F2B-A750-8F8E44E8CD27}" srcOrd="2" destOrd="0" presId="urn:microsoft.com/office/officeart/2018/2/layout/IconVerticalSolidList"/>
    <dgm:cxn modelId="{8C3E89ED-AEF5-4C69-9ABE-2DC84FEAFCFC}" type="presParOf" srcId="{E9402452-5EC7-4531-AA53-6E06193F48C7}" destId="{FCDFD7EB-7FB1-4880-B0F4-00D3D47BB8E9}" srcOrd="3" destOrd="0" presId="urn:microsoft.com/office/officeart/2018/2/layout/IconVerticalSolidList"/>
    <dgm:cxn modelId="{BE9DB490-B6DE-40C0-98DC-A6B259789123}" type="presParOf" srcId="{8993D063-0520-4398-AC30-31CB0192D67C}" destId="{50E30A29-52BF-4306-956E-A8929C8C67AD}" srcOrd="1" destOrd="0" presId="urn:microsoft.com/office/officeart/2018/2/layout/IconVerticalSolidList"/>
    <dgm:cxn modelId="{8732738A-A89C-4477-8145-4037F3C514FC}" type="presParOf" srcId="{8993D063-0520-4398-AC30-31CB0192D67C}" destId="{540FAC54-366F-421A-A5C6-4CC24CFCA48A}" srcOrd="2" destOrd="0" presId="urn:microsoft.com/office/officeart/2018/2/layout/IconVerticalSolidList"/>
    <dgm:cxn modelId="{CFFD48CA-ABEA-44AC-9E80-F3D67FA5185B}" type="presParOf" srcId="{540FAC54-366F-421A-A5C6-4CC24CFCA48A}" destId="{94D707E2-CD1E-40BA-A46E-AAFC41430FAE}" srcOrd="0" destOrd="0" presId="urn:microsoft.com/office/officeart/2018/2/layout/IconVerticalSolidList"/>
    <dgm:cxn modelId="{B0A5D233-4F02-4E1A-AC11-FF5EDC1AB547}" type="presParOf" srcId="{540FAC54-366F-421A-A5C6-4CC24CFCA48A}" destId="{9AA8689E-787A-431D-8019-A9E5B5E7BBB7}" srcOrd="1" destOrd="0" presId="urn:microsoft.com/office/officeart/2018/2/layout/IconVerticalSolidList"/>
    <dgm:cxn modelId="{BB4C651C-3F5C-4929-8E35-1ED0888320D0}" type="presParOf" srcId="{540FAC54-366F-421A-A5C6-4CC24CFCA48A}" destId="{E7E8657F-5DD6-4ABF-AC1B-02C4CF3E084E}" srcOrd="2" destOrd="0" presId="urn:microsoft.com/office/officeart/2018/2/layout/IconVerticalSolidList"/>
    <dgm:cxn modelId="{8A10BEBA-C857-4499-A6D7-E7EE10B30BF4}" type="presParOf" srcId="{540FAC54-366F-421A-A5C6-4CC24CFCA48A}" destId="{F2667B60-E887-4ACE-A0F0-9F7ED4B03882}" srcOrd="3" destOrd="0" presId="urn:microsoft.com/office/officeart/2018/2/layout/IconVerticalSolidList"/>
    <dgm:cxn modelId="{515FD3AF-C0CA-4984-A533-88DD8C881F51}" type="presParOf" srcId="{8993D063-0520-4398-AC30-31CB0192D67C}" destId="{ACCAFFD1-C492-4465-B5E7-0BEF22299591}" srcOrd="3" destOrd="0" presId="urn:microsoft.com/office/officeart/2018/2/layout/IconVerticalSolidList"/>
    <dgm:cxn modelId="{D48969BF-54CD-444D-8C29-23ED18F3CE8D}" type="presParOf" srcId="{8993D063-0520-4398-AC30-31CB0192D67C}" destId="{C7891BEB-D31C-4DE7-824D-014777C4007F}" srcOrd="4" destOrd="0" presId="urn:microsoft.com/office/officeart/2018/2/layout/IconVerticalSolidList"/>
    <dgm:cxn modelId="{9ABEEABF-E71C-4629-B24E-6A6FE7699AA8}" type="presParOf" srcId="{C7891BEB-D31C-4DE7-824D-014777C4007F}" destId="{4BFCAB56-28B6-46DC-8FB1-27522A34F4CC}" srcOrd="0" destOrd="0" presId="urn:microsoft.com/office/officeart/2018/2/layout/IconVerticalSolidList"/>
    <dgm:cxn modelId="{E0A245ED-E396-4F0A-BD13-866EC079EC88}" type="presParOf" srcId="{C7891BEB-D31C-4DE7-824D-014777C4007F}" destId="{0673CA97-32F8-4B6C-B552-B0D8B51D5183}" srcOrd="1" destOrd="0" presId="urn:microsoft.com/office/officeart/2018/2/layout/IconVerticalSolidList"/>
    <dgm:cxn modelId="{E8670D76-164F-4900-962A-E3479183F475}" type="presParOf" srcId="{C7891BEB-D31C-4DE7-824D-014777C4007F}" destId="{7F1ECD7F-BBDE-4E95-8DF7-21276209FF1F}" srcOrd="2" destOrd="0" presId="urn:microsoft.com/office/officeart/2018/2/layout/IconVerticalSolidList"/>
    <dgm:cxn modelId="{A85EA275-4272-4215-9CA4-0BD76EE22A14}" type="presParOf" srcId="{C7891BEB-D31C-4DE7-824D-014777C4007F}" destId="{A625DE01-15F8-4524-8F3E-1385CD8BA729}" srcOrd="3" destOrd="0" presId="urn:microsoft.com/office/officeart/2018/2/layout/IconVerticalSolidList"/>
    <dgm:cxn modelId="{A72D3A89-E7FC-498C-BCC6-8CE623D6453E}" type="presParOf" srcId="{8993D063-0520-4398-AC30-31CB0192D67C}" destId="{1A202F72-0FA5-4CD9-B5E6-442D910DB437}" srcOrd="5" destOrd="0" presId="urn:microsoft.com/office/officeart/2018/2/layout/IconVerticalSolidList"/>
    <dgm:cxn modelId="{9723FBE9-8F06-45E3-B6F7-11CE3F5483BD}" type="presParOf" srcId="{8993D063-0520-4398-AC30-31CB0192D67C}" destId="{5BFDEC99-E762-4BF6-8A3A-ADB827303F0B}" srcOrd="6" destOrd="0" presId="urn:microsoft.com/office/officeart/2018/2/layout/IconVerticalSolidList"/>
    <dgm:cxn modelId="{7D675755-7574-436D-8648-92A50D06ECD0}" type="presParOf" srcId="{5BFDEC99-E762-4BF6-8A3A-ADB827303F0B}" destId="{25614FE6-ED8F-4D54-9DB3-C04E63DD0FEF}" srcOrd="0" destOrd="0" presId="urn:microsoft.com/office/officeart/2018/2/layout/IconVerticalSolidList"/>
    <dgm:cxn modelId="{3F1A905C-513C-4A5D-BC32-9E7489612B25}" type="presParOf" srcId="{5BFDEC99-E762-4BF6-8A3A-ADB827303F0B}" destId="{47D099AE-B6DC-4BB3-98C2-90B24542C798}" srcOrd="1" destOrd="0" presId="urn:microsoft.com/office/officeart/2018/2/layout/IconVerticalSolidList"/>
    <dgm:cxn modelId="{762BB96F-1A12-4ECA-9F11-EE6468C8E639}" type="presParOf" srcId="{5BFDEC99-E762-4BF6-8A3A-ADB827303F0B}" destId="{8BC23A63-113C-416E-862C-2B9CF7C0DAF3}" srcOrd="2" destOrd="0" presId="urn:microsoft.com/office/officeart/2018/2/layout/IconVerticalSolidList"/>
    <dgm:cxn modelId="{42D73870-FF09-46C3-B488-EA136A8ECB09}" type="presParOf" srcId="{5BFDEC99-E762-4BF6-8A3A-ADB827303F0B}" destId="{5B6A7817-B569-4A2D-A91E-F002EBDEFD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0CE7B8-65CC-474C-9D24-1132D69A57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668A4AF-EEF4-4866-9F2A-AF10DE644136}">
      <dgm:prSet/>
      <dgm:spPr/>
      <dgm:t>
        <a:bodyPr/>
        <a:lstStyle/>
        <a:p>
          <a:r>
            <a:rPr lang="en-US" dirty="0"/>
            <a:t>Consolidate current initiatives : Strategic purchasing of medicines , dialysis &amp; oncology. </a:t>
          </a:r>
        </a:p>
      </dgm:t>
    </dgm:pt>
    <dgm:pt modelId="{ED4EE525-B2F5-475C-BC42-D36D282EC389}" type="parTrans" cxnId="{4F7049EA-AECC-45D0-8DEF-B6033555B954}">
      <dgm:prSet/>
      <dgm:spPr/>
      <dgm:t>
        <a:bodyPr/>
        <a:lstStyle/>
        <a:p>
          <a:endParaRPr lang="en-US"/>
        </a:p>
      </dgm:t>
    </dgm:pt>
    <dgm:pt modelId="{B98B21CE-FC03-4F98-85F2-D5AB5C072A82}" type="sibTrans" cxnId="{4F7049EA-AECC-45D0-8DEF-B6033555B954}">
      <dgm:prSet/>
      <dgm:spPr/>
      <dgm:t>
        <a:bodyPr/>
        <a:lstStyle/>
        <a:p>
          <a:endParaRPr lang="en-US"/>
        </a:p>
      </dgm:t>
    </dgm:pt>
    <dgm:pt modelId="{6EA0DE51-BCBD-4195-B1FF-553FC371E3AE}">
      <dgm:prSet/>
      <dgm:spPr/>
      <dgm:t>
        <a:bodyPr/>
        <a:lstStyle/>
        <a:p>
          <a:r>
            <a:rPr lang="en-US" dirty="0"/>
            <a:t>Expansion of Wellness Program : </a:t>
          </a:r>
          <a:r>
            <a:rPr lang="en-US" dirty="0">
              <a:latin typeface="+mj-lt"/>
            </a:rPr>
            <a:t>Collaboration with Government MDAs to increase uptake and support a sustainable implementation in the workplace and community</a:t>
          </a:r>
          <a:endParaRPr lang="en-US" dirty="0"/>
        </a:p>
      </dgm:t>
    </dgm:pt>
    <dgm:pt modelId="{0D9CE095-A55A-4641-AA8D-88D90578BB1C}" type="parTrans" cxnId="{C26030D6-E79B-45DE-85E1-510E22CEA368}">
      <dgm:prSet/>
      <dgm:spPr/>
      <dgm:t>
        <a:bodyPr/>
        <a:lstStyle/>
        <a:p>
          <a:endParaRPr lang="en-US"/>
        </a:p>
      </dgm:t>
    </dgm:pt>
    <dgm:pt modelId="{A5279C0E-E2F5-473A-A78C-F5B3076F8AC6}" type="sibTrans" cxnId="{C26030D6-E79B-45DE-85E1-510E22CEA368}">
      <dgm:prSet/>
      <dgm:spPr/>
      <dgm:t>
        <a:bodyPr/>
        <a:lstStyle/>
        <a:p>
          <a:endParaRPr lang="en-US"/>
        </a:p>
      </dgm:t>
    </dgm:pt>
    <dgm:pt modelId="{90A51495-AAD0-4690-9CC6-9E7121F882E8}">
      <dgm:prSet/>
      <dgm:spPr/>
      <dgm:t>
        <a:bodyPr/>
        <a:lstStyle/>
        <a:p>
          <a:r>
            <a:rPr lang="en-US"/>
            <a:t>Leveraging on Digital health through upscaling of Telemedicine facility (increased member awareness)</a:t>
          </a:r>
        </a:p>
      </dgm:t>
    </dgm:pt>
    <dgm:pt modelId="{AE63112F-414F-45B3-A7AB-9A1E855CC3FA}" type="parTrans" cxnId="{F1159DB2-1D8E-45C0-B9BE-36370C768296}">
      <dgm:prSet/>
      <dgm:spPr/>
      <dgm:t>
        <a:bodyPr/>
        <a:lstStyle/>
        <a:p>
          <a:endParaRPr lang="en-US"/>
        </a:p>
      </dgm:t>
    </dgm:pt>
    <dgm:pt modelId="{127142D9-67C9-437B-8FBD-2CCD67D410B5}" type="sibTrans" cxnId="{F1159DB2-1D8E-45C0-B9BE-36370C768296}">
      <dgm:prSet/>
      <dgm:spPr/>
      <dgm:t>
        <a:bodyPr/>
        <a:lstStyle/>
        <a:p>
          <a:endParaRPr lang="en-US"/>
        </a:p>
      </dgm:t>
    </dgm:pt>
    <dgm:pt modelId="{B14557D2-F877-45F7-AFF4-583C6CF34935}" type="pres">
      <dgm:prSet presAssocID="{530CE7B8-65CC-474C-9D24-1132D69A5723}" presName="root" presStyleCnt="0">
        <dgm:presLayoutVars>
          <dgm:dir/>
          <dgm:resizeHandles val="exact"/>
        </dgm:presLayoutVars>
      </dgm:prSet>
      <dgm:spPr/>
    </dgm:pt>
    <dgm:pt modelId="{565DA743-1C5B-4AF5-BE5D-F51808869D5F}" type="pres">
      <dgm:prSet presAssocID="{A668A4AF-EEF4-4866-9F2A-AF10DE644136}" presName="compNode" presStyleCnt="0"/>
      <dgm:spPr/>
    </dgm:pt>
    <dgm:pt modelId="{FD22FDE9-E928-44E9-995C-327B2FF42207}" type="pres">
      <dgm:prSet presAssocID="{A668A4AF-EEF4-4866-9F2A-AF10DE644136}" presName="bgRect" presStyleLbl="bgShp" presStyleIdx="0" presStyleCnt="3"/>
      <dgm:spPr/>
    </dgm:pt>
    <dgm:pt modelId="{4459C2F8-A4A1-4047-9933-B37F90C90223}" type="pres">
      <dgm:prSet presAssocID="{A668A4AF-EEF4-4866-9F2A-AF10DE64413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66E17B54-2FEE-4D7B-90DF-A6F30CACA068}" type="pres">
      <dgm:prSet presAssocID="{A668A4AF-EEF4-4866-9F2A-AF10DE644136}" presName="spaceRect" presStyleCnt="0"/>
      <dgm:spPr/>
    </dgm:pt>
    <dgm:pt modelId="{D0E30FF0-F393-4349-AB01-AA98DC1A0134}" type="pres">
      <dgm:prSet presAssocID="{A668A4AF-EEF4-4866-9F2A-AF10DE644136}" presName="parTx" presStyleLbl="revTx" presStyleIdx="0" presStyleCnt="3">
        <dgm:presLayoutVars>
          <dgm:chMax val="0"/>
          <dgm:chPref val="0"/>
        </dgm:presLayoutVars>
      </dgm:prSet>
      <dgm:spPr/>
    </dgm:pt>
    <dgm:pt modelId="{CF15F421-0B38-432B-A194-FA78106FB9FF}" type="pres">
      <dgm:prSet presAssocID="{B98B21CE-FC03-4F98-85F2-D5AB5C072A82}" presName="sibTrans" presStyleCnt="0"/>
      <dgm:spPr/>
    </dgm:pt>
    <dgm:pt modelId="{581C6987-61AB-49A6-89BB-98FA92EE07F8}" type="pres">
      <dgm:prSet presAssocID="{6EA0DE51-BCBD-4195-B1FF-553FC371E3AE}" presName="compNode" presStyleCnt="0"/>
      <dgm:spPr/>
    </dgm:pt>
    <dgm:pt modelId="{5DCAE3E0-B2D6-4550-923D-C3F7C2B0615C}" type="pres">
      <dgm:prSet presAssocID="{6EA0DE51-BCBD-4195-B1FF-553FC371E3AE}" presName="bgRect" presStyleLbl="bgShp" presStyleIdx="1" presStyleCnt="3"/>
      <dgm:spPr/>
    </dgm:pt>
    <dgm:pt modelId="{8318F75D-6A15-403F-960B-BC6C80FB2F38}" type="pres">
      <dgm:prSet presAssocID="{6EA0DE51-BCBD-4195-B1FF-553FC371E3A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B62F18A-54C8-4A03-A455-D4C9A2E119AF}" type="pres">
      <dgm:prSet presAssocID="{6EA0DE51-BCBD-4195-B1FF-553FC371E3AE}" presName="spaceRect" presStyleCnt="0"/>
      <dgm:spPr/>
    </dgm:pt>
    <dgm:pt modelId="{8887C419-EB84-4E2D-A4F9-3723410458F6}" type="pres">
      <dgm:prSet presAssocID="{6EA0DE51-BCBD-4195-B1FF-553FC371E3AE}" presName="parTx" presStyleLbl="revTx" presStyleIdx="1" presStyleCnt="3">
        <dgm:presLayoutVars>
          <dgm:chMax val="0"/>
          <dgm:chPref val="0"/>
        </dgm:presLayoutVars>
      </dgm:prSet>
      <dgm:spPr/>
    </dgm:pt>
    <dgm:pt modelId="{45761638-EE76-42C3-B892-8B051D867831}" type="pres">
      <dgm:prSet presAssocID="{A5279C0E-E2F5-473A-A78C-F5B3076F8AC6}" presName="sibTrans" presStyleCnt="0"/>
      <dgm:spPr/>
    </dgm:pt>
    <dgm:pt modelId="{A47E07DE-7CAA-4B67-95AD-513539AA1BDB}" type="pres">
      <dgm:prSet presAssocID="{90A51495-AAD0-4690-9CC6-9E7121F882E8}" presName="compNode" presStyleCnt="0"/>
      <dgm:spPr/>
    </dgm:pt>
    <dgm:pt modelId="{1509514B-6172-4756-9E34-EAF1DC202FA4}" type="pres">
      <dgm:prSet presAssocID="{90A51495-AAD0-4690-9CC6-9E7121F882E8}" presName="bgRect" presStyleLbl="bgShp" presStyleIdx="2" presStyleCnt="3"/>
      <dgm:spPr/>
    </dgm:pt>
    <dgm:pt modelId="{1DA86E09-5F44-45EC-97FE-7DB3076B0E47}" type="pres">
      <dgm:prSet presAssocID="{90A51495-AAD0-4690-9CC6-9E7121F882E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1C479F48-E39C-4B6D-B003-D48116D4DC83}" type="pres">
      <dgm:prSet presAssocID="{90A51495-AAD0-4690-9CC6-9E7121F882E8}" presName="spaceRect" presStyleCnt="0"/>
      <dgm:spPr/>
    </dgm:pt>
    <dgm:pt modelId="{47702C47-AE6D-4D66-BC8D-A2EF6AF917A4}" type="pres">
      <dgm:prSet presAssocID="{90A51495-AAD0-4690-9CC6-9E7121F882E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C8FB71F-6D78-4DF5-92A2-656FE1ADC999}" type="presOf" srcId="{530CE7B8-65CC-474C-9D24-1132D69A5723}" destId="{B14557D2-F877-45F7-AFF4-583C6CF34935}" srcOrd="0" destOrd="0" presId="urn:microsoft.com/office/officeart/2018/2/layout/IconVerticalSolidList"/>
    <dgm:cxn modelId="{E5A60E4B-5683-4CCA-A071-17C379871281}" type="presOf" srcId="{6EA0DE51-BCBD-4195-B1FF-553FC371E3AE}" destId="{8887C419-EB84-4E2D-A4F9-3723410458F6}" srcOrd="0" destOrd="0" presId="urn:microsoft.com/office/officeart/2018/2/layout/IconVerticalSolidList"/>
    <dgm:cxn modelId="{7CA8DF77-56E2-46F1-B2D4-BFC79392284B}" type="presOf" srcId="{A668A4AF-EEF4-4866-9F2A-AF10DE644136}" destId="{D0E30FF0-F393-4349-AB01-AA98DC1A0134}" srcOrd="0" destOrd="0" presId="urn:microsoft.com/office/officeart/2018/2/layout/IconVerticalSolidList"/>
    <dgm:cxn modelId="{F1159DB2-1D8E-45C0-B9BE-36370C768296}" srcId="{530CE7B8-65CC-474C-9D24-1132D69A5723}" destId="{90A51495-AAD0-4690-9CC6-9E7121F882E8}" srcOrd="2" destOrd="0" parTransId="{AE63112F-414F-45B3-A7AB-9A1E855CC3FA}" sibTransId="{127142D9-67C9-437B-8FBD-2CCD67D410B5}"/>
    <dgm:cxn modelId="{64EC73B6-BD93-4F82-AC99-EF774C1A6FDA}" type="presOf" srcId="{90A51495-AAD0-4690-9CC6-9E7121F882E8}" destId="{47702C47-AE6D-4D66-BC8D-A2EF6AF917A4}" srcOrd="0" destOrd="0" presId="urn:microsoft.com/office/officeart/2018/2/layout/IconVerticalSolidList"/>
    <dgm:cxn modelId="{C26030D6-E79B-45DE-85E1-510E22CEA368}" srcId="{530CE7B8-65CC-474C-9D24-1132D69A5723}" destId="{6EA0DE51-BCBD-4195-B1FF-553FC371E3AE}" srcOrd="1" destOrd="0" parTransId="{0D9CE095-A55A-4641-AA8D-88D90578BB1C}" sibTransId="{A5279C0E-E2F5-473A-A78C-F5B3076F8AC6}"/>
    <dgm:cxn modelId="{4F7049EA-AECC-45D0-8DEF-B6033555B954}" srcId="{530CE7B8-65CC-474C-9D24-1132D69A5723}" destId="{A668A4AF-EEF4-4866-9F2A-AF10DE644136}" srcOrd="0" destOrd="0" parTransId="{ED4EE525-B2F5-475C-BC42-D36D282EC389}" sibTransId="{B98B21CE-FC03-4F98-85F2-D5AB5C072A82}"/>
    <dgm:cxn modelId="{ECB5FEF1-122B-4AE5-AAB8-F63F7B075382}" type="presParOf" srcId="{B14557D2-F877-45F7-AFF4-583C6CF34935}" destId="{565DA743-1C5B-4AF5-BE5D-F51808869D5F}" srcOrd="0" destOrd="0" presId="urn:microsoft.com/office/officeart/2018/2/layout/IconVerticalSolidList"/>
    <dgm:cxn modelId="{F9996A8D-380E-477C-BC1C-FBFAF9A03573}" type="presParOf" srcId="{565DA743-1C5B-4AF5-BE5D-F51808869D5F}" destId="{FD22FDE9-E928-44E9-995C-327B2FF42207}" srcOrd="0" destOrd="0" presId="urn:microsoft.com/office/officeart/2018/2/layout/IconVerticalSolidList"/>
    <dgm:cxn modelId="{93C78172-3002-4007-AB33-5F405E3AD7FD}" type="presParOf" srcId="{565DA743-1C5B-4AF5-BE5D-F51808869D5F}" destId="{4459C2F8-A4A1-4047-9933-B37F90C90223}" srcOrd="1" destOrd="0" presId="urn:microsoft.com/office/officeart/2018/2/layout/IconVerticalSolidList"/>
    <dgm:cxn modelId="{61989B0E-A9B6-440A-A0A7-011446E5613D}" type="presParOf" srcId="{565DA743-1C5B-4AF5-BE5D-F51808869D5F}" destId="{66E17B54-2FEE-4D7B-90DF-A6F30CACA068}" srcOrd="2" destOrd="0" presId="urn:microsoft.com/office/officeart/2018/2/layout/IconVerticalSolidList"/>
    <dgm:cxn modelId="{048C8CB5-064F-4824-88E3-5F0FD1CF6AFB}" type="presParOf" srcId="{565DA743-1C5B-4AF5-BE5D-F51808869D5F}" destId="{D0E30FF0-F393-4349-AB01-AA98DC1A0134}" srcOrd="3" destOrd="0" presId="urn:microsoft.com/office/officeart/2018/2/layout/IconVerticalSolidList"/>
    <dgm:cxn modelId="{79A66360-7552-4F49-9FB5-FC36443F1BD3}" type="presParOf" srcId="{B14557D2-F877-45F7-AFF4-583C6CF34935}" destId="{CF15F421-0B38-432B-A194-FA78106FB9FF}" srcOrd="1" destOrd="0" presId="urn:microsoft.com/office/officeart/2018/2/layout/IconVerticalSolidList"/>
    <dgm:cxn modelId="{D3F4ED94-D088-474D-86AF-B18DB6F756E6}" type="presParOf" srcId="{B14557D2-F877-45F7-AFF4-583C6CF34935}" destId="{581C6987-61AB-49A6-89BB-98FA92EE07F8}" srcOrd="2" destOrd="0" presId="urn:microsoft.com/office/officeart/2018/2/layout/IconVerticalSolidList"/>
    <dgm:cxn modelId="{15113150-8552-4A74-A19B-9DAD3301848F}" type="presParOf" srcId="{581C6987-61AB-49A6-89BB-98FA92EE07F8}" destId="{5DCAE3E0-B2D6-4550-923D-C3F7C2B0615C}" srcOrd="0" destOrd="0" presId="urn:microsoft.com/office/officeart/2018/2/layout/IconVerticalSolidList"/>
    <dgm:cxn modelId="{A729312F-DC5A-4AE8-956F-756DC684AB0D}" type="presParOf" srcId="{581C6987-61AB-49A6-89BB-98FA92EE07F8}" destId="{8318F75D-6A15-403F-960B-BC6C80FB2F38}" srcOrd="1" destOrd="0" presId="urn:microsoft.com/office/officeart/2018/2/layout/IconVerticalSolidList"/>
    <dgm:cxn modelId="{1B7E879E-6BB0-4F5D-B8AC-F44758DBA5EC}" type="presParOf" srcId="{581C6987-61AB-49A6-89BB-98FA92EE07F8}" destId="{8B62F18A-54C8-4A03-A455-D4C9A2E119AF}" srcOrd="2" destOrd="0" presId="urn:microsoft.com/office/officeart/2018/2/layout/IconVerticalSolidList"/>
    <dgm:cxn modelId="{A2685033-AD4C-4B2D-BA83-F0E35EA8F9DC}" type="presParOf" srcId="{581C6987-61AB-49A6-89BB-98FA92EE07F8}" destId="{8887C419-EB84-4E2D-A4F9-3723410458F6}" srcOrd="3" destOrd="0" presId="urn:microsoft.com/office/officeart/2018/2/layout/IconVerticalSolidList"/>
    <dgm:cxn modelId="{F822E271-C12B-4141-AA3F-445B4BEC3CFB}" type="presParOf" srcId="{B14557D2-F877-45F7-AFF4-583C6CF34935}" destId="{45761638-EE76-42C3-B892-8B051D867831}" srcOrd="3" destOrd="0" presId="urn:microsoft.com/office/officeart/2018/2/layout/IconVerticalSolidList"/>
    <dgm:cxn modelId="{AF148B5B-EF51-4DA3-95F3-D87F9768C9C7}" type="presParOf" srcId="{B14557D2-F877-45F7-AFF4-583C6CF34935}" destId="{A47E07DE-7CAA-4B67-95AD-513539AA1BDB}" srcOrd="4" destOrd="0" presId="urn:microsoft.com/office/officeart/2018/2/layout/IconVerticalSolidList"/>
    <dgm:cxn modelId="{7097E39D-7174-40D0-ADB3-FD5B537482E5}" type="presParOf" srcId="{A47E07DE-7CAA-4B67-95AD-513539AA1BDB}" destId="{1509514B-6172-4756-9E34-EAF1DC202FA4}" srcOrd="0" destOrd="0" presId="urn:microsoft.com/office/officeart/2018/2/layout/IconVerticalSolidList"/>
    <dgm:cxn modelId="{3E5DDB99-FAA3-4F0D-B93D-AFF363977365}" type="presParOf" srcId="{A47E07DE-7CAA-4B67-95AD-513539AA1BDB}" destId="{1DA86E09-5F44-45EC-97FE-7DB3076B0E47}" srcOrd="1" destOrd="0" presId="urn:microsoft.com/office/officeart/2018/2/layout/IconVerticalSolidList"/>
    <dgm:cxn modelId="{4C12A866-6B91-491D-8A29-21EBDC022AD9}" type="presParOf" srcId="{A47E07DE-7CAA-4B67-95AD-513539AA1BDB}" destId="{1C479F48-E39C-4B6D-B003-D48116D4DC83}" srcOrd="2" destOrd="0" presId="urn:microsoft.com/office/officeart/2018/2/layout/IconVerticalSolidList"/>
    <dgm:cxn modelId="{B908ACCE-AC60-45C5-A5D5-16AB79DEAACA}" type="presParOf" srcId="{A47E07DE-7CAA-4B67-95AD-513539AA1BDB}" destId="{47702C47-AE6D-4D66-BC8D-A2EF6AF917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828B2-F7C4-48EF-82D4-1F976833FA5E}">
      <dsp:nvSpPr>
        <dsp:cNvPr id="0" name=""/>
        <dsp:cNvSpPr/>
      </dsp:nvSpPr>
      <dsp:spPr>
        <a:xfrm>
          <a:off x="790153" y="973961"/>
          <a:ext cx="1199812" cy="1199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48ED8-FE9D-48CD-9635-EE01184378F8}">
      <dsp:nvSpPr>
        <dsp:cNvPr id="0" name=""/>
        <dsp:cNvSpPr/>
      </dsp:nvSpPr>
      <dsp:spPr>
        <a:xfrm>
          <a:off x="56935" y="2654200"/>
          <a:ext cx="2666250" cy="1522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main objective of PSMAS is ensuring Universal Card Acceptance  for its members as a means towards Universal Health Coverage (UHC).</a:t>
          </a:r>
        </a:p>
      </dsp:txBody>
      <dsp:txXfrm>
        <a:off x="56935" y="2654200"/>
        <a:ext cx="2666250" cy="1522397"/>
      </dsp:txXfrm>
    </dsp:sp>
    <dsp:sp modelId="{025F6683-720F-4D81-BB0C-3F9444BA64DA}">
      <dsp:nvSpPr>
        <dsp:cNvPr id="0" name=""/>
        <dsp:cNvSpPr/>
      </dsp:nvSpPr>
      <dsp:spPr>
        <a:xfrm>
          <a:off x="3922997" y="973961"/>
          <a:ext cx="1199812" cy="1199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D917A0-0F88-4B03-AA41-C528E53E9CCD}">
      <dsp:nvSpPr>
        <dsp:cNvPr id="0" name=""/>
        <dsp:cNvSpPr/>
      </dsp:nvSpPr>
      <dsp:spPr>
        <a:xfrm>
          <a:off x="3189778" y="2654200"/>
          <a:ext cx="2666250" cy="1522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UHC : provide </a:t>
          </a:r>
          <a:r>
            <a:rPr lang="en-ZA" sz="1400" b="1" kern="1200" dirty="0"/>
            <a:t>all people </a:t>
          </a:r>
          <a:r>
            <a:rPr lang="en-ZA" sz="1400" kern="1200" dirty="0"/>
            <a:t>with </a:t>
          </a:r>
          <a:r>
            <a:rPr lang="en-ZA" sz="1400" b="1" kern="1200" dirty="0"/>
            <a:t>access</a:t>
          </a:r>
          <a:r>
            <a:rPr lang="en-ZA" sz="1400" kern="1200" dirty="0"/>
            <a:t> to </a:t>
          </a:r>
          <a:r>
            <a:rPr lang="en-ZA" sz="1400" b="1" kern="1200" dirty="0"/>
            <a:t>needed</a:t>
          </a:r>
          <a:r>
            <a:rPr lang="en-ZA" sz="1400" kern="1200" dirty="0"/>
            <a:t> health services of sufficient</a:t>
          </a:r>
          <a:r>
            <a:rPr lang="en-ZA" sz="1400" b="1" kern="1200" dirty="0"/>
            <a:t> quality </a:t>
          </a:r>
          <a:r>
            <a:rPr lang="en-ZA" sz="1400" kern="1200" dirty="0"/>
            <a:t>to be effective and to ensure that the use of these services does not expose the user to </a:t>
          </a:r>
          <a:r>
            <a:rPr lang="en-ZA" sz="1400" b="1" kern="1200" dirty="0"/>
            <a:t>financial hardship</a:t>
          </a:r>
          <a:r>
            <a:rPr lang="en-ZA" sz="1400" kern="1200" dirty="0"/>
            <a:t>’ (World Health Report 2010)</a:t>
          </a:r>
          <a:endParaRPr lang="en-US" sz="1400" kern="1200" dirty="0"/>
        </a:p>
      </dsp:txBody>
      <dsp:txXfrm>
        <a:off x="3189778" y="2654200"/>
        <a:ext cx="2666250" cy="15223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D473A-B237-4AF7-ACE2-65AB2EEFCCF6}">
      <dsp:nvSpPr>
        <dsp:cNvPr id="0" name=""/>
        <dsp:cNvSpPr/>
      </dsp:nvSpPr>
      <dsp:spPr>
        <a:xfrm rot="5400000">
          <a:off x="6520083" y="-2613469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Reduce or eliminate Out Of Pocket payments.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Reliable card acceptance</a:t>
          </a:r>
        </a:p>
      </dsp:txBody>
      <dsp:txXfrm rot="-5400000">
        <a:off x="3759240" y="204069"/>
        <a:ext cx="6626396" cy="1048013"/>
      </dsp:txXfrm>
    </dsp:sp>
    <dsp:sp modelId="{2EE9FE31-AE8B-4331-AC0C-BF05C22565F0}">
      <dsp:nvSpPr>
        <dsp:cNvPr id="0" name=""/>
        <dsp:cNvSpPr/>
      </dsp:nvSpPr>
      <dsp:spPr>
        <a:xfrm>
          <a:off x="0" y="2199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ook Antiqua" panose="02040602050305030304" pitchFamily="18" charset="0"/>
            </a:rPr>
            <a:t>Adequate Financial Protection</a:t>
          </a:r>
        </a:p>
      </dsp:txBody>
      <dsp:txXfrm>
        <a:off x="70869" y="73068"/>
        <a:ext cx="3617501" cy="1310016"/>
      </dsp:txXfrm>
    </dsp:sp>
    <dsp:sp modelId="{9C7C8CF7-7CD0-45F5-B89C-0155A25593A3}">
      <dsp:nvSpPr>
        <dsp:cNvPr id="0" name=""/>
        <dsp:cNvSpPr/>
      </dsp:nvSpPr>
      <dsp:spPr>
        <a:xfrm rot="5400000">
          <a:off x="6520083" y="-1089127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Improve Health Outcomes (Reduce Mortality and Improve life Expectancy)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Book Antiqua" panose="02040602050305030304" pitchFamily="18" charset="0"/>
            </a:rPr>
            <a:t>Reliable service delivery (Turn around times , prescription fill rates etc.)</a:t>
          </a:r>
        </a:p>
      </dsp:txBody>
      <dsp:txXfrm rot="-5400000">
        <a:off x="3759240" y="1728411"/>
        <a:ext cx="6626396" cy="1048013"/>
      </dsp:txXfrm>
    </dsp:sp>
    <dsp:sp modelId="{D14B3B42-A336-4887-B582-88476327F52B}">
      <dsp:nvSpPr>
        <dsp:cNvPr id="0" name=""/>
        <dsp:cNvSpPr/>
      </dsp:nvSpPr>
      <dsp:spPr>
        <a:xfrm>
          <a:off x="0" y="1526541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ook Antiqua" panose="02040602050305030304" pitchFamily="18" charset="0"/>
            </a:rPr>
            <a:t>Quality</a:t>
          </a:r>
        </a:p>
      </dsp:txBody>
      <dsp:txXfrm>
        <a:off x="70869" y="1597410"/>
        <a:ext cx="3617501" cy="1310016"/>
      </dsp:txXfrm>
    </dsp:sp>
    <dsp:sp modelId="{CC827951-1D79-4556-A114-B625BD3E0BAA}">
      <dsp:nvSpPr>
        <dsp:cNvPr id="0" name=""/>
        <dsp:cNvSpPr/>
      </dsp:nvSpPr>
      <dsp:spPr>
        <a:xfrm rot="5400000">
          <a:off x="6520083" y="435214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Wide distribution of healthcare facilities (ease of access)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Book Antiqua" panose="02040602050305030304" pitchFamily="18" charset="0"/>
            </a:rPr>
            <a:t>Ensure access based on need</a:t>
          </a:r>
        </a:p>
      </dsp:txBody>
      <dsp:txXfrm rot="-5400000">
        <a:off x="3759240" y="3252753"/>
        <a:ext cx="6626396" cy="1048013"/>
      </dsp:txXfrm>
    </dsp:sp>
    <dsp:sp modelId="{D58449A3-1DCA-468A-9BAC-D1FF11E56768}">
      <dsp:nvSpPr>
        <dsp:cNvPr id="0" name=""/>
        <dsp:cNvSpPr/>
      </dsp:nvSpPr>
      <dsp:spPr>
        <a:xfrm>
          <a:off x="0" y="3050883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ook Antiqua" panose="02040602050305030304" pitchFamily="18" charset="0"/>
            </a:rPr>
            <a:t>Equity</a:t>
          </a:r>
        </a:p>
      </dsp:txBody>
      <dsp:txXfrm>
        <a:off x="70869" y="3121752"/>
        <a:ext cx="3617501" cy="1310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34A9E-910B-4DBC-851B-E5047A322596}">
      <dsp:nvSpPr>
        <dsp:cNvPr id="0" name=""/>
        <dsp:cNvSpPr/>
      </dsp:nvSpPr>
      <dsp:spPr>
        <a:xfrm>
          <a:off x="0" y="74063"/>
          <a:ext cx="6949440" cy="7585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4147 members screened had annual screening.</a:t>
          </a:r>
          <a:endParaRPr lang="en-US" sz="1900" kern="1200"/>
        </a:p>
      </dsp:txBody>
      <dsp:txXfrm>
        <a:off x="37032" y="111095"/>
        <a:ext cx="6875376" cy="684534"/>
      </dsp:txXfrm>
    </dsp:sp>
    <dsp:sp modelId="{5DC5200B-BC0C-454C-915C-6DFAE256D838}">
      <dsp:nvSpPr>
        <dsp:cNvPr id="0" name=""/>
        <dsp:cNvSpPr/>
      </dsp:nvSpPr>
      <dsp:spPr>
        <a:xfrm>
          <a:off x="0" y="887382"/>
          <a:ext cx="6949440" cy="758598"/>
        </a:xfrm>
        <a:prstGeom prst="roundRect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820 screened for Cervical cancer.</a:t>
          </a:r>
          <a:endParaRPr lang="en-US" sz="1900" kern="1200"/>
        </a:p>
      </dsp:txBody>
      <dsp:txXfrm>
        <a:off x="37032" y="924414"/>
        <a:ext cx="6875376" cy="684534"/>
      </dsp:txXfrm>
    </dsp:sp>
    <dsp:sp modelId="{5E79F3A5-C6AB-497E-A0A2-1FE4B196F86B}">
      <dsp:nvSpPr>
        <dsp:cNvPr id="0" name=""/>
        <dsp:cNvSpPr/>
      </dsp:nvSpPr>
      <dsp:spPr>
        <a:xfrm>
          <a:off x="0" y="1700700"/>
          <a:ext cx="6949440" cy="758598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800 screened for Prostate cancer.</a:t>
          </a:r>
          <a:endParaRPr lang="en-US" sz="1900" kern="1200"/>
        </a:p>
      </dsp:txBody>
      <dsp:txXfrm>
        <a:off x="37032" y="1737732"/>
        <a:ext cx="6875376" cy="684534"/>
      </dsp:txXfrm>
    </dsp:sp>
    <dsp:sp modelId="{5860E523-C6D1-49D5-80CD-BAD8720227CA}">
      <dsp:nvSpPr>
        <dsp:cNvPr id="0" name=""/>
        <dsp:cNvSpPr/>
      </dsp:nvSpPr>
      <dsp:spPr>
        <a:xfrm>
          <a:off x="0" y="2514019"/>
          <a:ext cx="6949440" cy="758598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910 screened for breast cancer.</a:t>
          </a:r>
          <a:endParaRPr lang="en-US" sz="1900" kern="1200"/>
        </a:p>
      </dsp:txBody>
      <dsp:txXfrm>
        <a:off x="37032" y="2551051"/>
        <a:ext cx="6875376" cy="684534"/>
      </dsp:txXfrm>
    </dsp:sp>
    <dsp:sp modelId="{55B0C8D0-7A61-41F6-AB0C-64F228393BCB}">
      <dsp:nvSpPr>
        <dsp:cNvPr id="0" name=""/>
        <dsp:cNvSpPr/>
      </dsp:nvSpPr>
      <dsp:spPr>
        <a:xfrm>
          <a:off x="0" y="3327338"/>
          <a:ext cx="6949440" cy="758598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583 members in diabetes care program.</a:t>
          </a:r>
          <a:endParaRPr lang="en-US" sz="1900" kern="1200"/>
        </a:p>
      </dsp:txBody>
      <dsp:txXfrm>
        <a:off x="37032" y="3364370"/>
        <a:ext cx="6875376" cy="684534"/>
      </dsp:txXfrm>
    </dsp:sp>
    <dsp:sp modelId="{57D1E5B8-43C1-4C51-9564-9A9C082B64DC}">
      <dsp:nvSpPr>
        <dsp:cNvPr id="0" name=""/>
        <dsp:cNvSpPr/>
      </dsp:nvSpPr>
      <dsp:spPr>
        <a:xfrm>
          <a:off x="0" y="4140657"/>
          <a:ext cx="6949440" cy="758598"/>
        </a:xfrm>
        <a:prstGeom prst="roundRect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Conducted wellness programs with 24 public sector organisations.</a:t>
          </a:r>
          <a:endParaRPr lang="en-US" sz="1900" kern="1200"/>
        </a:p>
      </dsp:txBody>
      <dsp:txXfrm>
        <a:off x="37032" y="4177689"/>
        <a:ext cx="6875376" cy="684534"/>
      </dsp:txXfrm>
    </dsp:sp>
    <dsp:sp modelId="{718814C7-3681-438E-8572-590A15850762}">
      <dsp:nvSpPr>
        <dsp:cNvPr id="0" name=""/>
        <dsp:cNvSpPr/>
      </dsp:nvSpPr>
      <dsp:spPr>
        <a:xfrm>
          <a:off x="0" y="4953975"/>
          <a:ext cx="6949440" cy="758598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Outreaches conducted in 15 cities and towns.</a:t>
          </a:r>
          <a:endParaRPr lang="en-US" sz="1900" kern="1200"/>
        </a:p>
      </dsp:txBody>
      <dsp:txXfrm>
        <a:off x="37032" y="4991007"/>
        <a:ext cx="6875376" cy="684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87906-C131-4880-A98B-57E7170FF2B2}">
      <dsp:nvSpPr>
        <dsp:cNvPr id="0" name=""/>
        <dsp:cNvSpPr/>
      </dsp:nvSpPr>
      <dsp:spPr>
        <a:xfrm>
          <a:off x="1125496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F02B0-1736-462C-AB93-D01B85A70426}">
      <dsp:nvSpPr>
        <dsp:cNvPr id="0" name=""/>
        <dsp:cNvSpPr/>
      </dsp:nvSpPr>
      <dsp:spPr>
        <a:xfrm>
          <a:off x="1338929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90EDF-9152-4441-A248-D514CBA50DD7}">
      <dsp:nvSpPr>
        <dsp:cNvPr id="0" name=""/>
        <dsp:cNvSpPr/>
      </dsp:nvSpPr>
      <dsp:spPr>
        <a:xfrm>
          <a:off x="805345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 dirty="0"/>
            <a:t>Obesity 61.8% </a:t>
          </a:r>
          <a:r>
            <a:rPr lang="en-ZW" sz="1200" b="0" kern="1200" dirty="0"/>
            <a:t>(higher in women than men at 3:1 ratio).</a:t>
          </a:r>
          <a:endParaRPr lang="en-US" sz="1200" b="0" kern="1200" dirty="0"/>
        </a:p>
      </dsp:txBody>
      <dsp:txXfrm>
        <a:off x="805345" y="1313725"/>
        <a:ext cx="1641796" cy="656718"/>
      </dsp:txXfrm>
    </dsp:sp>
    <dsp:sp modelId="{C7D14C89-637F-427B-BFBB-6C534D4C9215}">
      <dsp:nvSpPr>
        <dsp:cNvPr id="0" name=""/>
        <dsp:cNvSpPr/>
      </dsp:nvSpPr>
      <dsp:spPr>
        <a:xfrm>
          <a:off x="3054607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7CD35-A236-442C-96D2-02112B9E917F}">
      <dsp:nvSpPr>
        <dsp:cNvPr id="0" name=""/>
        <dsp:cNvSpPr/>
      </dsp:nvSpPr>
      <dsp:spPr>
        <a:xfrm>
          <a:off x="3268041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F11C5-F983-4B6D-A37C-19BAF7F207CE}">
      <dsp:nvSpPr>
        <dsp:cNvPr id="0" name=""/>
        <dsp:cNvSpPr/>
      </dsp:nvSpPr>
      <dsp:spPr>
        <a:xfrm>
          <a:off x="2734457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 dirty="0"/>
            <a:t>Physical inactivity 41.5%</a:t>
          </a:r>
          <a:endParaRPr lang="en-US" sz="1200" kern="1200" dirty="0"/>
        </a:p>
      </dsp:txBody>
      <dsp:txXfrm>
        <a:off x="2734457" y="1313725"/>
        <a:ext cx="1641796" cy="656718"/>
      </dsp:txXfrm>
    </dsp:sp>
    <dsp:sp modelId="{E7E7A68C-DC66-4B55-8454-E99B0ADAE1EC}">
      <dsp:nvSpPr>
        <dsp:cNvPr id="0" name=""/>
        <dsp:cNvSpPr/>
      </dsp:nvSpPr>
      <dsp:spPr>
        <a:xfrm>
          <a:off x="1125496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D8885-2200-4271-A40F-16397659EC3C}">
      <dsp:nvSpPr>
        <dsp:cNvPr id="0" name=""/>
        <dsp:cNvSpPr/>
      </dsp:nvSpPr>
      <dsp:spPr>
        <a:xfrm>
          <a:off x="1338929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00D1D1-C9B5-46F3-8A61-330753366261}">
      <dsp:nvSpPr>
        <dsp:cNvPr id="0" name=""/>
        <dsp:cNvSpPr/>
      </dsp:nvSpPr>
      <dsp:spPr>
        <a:xfrm>
          <a:off x="805345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Prediabetes 27%</a:t>
          </a:r>
          <a:endParaRPr lang="en-US" sz="1200" kern="1200"/>
        </a:p>
      </dsp:txBody>
      <dsp:txXfrm>
        <a:off x="805345" y="3694331"/>
        <a:ext cx="1641796" cy="656718"/>
      </dsp:txXfrm>
    </dsp:sp>
    <dsp:sp modelId="{50C297AC-12D5-44F1-A380-3CC2F0E63E08}">
      <dsp:nvSpPr>
        <dsp:cNvPr id="0" name=""/>
        <dsp:cNvSpPr/>
      </dsp:nvSpPr>
      <dsp:spPr>
        <a:xfrm>
          <a:off x="3054607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69557-3C86-4F91-8863-3F355444253F}">
      <dsp:nvSpPr>
        <dsp:cNvPr id="0" name=""/>
        <dsp:cNvSpPr/>
      </dsp:nvSpPr>
      <dsp:spPr>
        <a:xfrm>
          <a:off x="3268041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CBA4F-CE36-4E78-A213-8AA4754D78B8}">
      <dsp:nvSpPr>
        <dsp:cNvPr id="0" name=""/>
        <dsp:cNvSpPr/>
      </dsp:nvSpPr>
      <dsp:spPr>
        <a:xfrm>
          <a:off x="2734457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 dirty="0"/>
            <a:t>Tobacco use 7%</a:t>
          </a:r>
          <a:endParaRPr lang="en-US" sz="1200" kern="1200" dirty="0"/>
        </a:p>
      </dsp:txBody>
      <dsp:txXfrm>
        <a:off x="2734457" y="3694331"/>
        <a:ext cx="1641796" cy="6567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F398E-386C-4D03-9A3A-8D82778B9C5E}">
      <dsp:nvSpPr>
        <dsp:cNvPr id="0" name=""/>
        <dsp:cNvSpPr/>
      </dsp:nvSpPr>
      <dsp:spPr>
        <a:xfrm>
          <a:off x="0" y="0"/>
          <a:ext cx="6595673" cy="14686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A1835-3A9D-494A-A36F-8173FBDFA033}">
      <dsp:nvSpPr>
        <dsp:cNvPr id="0" name=""/>
        <dsp:cNvSpPr/>
      </dsp:nvSpPr>
      <dsp:spPr>
        <a:xfrm>
          <a:off x="444274" y="331080"/>
          <a:ext cx="807772" cy="8077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C10BA-DBE3-47F7-90F8-4F35137AB888}">
      <dsp:nvSpPr>
        <dsp:cNvPr id="0" name=""/>
        <dsp:cNvSpPr/>
      </dsp:nvSpPr>
      <dsp:spPr>
        <a:xfrm>
          <a:off x="1696322" y="627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500" kern="1200" dirty="0"/>
            <a:t>Through the strategic purchasing arrangements, the Society is currently contracting 14 Dialysis centres across the country to cater for the approximately 160 dialysis members since May 2024.</a:t>
          </a:r>
          <a:endParaRPr lang="en-US" sz="1500" kern="1200" dirty="0"/>
        </a:p>
      </dsp:txBody>
      <dsp:txXfrm>
        <a:off x="1696322" y="627"/>
        <a:ext cx="4899350" cy="1468677"/>
      </dsp:txXfrm>
    </dsp:sp>
    <dsp:sp modelId="{A539F31A-4E2B-42BF-B760-12DDF9641D17}">
      <dsp:nvSpPr>
        <dsp:cNvPr id="0" name=""/>
        <dsp:cNvSpPr/>
      </dsp:nvSpPr>
      <dsp:spPr>
        <a:xfrm>
          <a:off x="0" y="1836474"/>
          <a:ext cx="6595673" cy="14686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AB433-0D85-4BF0-BFC4-7F0679E7C4D2}">
      <dsp:nvSpPr>
        <dsp:cNvPr id="0" name=""/>
        <dsp:cNvSpPr/>
      </dsp:nvSpPr>
      <dsp:spPr>
        <a:xfrm>
          <a:off x="444274" y="2166926"/>
          <a:ext cx="807772" cy="8077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83A0C-8915-499C-99E3-31ECAFCB26FF}">
      <dsp:nvSpPr>
        <dsp:cNvPr id="0" name=""/>
        <dsp:cNvSpPr/>
      </dsp:nvSpPr>
      <dsp:spPr>
        <a:xfrm>
          <a:off x="1696322" y="1836474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500" kern="1200" dirty="0"/>
            <a:t>This reduced Mortality : </a:t>
          </a:r>
          <a:r>
            <a:rPr lang="en-US" sz="1500" kern="1200" dirty="0"/>
            <a:t>When compared to 2024, which had on average 3 deaths per month and 2023 which was an average of 4 deaths per month.</a:t>
          </a:r>
        </a:p>
      </dsp:txBody>
      <dsp:txXfrm>
        <a:off x="1696322" y="1836474"/>
        <a:ext cx="4899350" cy="1468677"/>
      </dsp:txXfrm>
    </dsp:sp>
    <dsp:sp modelId="{533CEA87-FE89-4DF4-83C7-58D9007784C9}">
      <dsp:nvSpPr>
        <dsp:cNvPr id="0" name=""/>
        <dsp:cNvSpPr/>
      </dsp:nvSpPr>
      <dsp:spPr>
        <a:xfrm>
          <a:off x="0" y="3672321"/>
          <a:ext cx="6595673" cy="14686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08503-B875-459E-ABA9-19BD678B442F}">
      <dsp:nvSpPr>
        <dsp:cNvPr id="0" name=""/>
        <dsp:cNvSpPr/>
      </dsp:nvSpPr>
      <dsp:spPr>
        <a:xfrm>
          <a:off x="444274" y="4002773"/>
          <a:ext cx="807772" cy="8077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3483E-070E-4AD0-9EBE-708A4D5A6AD5}">
      <dsp:nvSpPr>
        <dsp:cNvPr id="0" name=""/>
        <dsp:cNvSpPr/>
      </dsp:nvSpPr>
      <dsp:spPr>
        <a:xfrm>
          <a:off x="1696322" y="3672321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Cost savings : When strategically purchasing in USD the Society is generating savings of US$108 000 per month which are lower than when purchasing in local </a:t>
          </a:r>
        </a:p>
      </dsp:txBody>
      <dsp:txXfrm>
        <a:off x="1696322" y="3672321"/>
        <a:ext cx="4899350" cy="14686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699EC8-FD43-4EBB-A502-61BBA2D8C89C}">
      <dsp:nvSpPr>
        <dsp:cNvPr id="0" name=""/>
        <dsp:cNvSpPr/>
      </dsp:nvSpPr>
      <dsp:spPr>
        <a:xfrm>
          <a:off x="0" y="2401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7BF71-4F93-4D36-B1B3-B3711EC414CB}">
      <dsp:nvSpPr>
        <dsp:cNvPr id="0" name=""/>
        <dsp:cNvSpPr/>
      </dsp:nvSpPr>
      <dsp:spPr>
        <a:xfrm>
          <a:off x="368211" y="276278"/>
          <a:ext cx="669475" cy="669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E0898-BFE3-4CBF-BA93-8F62073A27BB}">
      <dsp:nvSpPr>
        <dsp:cNvPr id="0" name=""/>
        <dsp:cNvSpPr/>
      </dsp:nvSpPr>
      <dsp:spPr>
        <a:xfrm>
          <a:off x="1405898" y="2401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Financial sustainability</a:t>
          </a:r>
        </a:p>
      </dsp:txBody>
      <dsp:txXfrm>
        <a:off x="1405898" y="2401"/>
        <a:ext cx="3127248" cy="1217228"/>
      </dsp:txXfrm>
    </dsp:sp>
    <dsp:sp modelId="{0D0A3E62-0ABF-47C8-9132-21514B82FFED}">
      <dsp:nvSpPr>
        <dsp:cNvPr id="0" name=""/>
        <dsp:cNvSpPr/>
      </dsp:nvSpPr>
      <dsp:spPr>
        <a:xfrm>
          <a:off x="4533146" y="2401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Healthcare inflation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Subscription adequacy</a:t>
          </a:r>
        </a:p>
      </dsp:txBody>
      <dsp:txXfrm>
        <a:off x="4533146" y="2401"/>
        <a:ext cx="2416293" cy="1217228"/>
      </dsp:txXfrm>
    </dsp:sp>
    <dsp:sp modelId="{5C695A26-8E16-4695-9244-1BB73A874F14}">
      <dsp:nvSpPr>
        <dsp:cNvPr id="0" name=""/>
        <dsp:cNvSpPr/>
      </dsp:nvSpPr>
      <dsp:spPr>
        <a:xfrm>
          <a:off x="0" y="1523937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56CE1-7D78-4FAB-BB6F-284770684F27}">
      <dsp:nvSpPr>
        <dsp:cNvPr id="0" name=""/>
        <dsp:cNvSpPr/>
      </dsp:nvSpPr>
      <dsp:spPr>
        <a:xfrm>
          <a:off x="368211" y="1797813"/>
          <a:ext cx="669475" cy="669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EC206-6FF7-4625-B1B0-9B4F509AB939}">
      <dsp:nvSpPr>
        <dsp:cNvPr id="0" name=""/>
        <dsp:cNvSpPr/>
      </dsp:nvSpPr>
      <dsp:spPr>
        <a:xfrm>
          <a:off x="1405898" y="1523937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Healthcare access gaps &amp; Quality issues</a:t>
          </a:r>
        </a:p>
      </dsp:txBody>
      <dsp:txXfrm>
        <a:off x="1405898" y="1523937"/>
        <a:ext cx="5543541" cy="1217228"/>
      </dsp:txXfrm>
    </dsp:sp>
    <dsp:sp modelId="{0D318ED9-E6A0-4E21-AEA8-2DE273BFB66D}">
      <dsp:nvSpPr>
        <dsp:cNvPr id="0" name=""/>
        <dsp:cNvSpPr/>
      </dsp:nvSpPr>
      <dsp:spPr>
        <a:xfrm>
          <a:off x="0" y="3045472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07558F-EDE8-47D1-86D5-70779702884A}">
      <dsp:nvSpPr>
        <dsp:cNvPr id="0" name=""/>
        <dsp:cNvSpPr/>
      </dsp:nvSpPr>
      <dsp:spPr>
        <a:xfrm>
          <a:off x="368211" y="3319348"/>
          <a:ext cx="669475" cy="669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60E61-6A4E-4D4C-957B-97072F9EAC6C}">
      <dsp:nvSpPr>
        <dsp:cNvPr id="0" name=""/>
        <dsp:cNvSpPr/>
      </dsp:nvSpPr>
      <dsp:spPr>
        <a:xfrm>
          <a:off x="1405898" y="3045472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Operational efficiencies</a:t>
          </a:r>
        </a:p>
      </dsp:txBody>
      <dsp:txXfrm>
        <a:off x="1405898" y="3045472"/>
        <a:ext cx="3127248" cy="1217228"/>
      </dsp:txXfrm>
    </dsp:sp>
    <dsp:sp modelId="{F178FD20-A4BC-49A9-B258-723394098AB0}">
      <dsp:nvSpPr>
        <dsp:cNvPr id="0" name=""/>
        <dsp:cNvSpPr/>
      </dsp:nvSpPr>
      <dsp:spPr>
        <a:xfrm>
          <a:off x="4533146" y="3045472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Claims Management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Stakeholder Communication</a:t>
          </a:r>
        </a:p>
      </dsp:txBody>
      <dsp:txXfrm>
        <a:off x="4533146" y="3045472"/>
        <a:ext cx="2416293" cy="1217228"/>
      </dsp:txXfrm>
    </dsp:sp>
    <dsp:sp modelId="{B64CED2C-AEFA-4B68-8E5A-D316F15BCC4B}">
      <dsp:nvSpPr>
        <dsp:cNvPr id="0" name=""/>
        <dsp:cNvSpPr/>
      </dsp:nvSpPr>
      <dsp:spPr>
        <a:xfrm>
          <a:off x="0" y="4567007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25C82-CAC9-4481-8F79-D5565E661196}">
      <dsp:nvSpPr>
        <dsp:cNvPr id="0" name=""/>
        <dsp:cNvSpPr/>
      </dsp:nvSpPr>
      <dsp:spPr>
        <a:xfrm>
          <a:off x="368211" y="4840884"/>
          <a:ext cx="669475" cy="6694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F9583-5F40-427E-98E5-D231C95C7A3D}">
      <dsp:nvSpPr>
        <dsp:cNvPr id="0" name=""/>
        <dsp:cNvSpPr/>
      </dsp:nvSpPr>
      <dsp:spPr>
        <a:xfrm>
          <a:off x="1405898" y="4567007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External Factors</a:t>
          </a:r>
        </a:p>
      </dsp:txBody>
      <dsp:txXfrm>
        <a:off x="1405898" y="4567007"/>
        <a:ext cx="3127248" cy="1217228"/>
      </dsp:txXfrm>
    </dsp:sp>
    <dsp:sp modelId="{99D86D0F-B56F-480E-BC99-ADA6D7EFDF46}">
      <dsp:nvSpPr>
        <dsp:cNvPr id="0" name=""/>
        <dsp:cNvSpPr/>
      </dsp:nvSpPr>
      <dsp:spPr>
        <a:xfrm>
          <a:off x="4533146" y="4567007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Liquidity crunch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Regulatory changes (NHI)</a:t>
          </a:r>
        </a:p>
      </dsp:txBody>
      <dsp:txXfrm>
        <a:off x="4533146" y="4567007"/>
        <a:ext cx="2416293" cy="12172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59D99-5798-456E-9550-D586D220E0F4}">
      <dsp:nvSpPr>
        <dsp:cNvPr id="0" name=""/>
        <dsp:cNvSpPr/>
      </dsp:nvSpPr>
      <dsp:spPr>
        <a:xfrm>
          <a:off x="0" y="2401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9E181-7769-4C15-B544-0C589D278093}">
      <dsp:nvSpPr>
        <dsp:cNvPr id="0" name=""/>
        <dsp:cNvSpPr/>
      </dsp:nvSpPr>
      <dsp:spPr>
        <a:xfrm>
          <a:off x="368211" y="276278"/>
          <a:ext cx="669475" cy="669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FD7EB-7FB1-4880-B0F4-00D3D47BB8E9}">
      <dsp:nvSpPr>
        <dsp:cNvPr id="0" name=""/>
        <dsp:cNvSpPr/>
      </dsp:nvSpPr>
      <dsp:spPr>
        <a:xfrm>
          <a:off x="1405898" y="2401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Reliable and Consistent Funding : Adequate funding Timeous funding</a:t>
          </a:r>
        </a:p>
      </dsp:txBody>
      <dsp:txXfrm>
        <a:off x="1405898" y="2401"/>
        <a:ext cx="6823701" cy="1217228"/>
      </dsp:txXfrm>
    </dsp:sp>
    <dsp:sp modelId="{94D707E2-CD1E-40BA-A46E-AAFC41430FAE}">
      <dsp:nvSpPr>
        <dsp:cNvPr id="0" name=""/>
        <dsp:cNvSpPr/>
      </dsp:nvSpPr>
      <dsp:spPr>
        <a:xfrm>
          <a:off x="0" y="1523937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8689E-787A-431D-8019-A9E5B5E7BBB7}">
      <dsp:nvSpPr>
        <dsp:cNvPr id="0" name=""/>
        <dsp:cNvSpPr/>
      </dsp:nvSpPr>
      <dsp:spPr>
        <a:xfrm>
          <a:off x="368211" y="1797813"/>
          <a:ext cx="669475" cy="669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67B60-E887-4ACE-A0F0-9F7ED4B03882}">
      <dsp:nvSpPr>
        <dsp:cNvPr id="0" name=""/>
        <dsp:cNvSpPr/>
      </dsp:nvSpPr>
      <dsp:spPr>
        <a:xfrm>
          <a:off x="1405898" y="1523937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Specialists Access Program :Decentralize specialists services to  Districts and Provinces and eliminate shortfalls</a:t>
          </a:r>
        </a:p>
      </dsp:txBody>
      <dsp:txXfrm>
        <a:off x="1405898" y="1523937"/>
        <a:ext cx="6823701" cy="1217228"/>
      </dsp:txXfrm>
    </dsp:sp>
    <dsp:sp modelId="{4BFCAB56-28B6-46DC-8FB1-27522A34F4CC}">
      <dsp:nvSpPr>
        <dsp:cNvPr id="0" name=""/>
        <dsp:cNvSpPr/>
      </dsp:nvSpPr>
      <dsp:spPr>
        <a:xfrm>
          <a:off x="0" y="3045472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3CA97-32F8-4B6C-B552-B0D8B51D5183}">
      <dsp:nvSpPr>
        <dsp:cNvPr id="0" name=""/>
        <dsp:cNvSpPr/>
      </dsp:nvSpPr>
      <dsp:spPr>
        <a:xfrm>
          <a:off x="368211" y="3319348"/>
          <a:ext cx="669475" cy="669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5DE01-15F8-4524-8F3E-1385CD8BA729}">
      <dsp:nvSpPr>
        <dsp:cNvPr id="0" name=""/>
        <dsp:cNvSpPr/>
      </dsp:nvSpPr>
      <dsp:spPr>
        <a:xfrm>
          <a:off x="1405898" y="3045472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Collaboration with Government : </a:t>
          </a:r>
          <a:r>
            <a:rPr lang="en-US" sz="2000" kern="1200" dirty="0">
              <a:latin typeface="+mj-lt"/>
            </a:rPr>
            <a:t>Strengthening collaboration with the Government for better healthcare funding  to enhance member benefits</a:t>
          </a:r>
          <a:endParaRPr lang="en-US" sz="2000" kern="1200" dirty="0"/>
        </a:p>
      </dsp:txBody>
      <dsp:txXfrm>
        <a:off x="1405898" y="3045472"/>
        <a:ext cx="6823701" cy="1217228"/>
      </dsp:txXfrm>
    </dsp:sp>
    <dsp:sp modelId="{25614FE6-ED8F-4D54-9DB3-C04E63DD0FEF}">
      <dsp:nvSpPr>
        <dsp:cNvPr id="0" name=""/>
        <dsp:cNvSpPr/>
      </dsp:nvSpPr>
      <dsp:spPr>
        <a:xfrm>
          <a:off x="0" y="4567007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D099AE-B6DC-4BB3-98C2-90B24542C798}">
      <dsp:nvSpPr>
        <dsp:cNvPr id="0" name=""/>
        <dsp:cNvSpPr/>
      </dsp:nvSpPr>
      <dsp:spPr>
        <a:xfrm>
          <a:off x="368211" y="4840884"/>
          <a:ext cx="669475" cy="6694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A7817-B569-4A2D-A91E-F002EBDEFD1D}">
      <dsp:nvSpPr>
        <dsp:cNvPr id="0" name=""/>
        <dsp:cNvSpPr/>
      </dsp:nvSpPr>
      <dsp:spPr>
        <a:xfrm>
          <a:off x="1405898" y="4567007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Sustainability initiatives </a:t>
          </a:r>
          <a:r>
            <a:rPr lang="en-US" sz="2000" kern="1200" dirty="0">
              <a:latin typeface="+mj-lt"/>
            </a:rPr>
            <a:t>Plans for ensuring long term sustainability of the Society through strategic investments , cost management and risk mitigation</a:t>
          </a:r>
          <a:endParaRPr lang="en-US" sz="2000" kern="1200" dirty="0"/>
        </a:p>
      </dsp:txBody>
      <dsp:txXfrm>
        <a:off x="1405898" y="4567007"/>
        <a:ext cx="6823701" cy="12172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2FDE9-E928-44E9-995C-327B2FF42207}">
      <dsp:nvSpPr>
        <dsp:cNvPr id="0" name=""/>
        <dsp:cNvSpPr/>
      </dsp:nvSpPr>
      <dsp:spPr>
        <a:xfrm>
          <a:off x="0" y="706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9C2F8-A4A1-4047-9933-B37F90C90223}">
      <dsp:nvSpPr>
        <dsp:cNvPr id="0" name=""/>
        <dsp:cNvSpPr/>
      </dsp:nvSpPr>
      <dsp:spPr>
        <a:xfrm>
          <a:off x="500008" y="372613"/>
          <a:ext cx="909106" cy="9091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30FF0-F393-4349-AB01-AA98DC1A0134}">
      <dsp:nvSpPr>
        <dsp:cNvPr id="0" name=""/>
        <dsp:cNvSpPr/>
      </dsp:nvSpPr>
      <dsp:spPr>
        <a:xfrm>
          <a:off x="1909124" y="706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Consolidate current initiatives : Strategic purchasing of medicines , dialysis &amp; oncology. </a:t>
          </a:r>
        </a:p>
      </dsp:txBody>
      <dsp:txXfrm>
        <a:off x="1909124" y="706"/>
        <a:ext cx="5040315" cy="1652921"/>
      </dsp:txXfrm>
    </dsp:sp>
    <dsp:sp modelId="{5DCAE3E0-B2D6-4550-923D-C3F7C2B0615C}">
      <dsp:nvSpPr>
        <dsp:cNvPr id="0" name=""/>
        <dsp:cNvSpPr/>
      </dsp:nvSpPr>
      <dsp:spPr>
        <a:xfrm>
          <a:off x="0" y="2066858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8F75D-6A15-403F-960B-BC6C80FB2F38}">
      <dsp:nvSpPr>
        <dsp:cNvPr id="0" name=""/>
        <dsp:cNvSpPr/>
      </dsp:nvSpPr>
      <dsp:spPr>
        <a:xfrm>
          <a:off x="500008" y="2438765"/>
          <a:ext cx="909106" cy="9091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7C419-EB84-4E2D-A4F9-3723410458F6}">
      <dsp:nvSpPr>
        <dsp:cNvPr id="0" name=""/>
        <dsp:cNvSpPr/>
      </dsp:nvSpPr>
      <dsp:spPr>
        <a:xfrm>
          <a:off x="1909124" y="2066858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Expansion of Wellness Program : </a:t>
          </a:r>
          <a:r>
            <a:rPr lang="en-US" sz="1800" kern="1200" dirty="0">
              <a:latin typeface="+mj-lt"/>
            </a:rPr>
            <a:t>Collaboration with Government MDAs to increase uptake and support a sustainable implementation in the workplace and community</a:t>
          </a:r>
          <a:endParaRPr lang="en-US" sz="1800" kern="1200" dirty="0"/>
        </a:p>
      </dsp:txBody>
      <dsp:txXfrm>
        <a:off x="1909124" y="2066858"/>
        <a:ext cx="5040315" cy="1652921"/>
      </dsp:txXfrm>
    </dsp:sp>
    <dsp:sp modelId="{1509514B-6172-4756-9E34-EAF1DC202FA4}">
      <dsp:nvSpPr>
        <dsp:cNvPr id="0" name=""/>
        <dsp:cNvSpPr/>
      </dsp:nvSpPr>
      <dsp:spPr>
        <a:xfrm>
          <a:off x="0" y="4133010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86E09-5F44-45EC-97FE-7DB3076B0E47}">
      <dsp:nvSpPr>
        <dsp:cNvPr id="0" name=""/>
        <dsp:cNvSpPr/>
      </dsp:nvSpPr>
      <dsp:spPr>
        <a:xfrm>
          <a:off x="500008" y="4504917"/>
          <a:ext cx="909106" cy="9091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02C47-AE6D-4D66-BC8D-A2EF6AF917A4}">
      <dsp:nvSpPr>
        <dsp:cNvPr id="0" name=""/>
        <dsp:cNvSpPr/>
      </dsp:nvSpPr>
      <dsp:spPr>
        <a:xfrm>
          <a:off x="1909124" y="4133010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Leveraging on Digital health through upscaling of Telemedicine facility (increased member awareness)</a:t>
          </a:r>
        </a:p>
      </dsp:txBody>
      <dsp:txXfrm>
        <a:off x="1909124" y="4133010"/>
        <a:ext cx="5040315" cy="1652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0BAC4-B0F3-4273-B841-E2F2AB237BA6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468B3-B009-4491-8372-FC1EB46ABD74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70538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FD526-F3EE-441F-9DCD-ACC787C3D48F}" type="slidenum">
              <a:rPr lang="en-ZW" smtClean="0"/>
              <a:t>26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43623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FD526-F3EE-441F-9DCD-ACC787C3D48F}" type="slidenum">
              <a:rPr lang="en-ZW" smtClean="0"/>
              <a:t>27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387361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A387-73F8-CE5C-A45D-F3CD52C8E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3BC74-479A-1324-556C-5CFB01EA4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086DC-B4B4-5BD1-D361-138C241E2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10177-6C89-CF9F-2E1A-CC3F72EE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C924A-984B-3EC7-4FF6-129428F7D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63499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9789-AAEF-857D-52A4-B470CD1F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B61E0-E49E-F6F8-1D59-A01959369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249E-1DE9-E376-064A-55C84A9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6ED17-4B93-8730-29F0-B8CDD6D6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50ED9-4B6C-6597-B0EF-9E0439C2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00340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4AB9D-508D-6E5E-8FC2-DEB91349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14BE2-1BEE-EF00-FD58-71CAB9147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7E8BD-8ED9-BC97-32E6-CF2F1ACB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501A7-D18A-0015-2218-FA2A7A97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F13EF-0446-A6F1-DD50-705A1FD4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91038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B93D5-8546-DCF7-A40A-3832EB19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34D3-01ED-36AE-1227-800739D03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76C93-38BC-95FD-17F1-7225769E6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D416A-3F89-5EA0-7467-E6C51E86A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A8CAC-20A7-29A0-84B2-3C49F522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8FE37-F589-8E0D-B5F0-B3119C76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71934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7AEF-10B4-B2C7-3A4D-897980C6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AD5E4-1A46-648B-E25B-5CC8DB1E5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08698-7E1F-C3DE-208B-657B01BD9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4BDFE-ED2B-4478-CBBE-B60B72737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E6651-4D66-56D2-1437-FF07727A8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B4FD96-BC2C-2FD6-7640-5A3052B2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E54F30-EDE8-D452-EE24-94546954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E1650F-E63B-7325-43E7-E71B8E4B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12039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C4530-7550-E297-9F21-EC7CECA61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5FD23A-FA08-2D7E-8DBD-AC41B95EF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2CBED-3701-E89D-3637-D732355F0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C00B3-D9FC-F5B4-5E92-E91951D0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251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217FCB-C5D3-917E-2197-53C550010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EEF12-5971-1B89-8AD5-CFE352A0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07360-6D93-22F5-4A72-D54C77EB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9863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BD72-7816-E69A-433C-F45FC2844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D48DD-C582-28ED-7FEB-A6B657B4A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314B4-20FE-6AC5-D376-657B32E9C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00ECD-B4EA-DC57-BF8A-2BD7E6085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B7BE0-F4D3-B315-FDC7-0C95747A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8F473-3512-3095-9574-488AED6C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5875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33B43-C24E-F970-B4D0-8FA398638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0FEDDF-178A-0811-D23D-993EDEE82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1D158-B631-7E8C-2728-F776F38BF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F0CD0-0C60-18AC-870D-EEB207AE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5AB19-BC52-F1B5-BF8D-9DC6B2348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01AF9-8DA7-90DF-41BB-8DB484BE3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783667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15E3D-B6DC-7D27-6EDF-A51B5907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4E92E-92CB-A80E-3C86-829BC9372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9E4CD-D905-DB5C-2C73-B006C4CA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93E66-BFA3-39AB-67B7-D12910A4E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89F21-075F-91F1-886A-399F36FE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3147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F1BB2-CAD2-4A18-29FE-56E2846AE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34239-5287-6799-4642-FA14BC43B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31C52-9C97-3609-FC82-D1ABF8A6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05EBE-9246-1F6F-1126-3961647E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4A6BA-8216-643A-E612-E3FD126E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96673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16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8011C0-91C6-2465-4F85-F8A08491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2E747-2B96-C960-0503-0A7D5814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239D-7171-E3E8-9412-5005EDF0E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8419C-DBBD-4FC9-A094-8107F14D032B}" type="datetimeFigureOut">
              <a:rPr lang="en-ZW" smtClean="0"/>
              <a:t>13/6/2025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D7EA7-2297-3B30-69F2-9BD9ECA08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C444B-656C-4D7C-35A4-DECA67C45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84626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psmasproviderslist" TargetMode="External"/><Relationship Id="rId2" Type="http://schemas.openxmlformats.org/officeDocument/2006/relationships/hyperlink" Target="mailto:contactus@psmas.co.zw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237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9916357" y="6360645"/>
            <a:ext cx="177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0" dirty="0">
                <a:solidFill>
                  <a:schemeClr val="bg1"/>
                </a:solidFill>
              </a:rPr>
              <a:t>Committed to </a:t>
            </a:r>
            <a:r>
              <a:rPr lang="en-ZA" sz="1600" b="1" i="1" dirty="0">
                <a:solidFill>
                  <a:schemeClr val="bg1"/>
                </a:solidFill>
              </a:rPr>
              <a:t>Care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81" r="-1"/>
          <a:stretch>
            <a:fillRect/>
          </a:stretch>
        </p:blipFill>
        <p:spPr>
          <a:xfrm>
            <a:off x="1085834" y="6272088"/>
            <a:ext cx="10521717" cy="10363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736854" y="3746529"/>
            <a:ext cx="2827160" cy="2827160"/>
          </a:xfrm>
          <a:prstGeom prst="ellipse">
            <a:avLst/>
          </a:prstGeom>
          <a:solidFill>
            <a:srgbClr val="BC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4500" y="1714498"/>
            <a:ext cx="6858003" cy="3429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29003" y="2652514"/>
            <a:ext cx="862798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GB" sz="4400" b="1" dirty="0">
                <a:solidFill>
                  <a:schemeClr val="bg1"/>
                </a:solidFill>
                <a:latin typeface="Book Antiqua" panose="02040602050305030304" pitchFamily="18" charset="0"/>
              </a:rPr>
              <a:t>PUBLIC SERVICE COMMISSION &amp; PSMAS ENGAGEMENT</a:t>
            </a:r>
          </a:p>
          <a:p>
            <a:pPr algn="ctr"/>
            <a:r>
              <a:rPr lang="en-US" altLang="en-GB" sz="4400" b="1" dirty="0">
                <a:solidFill>
                  <a:schemeClr val="bg1"/>
                </a:solidFill>
                <a:latin typeface="Book Antiqua" panose="02040602050305030304" pitchFamily="18" charset="0"/>
              </a:rPr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56725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3C2FC81D-C43B-D6D3-660A-B463918C2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34923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DB3F1B-9976-8542-B149-C66F2061F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1" y="0"/>
            <a:ext cx="123362" cy="6858000"/>
            <a:chOff x="12068638" y="0"/>
            <a:chExt cx="12336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3A3929-30D6-0483-783F-8C676BF16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20AF78C-8B49-5B80-2FA4-B815E7506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2437"/>
            <a:ext cx="2463933" cy="245777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928915" y="2275841"/>
            <a:ext cx="3978365" cy="1059642"/>
            <a:chOff x="338760" y="2370769"/>
            <a:chExt cx="3992169" cy="159687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2"/>
              <a:ext cx="3992169" cy="602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3444">
                <a:spcAft>
                  <a:spcPts val="600"/>
                </a:spcAft>
                <a:defRPr/>
              </a:pPr>
              <a:r>
                <a:rPr lang="en-ZW" sz="2000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  <a:r>
                <a:rPr lang="en-ZW" sz="2000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5" name="TextBox 10">
            <a:extLst>
              <a:ext uri="{FF2B5EF4-FFF2-40B4-BE49-F238E27FC236}">
                <a16:creationId xmlns:a16="http://schemas.microsoft.com/office/drawing/2014/main" id="{B069F85E-0062-8F95-0371-20BD7692E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1072349"/>
              </p:ext>
            </p:extLst>
          </p:nvPr>
        </p:nvGraphicFramePr>
        <p:xfrm>
          <a:off x="5923436" y="829733"/>
          <a:ext cx="5912964" cy="515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690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202"/>
          </a:xfrm>
        </p:spPr>
        <p:txBody>
          <a:bodyPr/>
          <a:lstStyle/>
          <a:p>
            <a:r>
              <a:rPr lang="en-US" dirty="0">
                <a:latin typeface="Book Antiqua" panose="02040602050305030304" pitchFamily="18" charset="0"/>
              </a:rPr>
              <a:t>KEY PILLARS</a:t>
            </a:r>
            <a:endParaRPr lang="en-ZW" dirty="0">
              <a:latin typeface="Book Antiqua" panose="0204060205030503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442331" cy="450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2" y="5312947"/>
            <a:ext cx="2531347" cy="25271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2898" y="1240972"/>
            <a:ext cx="9576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Book Antiqua" panose="02040602050305030304" pitchFamily="18" charset="0"/>
              </a:rPr>
              <a:t>PSMAS exists to ensure that Government employees and their beneficiaries do access healthcare characterized by </a:t>
            </a:r>
            <a:endParaRPr lang="en-ZW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13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C3DF31-E459-3DA8-4CD4-0E7885DCF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930206"/>
            <a:ext cx="6048215" cy="4800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9C4B32-031E-507A-9D16-F60ECA16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27" y="930206"/>
            <a:ext cx="5189761" cy="480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59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87B75-0B57-6BD3-228D-404F629A8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F8CF96-69EA-1D84-650C-C3D77DAA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6C550F-05C0-BE45-2CFC-6541BACEB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813A9BA-0DAA-24DE-47A8-9E0EB5812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854104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623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513183F-E3BE-032B-A19E-A09D41A54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42590"/>
              </p:ext>
            </p:extLst>
          </p:nvPr>
        </p:nvGraphicFramePr>
        <p:xfrm>
          <a:off x="643467" y="643467"/>
          <a:ext cx="11071521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28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E556FF-0804-325A-FA79-F2E051F6E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697597"/>
              </p:ext>
            </p:extLst>
          </p:nvPr>
        </p:nvGraphicFramePr>
        <p:xfrm>
          <a:off x="643467" y="643466"/>
          <a:ext cx="10905066" cy="5734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812C7AF3-A427-554A-6E4D-3E3CBBC20D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2" y="5312948"/>
            <a:ext cx="1744991" cy="15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69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AB521-78E5-47D4-F1F3-B4348210C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6C66F9F-99DE-6CA6-7BFC-A0B4F05C7591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82EDE57-6FD0-9122-4537-F2255CCD685F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4F7F5B-864D-4785-7AAB-EA6CB16B3C8E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SECTOR CONTRIBUTIONS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78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63378B5-6E49-4919-874D-17E03E8127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511142"/>
              </p:ext>
            </p:extLst>
          </p:nvPr>
        </p:nvGraphicFramePr>
        <p:xfrm>
          <a:off x="933450" y="761999"/>
          <a:ext cx="10325100" cy="519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869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3C9379A-ABA0-4BD6-25D0-7DC9386C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630453"/>
              </p:ext>
            </p:extLst>
          </p:nvPr>
        </p:nvGraphicFramePr>
        <p:xfrm>
          <a:off x="440267" y="440267"/>
          <a:ext cx="11260666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207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3A10F-0F2B-DB8F-698F-4E81B2616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BE66E-FFD7-504E-7D40-A82C8A764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2A9DE-85AB-5398-329E-49D3C76B0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D64BA-8A6F-E0BC-2698-9CBA0C8D45A5}"/>
              </a:ext>
            </a:extLst>
          </p:cNvPr>
          <p:cNvSpPr txBox="1"/>
          <p:nvPr/>
        </p:nvSpPr>
        <p:spPr>
          <a:xfrm>
            <a:off x="1066800" y="368274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Note: Cost per member (considering the whole membership per product)</a:t>
            </a:r>
            <a:endParaRPr lang="en-ZW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654B3CF-76AA-4083-9CF8-AA42DD028869}"/>
              </a:ext>
            </a:extLst>
          </p:cNvPr>
          <p:cNvGraphicFramePr>
            <a:graphicFrameLocks/>
          </p:cNvGraphicFramePr>
          <p:nvPr/>
        </p:nvGraphicFramePr>
        <p:xfrm>
          <a:off x="1279070" y="821267"/>
          <a:ext cx="10421863" cy="553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7095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B815-69D4-BCDC-CDB1-9174555EA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532B-C141-50D1-A37B-A04A558AC6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79459-A171-92B8-639B-29039630B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W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2D28F84-10FB-40F8-BBCE-E7C0218472FA}"/>
              </a:ext>
            </a:extLst>
          </p:cNvPr>
          <p:cNvGraphicFramePr>
            <a:graphicFrameLocks/>
          </p:cNvGraphicFramePr>
          <p:nvPr/>
        </p:nvGraphicFramePr>
        <p:xfrm>
          <a:off x="533400" y="575733"/>
          <a:ext cx="11235267" cy="566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F00DF7-FCAC-EB91-1C5F-449DA770C738}"/>
              </a:ext>
            </a:extLst>
          </p:cNvPr>
          <p:cNvSpPr txBox="1"/>
          <p:nvPr/>
        </p:nvSpPr>
        <p:spPr>
          <a:xfrm>
            <a:off x="533400" y="206401"/>
            <a:ext cx="74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Note: Cost per member claiming (per product)</a:t>
            </a:r>
            <a:endParaRPr lang="en-ZW" b="1" dirty="0"/>
          </a:p>
        </p:txBody>
      </p:sp>
    </p:spTree>
    <p:extLst>
      <p:ext uri="{BB962C8B-B14F-4D97-AF65-F5344CB8AC3E}">
        <p14:creationId xmlns:p14="http://schemas.microsoft.com/office/powerpoint/2010/main" val="426943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1F0505CA-CA40-219E-A353-9AC825FDB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97" y="1269965"/>
            <a:ext cx="8313576" cy="35146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238221" y="275414"/>
            <a:ext cx="11632046" cy="956225"/>
            <a:chOff x="338760" y="2370769"/>
            <a:chExt cx="3992169" cy="1596870"/>
          </a:xfrm>
          <a:solidFill>
            <a:schemeClr val="accent1">
              <a:lumMod val="75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0"/>
              <a:ext cx="3992169" cy="8737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en-ZW" sz="2800" b="1" kern="0" dirty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HEALTHCARE NEEDS 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47665" y="4881712"/>
            <a:ext cx="10422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Arial" panose="020B0604020202020204" pitchFamily="34" charset="0"/>
              </a:rPr>
              <a:t>How we purchase healthcare is dependent on our understanding of healthcare needs for our members.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Arial" panose="020B0604020202020204" pitchFamily="34" charset="0"/>
              </a:rPr>
              <a:t>Through health risk profiling and claims analytics we have a thorough understanding of member needs.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Arial" panose="020B0604020202020204" pitchFamily="34" charset="0"/>
              </a:rPr>
              <a:t>Due to resource constraints (economics of healthcare) we need to make informed decisions on priorities (priority setting)</a:t>
            </a:r>
            <a:endParaRPr lang="en-ZW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160" y="5229917"/>
            <a:ext cx="2369976" cy="255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8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48E0D-6FF5-C0E9-4C5F-2011670F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576C7D-791D-EAFF-0764-EC9EE25E7092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8700C7-E2AB-0BAB-AEB3-2D47BC43DA36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2A9244-5013-0217-4607-0A12F933E17D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SERVICE PROVIDER NETWORK </a:t>
              </a:r>
              <a:endParaRPr lang="en-ZW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603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65D50D-F3DB-434B-9017-297D5097A5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987637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5156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08AB98B-2300-4ED6-AFCC-EA919A723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943576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4BBBD309-1A81-9472-A5E9-235EEF899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19" y="209862"/>
            <a:ext cx="11831361" cy="610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64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29C15-C26A-5E8F-D67A-8F29326E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F68FDC-35DA-02A6-BF6A-1403B9FB3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39BE7-6A52-96B7-3425-C55B46C48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C25726-684C-6F3C-1BA5-903B5501751D}"/>
              </a:ext>
            </a:extLst>
          </p:cNvPr>
          <p:cNvGraphicFramePr>
            <a:graphicFrameLocks noGrp="1"/>
          </p:cNvGraphicFramePr>
          <p:nvPr/>
        </p:nvGraphicFramePr>
        <p:xfrm>
          <a:off x="643467" y="876614"/>
          <a:ext cx="10905067" cy="5104781"/>
        </p:xfrm>
        <a:graphic>
          <a:graphicData uri="http://schemas.openxmlformats.org/drawingml/2006/table">
            <a:tbl>
              <a:tblPr firstRow="1" bandRow="1"/>
              <a:tblGrid>
                <a:gridCol w="3036853">
                  <a:extLst>
                    <a:ext uri="{9D8B030D-6E8A-4147-A177-3AD203B41FA5}">
                      <a16:colId xmlns:a16="http://schemas.microsoft.com/office/drawing/2014/main" val="1079196893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2026229551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3402360933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2087676934"/>
                    </a:ext>
                  </a:extLst>
                </a:gridCol>
              </a:tblGrid>
              <a:tr h="464071"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PROVINCE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GP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PHARMACY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SPECIALIST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275494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HARARE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1,427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9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2,652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1,246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47189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MIDLANDS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1,984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5,733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5,159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043610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EAST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5,583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3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9,135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8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33,496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598600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BULAWAYO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2,968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16,322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B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3,627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D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914676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MANICALAND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3,141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10,993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7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8,794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882938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MASVINGO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3,429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12,573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E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18,860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4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19773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WEST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1,881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4,389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9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16,458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317269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CENTRAL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2,709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2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5,756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6,578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E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12806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MATABELELAND SOUTH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2,635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5,928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1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23,712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278563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MATABELELAND NORTH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4,087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B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16,346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B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       -  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86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317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  <a:solidFill>
            <a:schemeClr val="accent1">
              <a:lumMod val="75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UTILIZATION </a:t>
              </a:r>
              <a:endParaRPr lang="en-ZW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517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985762A-FEF0-7314-348C-09E18AAB6B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513564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3675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0D5926-F0D5-C923-4538-67F32604C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895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2631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026AF8B-A44F-D016-8864-7FB2ECF04D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754682"/>
              </p:ext>
            </p:extLst>
          </p:nvPr>
        </p:nvGraphicFramePr>
        <p:xfrm>
          <a:off x="541866" y="581660"/>
          <a:ext cx="11173121" cy="564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0259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2F1E0AB-5ADF-94FD-33D3-6A10ECE82C52}"/>
              </a:ext>
            </a:extLst>
          </p:cNvPr>
          <p:cNvGraphicFramePr>
            <a:graphicFrameLocks/>
          </p:cNvGraphicFramePr>
          <p:nvPr/>
        </p:nvGraphicFramePr>
        <p:xfrm>
          <a:off x="711201" y="563335"/>
          <a:ext cx="10452100" cy="5731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9372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7C2DA-7AE2-756C-104D-0B11AB2E3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C520A8-D2C0-8CCF-6328-648908D3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53BF49-36C9-21E7-AE91-CEDC95EC8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290E07-9C08-D42E-3BDD-28B7E92024DF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B6CC1F-C5E6-97F3-7B08-747F02391FC5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FD07EF-289D-4837-E3C7-2BEC2617AFE4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INITIATIVES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22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87CEF-06BC-F5AD-20E8-98120007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542791" cy="5788152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WELLNESS AND PREVENTATIVE CARE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JAN-MAY 2025</a:t>
            </a:r>
            <a:endParaRPr lang="en-ZW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A06132-2631-2755-F328-A723598626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726636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53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BB8D2-52E0-61DD-8E6B-99C363EA42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cs typeface="Arial" panose="020B0604020202020204" pitchFamily="34" charset="0"/>
              </a:rPr>
              <a:t>HEALTH RISK PROFILE ANALYSIS</a:t>
            </a:r>
            <a:endParaRPr lang="en-ZW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967" y="5229918"/>
            <a:ext cx="2527339" cy="252591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C6BC95-FDA2-FD8D-CA8A-D060F980AD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ZW" sz="1800" dirty="0">
                <a:latin typeface="+mj-lt"/>
              </a:rPr>
              <a:t>All who retained positive results where referred for post screening care.</a:t>
            </a:r>
          </a:p>
          <a:p>
            <a:pPr>
              <a:lnSpc>
                <a:spcPct val="150000"/>
              </a:lnSpc>
            </a:pPr>
            <a:r>
              <a:rPr lang="en-ZW" sz="1800" dirty="0">
                <a:latin typeface="+mj-lt"/>
              </a:rPr>
              <a:t>Follow up and support is being given to members to ensure they get timely post screening care.</a:t>
            </a:r>
          </a:p>
          <a:p>
            <a:pPr>
              <a:lnSpc>
                <a:spcPct val="150000"/>
              </a:lnSpc>
            </a:pPr>
            <a:r>
              <a:rPr lang="en-ZW" sz="1800" dirty="0">
                <a:latin typeface="+mj-lt"/>
              </a:rPr>
              <a:t>Members with obesity &amp; physical inactivity where enrolled into care programs.</a:t>
            </a:r>
          </a:p>
          <a:p>
            <a:pPr>
              <a:lnSpc>
                <a:spcPct val="150000"/>
              </a:lnSpc>
            </a:pPr>
            <a:r>
              <a:rPr lang="en-GB" sz="1800" dirty="0">
                <a:latin typeface="+mj-lt"/>
              </a:rPr>
              <a:t>Low uptake of screening:</a:t>
            </a:r>
          </a:p>
          <a:p>
            <a:pPr lvl="1">
              <a:lnSpc>
                <a:spcPct val="150000"/>
              </a:lnSpc>
            </a:pPr>
            <a:r>
              <a:rPr lang="en-GB" sz="1400" dirty="0">
                <a:latin typeface="+mj-lt"/>
              </a:rPr>
              <a:t>66% had no history previous breast cancer screening,</a:t>
            </a:r>
          </a:p>
          <a:p>
            <a:pPr lvl="1">
              <a:lnSpc>
                <a:spcPct val="150000"/>
              </a:lnSpc>
            </a:pPr>
            <a:r>
              <a:rPr lang="en-GB" sz="1400" dirty="0">
                <a:latin typeface="+mj-lt"/>
              </a:rPr>
              <a:t>75% had no previous cervical cancer screening and</a:t>
            </a:r>
          </a:p>
          <a:p>
            <a:pPr lvl="1">
              <a:lnSpc>
                <a:spcPct val="150000"/>
              </a:lnSpc>
            </a:pPr>
            <a:r>
              <a:rPr lang="en-GB" sz="1400" dirty="0">
                <a:latin typeface="+mj-lt"/>
              </a:rPr>
              <a:t>92% had no previous prostate cancer screening done.</a:t>
            </a:r>
            <a:endParaRPr lang="en-ZW" sz="1400" dirty="0">
              <a:latin typeface="+mj-lt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1AC023FF-C4C1-05A2-EC29-8813678CBF0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3235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AC4E-D619-5A53-8144-08E538CBDC0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DISEASE PROFILE</a:t>
            </a:r>
            <a:endParaRPr lang="en-ZW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C6DCA6C0-F728-AA85-C093-68929E24443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1C4BD28-5249-4810-03F0-DD8543F38398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2451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0579D2-631B-4289-029C-42614633BE1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disease profile</a:t>
            </a:r>
            <a:endParaRPr lang="en-ZW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7635043B-F2B9-7FE3-2E9C-D74046C79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1313" y="1917000"/>
            <a:ext cx="6956396" cy="30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F2280-399E-7F96-B04F-6EA87A5A9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20% of membership have at least 1 NCD disease.</a:t>
            </a:r>
            <a:endParaRPr lang="en-US" sz="1800" b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All 152 CKD members have comorbid NCDs (HPT 82.8%, DM (14.4%)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latin typeface="+mj-lt"/>
              </a:rPr>
              <a:t>25 new CKD cases with 5 deaths during the period.</a:t>
            </a:r>
            <a:endParaRPr lang="en-US" sz="1600" b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Top 5 cancers account for 75% of cancers amongst members: Breast, Prostate, Cervical, Colorectal &amp; lung (in order).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latin typeface="+mj-lt"/>
              </a:rPr>
              <a:t>Cost per member is exponentially higher for members with complex conditions.</a:t>
            </a:r>
            <a:endParaRPr lang="en-ZW" sz="1800" b="0">
              <a:solidFill>
                <a:schemeClr val="tx1"/>
              </a:solidFill>
              <a:latin typeface="+mj-lt"/>
            </a:endParaRPr>
          </a:p>
          <a:p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7453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CD41E-97B9-5CCB-6256-D7817E8E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E5E795-B18B-E72D-8275-EE5F8227EA3A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75632C-878C-DCA8-863F-F343382EEC4F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6027D6A-2F43-83AD-0D0C-BD8B5F1D9832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STRATEGIC PURCHASING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INITIATIVES</a:t>
              </a:r>
              <a:r>
                <a:rPr lang="en-ZW" sz="2744" b="1" kern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734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7FEF7C90-0DD7-6716-4FA2-B11CACCEC5F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27779353"/>
              </p:ext>
            </p:extLst>
          </p:nvPr>
        </p:nvGraphicFramePr>
        <p:xfrm>
          <a:off x="5156615" y="974361"/>
          <a:ext cx="6595673" cy="5141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33D8C37-A2E3-83FE-9F62-1584EA772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865" y="2743660"/>
            <a:ext cx="4810176" cy="27057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62DB2B-1CD5-FA27-51C3-D23C92863E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79084" y="771994"/>
            <a:ext cx="6043801" cy="20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76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BC64E1-256A-DA2C-AD68-A4F22B20F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868" y="154771"/>
            <a:ext cx="6349146" cy="1527048"/>
          </a:xfrm>
          <a:solidFill>
            <a:schemeClr val="accent1"/>
          </a:solidFill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ACCESS TO MEDICINES</a:t>
            </a:r>
            <a:endParaRPr lang="en-ZW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Cardboard boxes on conveyor belt">
            <a:extLst>
              <a:ext uri="{FF2B5EF4-FFF2-40B4-BE49-F238E27FC236}">
                <a16:creationId xmlns:a16="http://schemas.microsoft.com/office/drawing/2014/main" id="{14AE6125-3401-20B0-0107-41CC7CCD39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77" r="21029" b="-1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6CFD6-1E63-FF41-EAAB-61A9070A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868" y="2019409"/>
            <a:ext cx="5916169" cy="42796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W" sz="1800" kern="100" dirty="0"/>
              <a:t>The facility was rolled out through  Chain Pharmacies with presence in multiple provinces across the country (42 retail outlets across the country).</a:t>
            </a:r>
          </a:p>
          <a:p>
            <a:pPr>
              <a:lnSpc>
                <a:spcPct val="150000"/>
              </a:lnSpc>
            </a:pPr>
            <a:r>
              <a:rPr lang="en-ZW" sz="1800" kern="100" dirty="0"/>
              <a:t>+20 000 members are accessing medicines through participating outlets.</a:t>
            </a:r>
          </a:p>
          <a:p>
            <a:pPr>
              <a:lnSpc>
                <a:spcPct val="150000"/>
              </a:lnSpc>
            </a:pPr>
            <a:r>
              <a:rPr lang="en-ZW" sz="1800" kern="100" dirty="0"/>
              <a:t>Members are not paying any shortfalls</a:t>
            </a:r>
          </a:p>
          <a:p>
            <a:pPr>
              <a:lnSpc>
                <a:spcPct val="150000"/>
              </a:lnSpc>
            </a:pPr>
            <a:r>
              <a:rPr lang="en-ZW" sz="1800" kern="100" dirty="0"/>
              <a:t>Facility now being rolled out to underserved areas</a:t>
            </a:r>
          </a:p>
          <a:p>
            <a:pPr>
              <a:lnSpc>
                <a:spcPct val="150000"/>
              </a:lnSpc>
            </a:pPr>
            <a:r>
              <a:rPr lang="en-ZW" sz="1800" kern="100" dirty="0"/>
              <a:t>Cost savings due to negotiated mark-up </a:t>
            </a:r>
          </a:p>
          <a:p>
            <a:endParaRPr lang="en-ZW" sz="1800" dirty="0"/>
          </a:p>
        </p:txBody>
      </p:sp>
    </p:spTree>
    <p:extLst>
      <p:ext uri="{BB962C8B-B14F-4D97-AF65-F5344CB8AC3E}">
        <p14:creationId xmlns:p14="http://schemas.microsoft.com/office/powerpoint/2010/main" val="1871897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C9F1F4-B895-2990-2080-145532017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53" y="474979"/>
            <a:ext cx="10710494" cy="638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15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8299E-34FB-3A43-ECF0-ABCA068A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2" y="548638"/>
            <a:ext cx="3589868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CHALLENGES &amp; AREAS OF IMPROVEMENT</a:t>
            </a:r>
            <a:endParaRPr lang="en-ZW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9253B576-F13A-6967-388A-23C41E32B6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01920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707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ABFF27-2762-BC70-F65B-64A461E0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587751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WAY FORWARD</a:t>
            </a:r>
            <a:endParaRPr lang="en-ZW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054268-834F-3EC8-32D7-4D1B325BE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742278"/>
              </p:ext>
            </p:extLst>
          </p:nvPr>
        </p:nvGraphicFramePr>
        <p:xfrm>
          <a:off x="3515360" y="548640"/>
          <a:ext cx="822960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2942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16F48D-18B0-1F5C-3995-7D5E1490C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731684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WAY FORWARD</a:t>
            </a:r>
            <a:endParaRPr lang="en-ZW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1E0A13-EC17-9DB4-91E6-909B7668F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031228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760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CB20D31-CE1C-8075-394A-9DD9B680BE43}"/>
              </a:ext>
            </a:extLst>
          </p:cNvPr>
          <p:cNvSpPr/>
          <p:nvPr/>
        </p:nvSpPr>
        <p:spPr>
          <a:xfrm>
            <a:off x="0" y="0"/>
            <a:ext cx="5004619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600" b="1" dirty="0"/>
              <a:t>STAY CONNECTED</a:t>
            </a:r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Contact Centre</a:t>
            </a:r>
          </a:p>
          <a:p>
            <a:pPr algn="ctr"/>
            <a:r>
              <a:rPr lang="en-ZW" dirty="0"/>
              <a:t>08688002635</a:t>
            </a:r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WhatsApp</a:t>
            </a:r>
          </a:p>
          <a:p>
            <a:pPr algn="ctr"/>
            <a:r>
              <a:rPr lang="en-ZW" dirty="0"/>
              <a:t>0783 183 30</a:t>
            </a:r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Email</a:t>
            </a:r>
          </a:p>
          <a:p>
            <a:pPr algn="ctr"/>
            <a:r>
              <a:rPr lang="en-ZW" dirty="0">
                <a:hlinkClick r:id="rId2"/>
              </a:rPr>
              <a:t>contactus@psmas.co.zw</a:t>
            </a:r>
            <a:endParaRPr lang="en-ZW" dirty="0"/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X</a:t>
            </a:r>
          </a:p>
          <a:p>
            <a:pPr algn="ctr"/>
            <a:r>
              <a:rPr lang="en-ZW" dirty="0"/>
              <a:t>@psmaszim</a:t>
            </a:r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Facebook</a:t>
            </a:r>
          </a:p>
          <a:p>
            <a:pPr algn="ctr"/>
            <a:r>
              <a:rPr lang="en-ZW" dirty="0"/>
              <a:t>PSMAS Zimbabwe</a:t>
            </a:r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LinkedIn</a:t>
            </a:r>
          </a:p>
          <a:p>
            <a:pPr algn="ctr"/>
            <a:r>
              <a:rPr lang="en-ZW" dirty="0"/>
              <a:t>PSMAS Zimbabwe</a:t>
            </a:r>
          </a:p>
          <a:p>
            <a:pPr algn="ctr"/>
            <a:endParaRPr lang="en-ZW" sz="2000" dirty="0"/>
          </a:p>
          <a:p>
            <a:pPr algn="ctr"/>
            <a:r>
              <a:rPr lang="en-ZW" sz="2000" b="1" dirty="0">
                <a:solidFill>
                  <a:srgbClr val="FF0000"/>
                </a:solidFill>
              </a:rPr>
              <a:t>Service Provider Link</a:t>
            </a:r>
          </a:p>
          <a:p>
            <a:pPr algn="ctr"/>
            <a:r>
              <a:rPr lang="en-ZW" dirty="0">
                <a:hlinkClick r:id="rId3"/>
              </a:rPr>
              <a:t>https://bit.ly/psmasproviderslist</a:t>
            </a:r>
            <a:r>
              <a:rPr lang="en-ZW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C65F0-77A4-84EE-E9A3-BA968C78D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697" y="1127759"/>
            <a:ext cx="6947303" cy="39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4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1878</TotalTime>
  <Words>1041</Words>
  <Application>Microsoft Office PowerPoint</Application>
  <PresentationFormat>Widescreen</PresentationFormat>
  <Paragraphs>181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Aptos</vt:lpstr>
      <vt:lpstr>Aptos Display</vt:lpstr>
      <vt:lpstr>Arial</vt:lpstr>
      <vt:lpstr>Book Antiqua</vt:lpstr>
      <vt:lpstr>Office Theme</vt:lpstr>
      <vt:lpstr>PowerPoint Presentation</vt:lpstr>
      <vt:lpstr>PowerPoint Presentation</vt:lpstr>
      <vt:lpstr>KEY PILLARS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WELLNESS AND PREVENTATIVE CARE JAN-MAY 2025</vt:lpstr>
      <vt:lpstr>HEALTH RISK PROFILE ANALYSIS</vt:lpstr>
      <vt:lpstr>MEMBER DISEASE PROFILE</vt:lpstr>
      <vt:lpstr>Member disease profile</vt:lpstr>
      <vt:lpstr>PowerPoint Presentation</vt:lpstr>
      <vt:lpstr>PowerPoint Presentation</vt:lpstr>
      <vt:lpstr>ACCESS TO MEDICINES</vt:lpstr>
      <vt:lpstr>PowerPoint Presentation</vt:lpstr>
      <vt:lpstr>CHALLENGES &amp; AREAS OF IMPROVEMENT</vt:lpstr>
      <vt:lpstr>WAY FORWARD</vt:lpstr>
      <vt:lpstr>WAY FORWARD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Wilfred Zvarevashe</dc:creator>
  <cp:lastModifiedBy>Munyaradzi Mujuru</cp:lastModifiedBy>
  <cp:revision>11</cp:revision>
  <dcterms:created xsi:type="dcterms:W3CDTF">2025-06-10T16:57:51Z</dcterms:created>
  <dcterms:modified xsi:type="dcterms:W3CDTF">2025-06-13T11:04:25Z</dcterms:modified>
</cp:coreProperties>
</file>