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35"/>
  </p:notesMasterIdLst>
  <p:sldIdLst>
    <p:sldId id="342" r:id="rId2"/>
    <p:sldId id="279" r:id="rId3"/>
    <p:sldId id="304" r:id="rId4"/>
    <p:sldId id="315" r:id="rId5"/>
    <p:sldId id="308" r:id="rId6"/>
    <p:sldId id="309" r:id="rId7"/>
    <p:sldId id="311" r:id="rId8"/>
    <p:sldId id="322" r:id="rId9"/>
    <p:sldId id="318" r:id="rId10"/>
    <p:sldId id="323"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40" r:id="rId27"/>
    <p:sldId id="341" r:id="rId28"/>
    <p:sldId id="343" r:id="rId29"/>
    <p:sldId id="313" r:id="rId30"/>
    <p:sldId id="310" r:id="rId31"/>
    <p:sldId id="299" r:id="rId32"/>
    <p:sldId id="316" r:id="rId33"/>
    <p:sldId id="289" r:id="rId34"/>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95250" autoAdjust="0"/>
  </p:normalViewPr>
  <p:slideViewPr>
    <p:cSldViewPr>
      <p:cViewPr varScale="1">
        <p:scale>
          <a:sx n="66" d="100"/>
          <a:sy n="66" d="100"/>
        </p:scale>
        <p:origin x="-1320" y="-5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45" name="Header Placeholder 1"/>
          <p:cNvSpPr>
            <a:spLocks noGrp="1"/>
          </p:cNvSpPr>
          <p:nvPr>
            <p:ph type="hdr" sz="quarter"/>
          </p:nvPr>
        </p:nvSpPr>
        <p:spPr>
          <a:xfrm>
            <a:off x="0" y="1"/>
            <a:ext cx="2945659" cy="498135"/>
          </a:xfrm>
          <a:prstGeom prst="rect">
            <a:avLst/>
          </a:prstGeom>
        </p:spPr>
        <p:txBody>
          <a:bodyPr vert="horz" lIns="89813" tIns="44907" rIns="89813" bIns="44907" rtlCol="0"/>
          <a:lstStyle>
            <a:lvl1pPr algn="l">
              <a:defRPr sz="1200"/>
            </a:lvl1pPr>
          </a:lstStyle>
          <a:p>
            <a:endParaRPr lang="en-GB"/>
          </a:p>
        </p:txBody>
      </p:sp>
      <p:sp>
        <p:nvSpPr>
          <p:cNvPr id="1048746" name="Date Placeholder 2"/>
          <p:cNvSpPr>
            <a:spLocks noGrp="1"/>
          </p:cNvSpPr>
          <p:nvPr>
            <p:ph type="dt" idx="1"/>
          </p:nvPr>
        </p:nvSpPr>
        <p:spPr>
          <a:xfrm>
            <a:off x="3850444" y="1"/>
            <a:ext cx="2945659" cy="498135"/>
          </a:xfrm>
          <a:prstGeom prst="rect">
            <a:avLst/>
          </a:prstGeom>
        </p:spPr>
        <p:txBody>
          <a:bodyPr vert="horz" lIns="89813" tIns="44907" rIns="89813" bIns="44907" rtlCol="0"/>
          <a:lstStyle>
            <a:lvl1pPr algn="r">
              <a:defRPr sz="1200"/>
            </a:lvl1pPr>
          </a:lstStyle>
          <a:p>
            <a:fld id="{664A2561-636C-40E0-9BD9-2BED31AF7EE8}" type="datetimeFigureOut">
              <a:rPr lang="en-GB" smtClean="0"/>
              <a:t>02/04/2025</a:t>
            </a:fld>
            <a:endParaRPr lang="en-GB"/>
          </a:p>
        </p:txBody>
      </p:sp>
      <p:sp>
        <p:nvSpPr>
          <p:cNvPr id="1048747"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89813" tIns="44907" rIns="89813" bIns="44907" rtlCol="0" anchor="ctr"/>
          <a:lstStyle/>
          <a:p>
            <a:endParaRPr lang="en-GB"/>
          </a:p>
        </p:txBody>
      </p:sp>
      <p:sp>
        <p:nvSpPr>
          <p:cNvPr id="1048748" name="Notes Placeholder 4"/>
          <p:cNvSpPr>
            <a:spLocks noGrp="1"/>
          </p:cNvSpPr>
          <p:nvPr>
            <p:ph type="body" sz="quarter" idx="3"/>
          </p:nvPr>
        </p:nvSpPr>
        <p:spPr>
          <a:xfrm>
            <a:off x="679768" y="4777961"/>
            <a:ext cx="5438140" cy="3909239"/>
          </a:xfrm>
          <a:prstGeom prst="rect">
            <a:avLst/>
          </a:prstGeom>
        </p:spPr>
        <p:txBody>
          <a:bodyPr vert="horz" lIns="89813" tIns="44907" rIns="89813" bIns="4490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49" name="Footer Placeholder 5"/>
          <p:cNvSpPr>
            <a:spLocks noGrp="1"/>
          </p:cNvSpPr>
          <p:nvPr>
            <p:ph type="ftr" sz="quarter" idx="4"/>
          </p:nvPr>
        </p:nvSpPr>
        <p:spPr>
          <a:xfrm>
            <a:off x="0" y="9430095"/>
            <a:ext cx="2945659" cy="498134"/>
          </a:xfrm>
          <a:prstGeom prst="rect">
            <a:avLst/>
          </a:prstGeom>
        </p:spPr>
        <p:txBody>
          <a:bodyPr vert="horz" lIns="89813" tIns="44907" rIns="89813" bIns="44907" rtlCol="0" anchor="b"/>
          <a:lstStyle>
            <a:lvl1pPr algn="l">
              <a:defRPr sz="1200"/>
            </a:lvl1pPr>
          </a:lstStyle>
          <a:p>
            <a:endParaRPr lang="en-GB"/>
          </a:p>
        </p:txBody>
      </p:sp>
      <p:sp>
        <p:nvSpPr>
          <p:cNvPr id="1048750" name="Slide Number Placeholder 6"/>
          <p:cNvSpPr>
            <a:spLocks noGrp="1"/>
          </p:cNvSpPr>
          <p:nvPr>
            <p:ph type="sldNum" sz="quarter" idx="5"/>
          </p:nvPr>
        </p:nvSpPr>
        <p:spPr>
          <a:xfrm>
            <a:off x="3850444" y="9430095"/>
            <a:ext cx="2945659" cy="498134"/>
          </a:xfrm>
          <a:prstGeom prst="rect">
            <a:avLst/>
          </a:prstGeom>
        </p:spPr>
        <p:txBody>
          <a:bodyPr vert="horz" lIns="89813" tIns="44907" rIns="89813" bIns="44907" rtlCol="0" anchor="b"/>
          <a:lstStyle>
            <a:lvl1pPr algn="r">
              <a:defRPr sz="1200"/>
            </a:lvl1pPr>
          </a:lstStyle>
          <a:p>
            <a:fld id="{8708BC06-2768-43EB-B374-8190AC1751CC}" type="slidenum">
              <a:rPr lang="en-GB" smtClean="0"/>
              <a:t>‹#›</a:t>
            </a:fld>
            <a:endParaRPr lang="en-GB"/>
          </a:p>
        </p:txBody>
      </p:sp>
    </p:spTree>
    <p:extLst>
      <p:ext uri="{BB962C8B-B14F-4D97-AF65-F5344CB8AC3E}">
        <p14:creationId xmlns:p14="http://schemas.microsoft.com/office/powerpoint/2010/main" val="1152455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Slide Image Placeholder 1"/>
          <p:cNvSpPr>
            <a:spLocks noGrp="1" noRot="1" noChangeAspect="1"/>
          </p:cNvSpPr>
          <p:nvPr>
            <p:ph type="sldImg"/>
          </p:nvPr>
        </p:nvSpPr>
        <p:spPr/>
      </p:sp>
      <p:sp>
        <p:nvSpPr>
          <p:cNvPr id="1048598" name="Notes Placeholder 2"/>
          <p:cNvSpPr>
            <a:spLocks noGrp="1"/>
          </p:cNvSpPr>
          <p:nvPr>
            <p:ph type="body" idx="1"/>
          </p:nvPr>
        </p:nvSpPr>
        <p:spPr/>
        <p:txBody>
          <a:bodyPr/>
          <a:lstStyle/>
          <a:p>
            <a:endParaRPr lang="en-ZW" dirty="0"/>
          </a:p>
        </p:txBody>
      </p:sp>
      <p:sp>
        <p:nvSpPr>
          <p:cNvPr id="1048599" name="Slide Number Placeholder 3"/>
          <p:cNvSpPr>
            <a:spLocks noGrp="1"/>
          </p:cNvSpPr>
          <p:nvPr>
            <p:ph type="sldNum" sz="quarter" idx="5"/>
          </p:nvPr>
        </p:nvSpPr>
        <p:spPr/>
        <p:txBody>
          <a:bodyPr/>
          <a:lstStyle/>
          <a:p>
            <a:fld id="{8708BC06-2768-43EB-B374-8190AC1751CC}" type="slidenum">
              <a:rPr lang="en-GB" smtClean="0"/>
              <a:t>2</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B445E1F-3909-809B-E0AE-2594143B8E1C}"/>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BB07E2E9-640A-D893-CD22-CB441FA6A1DA}"/>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7E2C9506-AFE2-3ED6-881F-2F27440E2243}"/>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1D732FFD-8BB9-FC9C-894E-EA4FF627DD35}"/>
              </a:ext>
            </a:extLst>
          </p:cNvPr>
          <p:cNvSpPr>
            <a:spLocks noGrp="1"/>
          </p:cNvSpPr>
          <p:nvPr>
            <p:ph type="sldNum" sz="quarter" idx="10"/>
          </p:nvPr>
        </p:nvSpPr>
        <p:spPr/>
        <p:txBody>
          <a:bodyPr/>
          <a:lstStyle/>
          <a:p>
            <a:fld id="{8708BC06-2768-43EB-B374-8190AC1751CC}" type="slidenum">
              <a:rPr lang="en-GB" smtClean="0"/>
              <a:t>3</a:t>
            </a:fld>
            <a:endParaRPr lang="en-GB" dirty="0"/>
          </a:p>
        </p:txBody>
      </p:sp>
    </p:spTree>
    <p:extLst>
      <p:ext uri="{BB962C8B-B14F-4D97-AF65-F5344CB8AC3E}">
        <p14:creationId xmlns:p14="http://schemas.microsoft.com/office/powerpoint/2010/main" val="317168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583E81E-235C-5E1B-99A2-4AA5E38632DC}"/>
            </a:ext>
          </a:extLst>
        </p:cNvPr>
        <p:cNvGrpSpPr/>
        <p:nvPr/>
      </p:nvGrpSpPr>
      <p:grpSpPr>
        <a:xfrm>
          <a:off x="0" y="0"/>
          <a:ext cx="0" cy="0"/>
          <a:chOff x="0" y="0"/>
          <a:chExt cx="0" cy="0"/>
        </a:xfrm>
      </p:grpSpPr>
      <p:sp>
        <p:nvSpPr>
          <p:cNvPr id="1048614" name="Slide Image Placeholder 1">
            <a:extLst>
              <a:ext uri="{FF2B5EF4-FFF2-40B4-BE49-F238E27FC236}">
                <a16:creationId xmlns="" xmlns:a16="http://schemas.microsoft.com/office/drawing/2014/main" id="{0AD89873-06A5-D7DE-E104-1232A88E2CE8}"/>
              </a:ext>
            </a:extLst>
          </p:cNvPr>
          <p:cNvSpPr>
            <a:spLocks noGrp="1" noRot="1" noChangeAspect="1"/>
          </p:cNvSpPr>
          <p:nvPr>
            <p:ph type="sldImg"/>
          </p:nvPr>
        </p:nvSpPr>
        <p:spPr/>
      </p:sp>
      <p:sp>
        <p:nvSpPr>
          <p:cNvPr id="1048615" name="Notes Placeholder 2">
            <a:extLst>
              <a:ext uri="{FF2B5EF4-FFF2-40B4-BE49-F238E27FC236}">
                <a16:creationId xmlns="" xmlns:a16="http://schemas.microsoft.com/office/drawing/2014/main" id="{DA2C487E-6EB9-7651-60C4-C2730176C059}"/>
              </a:ext>
            </a:extLst>
          </p:cNvPr>
          <p:cNvSpPr>
            <a:spLocks noGrp="1"/>
          </p:cNvSpPr>
          <p:nvPr>
            <p:ph type="body" idx="1"/>
          </p:nvPr>
        </p:nvSpPr>
        <p:spPr/>
        <p:txBody>
          <a:bodyPr>
            <a:normAutofit/>
          </a:bodyPr>
          <a:lstStyle/>
          <a:p>
            <a:endParaRPr lang="en-US" dirty="0"/>
          </a:p>
          <a:p>
            <a:endParaRPr lang="en-US" dirty="0"/>
          </a:p>
        </p:txBody>
      </p:sp>
      <p:sp>
        <p:nvSpPr>
          <p:cNvPr id="1048616" name="Slide Number Placeholder 3">
            <a:extLst>
              <a:ext uri="{FF2B5EF4-FFF2-40B4-BE49-F238E27FC236}">
                <a16:creationId xmlns="" xmlns:a16="http://schemas.microsoft.com/office/drawing/2014/main" id="{28C59FB6-8D9A-201C-D5E7-64751EED4AE2}"/>
              </a:ext>
            </a:extLst>
          </p:cNvPr>
          <p:cNvSpPr>
            <a:spLocks noGrp="1"/>
          </p:cNvSpPr>
          <p:nvPr>
            <p:ph type="sldNum" sz="quarter" idx="10"/>
          </p:nvPr>
        </p:nvSpPr>
        <p:spPr/>
        <p:txBody>
          <a:bodyPr/>
          <a:lstStyle/>
          <a:p>
            <a:fld id="{8708BC06-2768-43EB-B374-8190AC1751CC}" type="slidenum">
              <a:rPr lang="en-GB" smtClean="0"/>
              <a:t>4</a:t>
            </a:fld>
            <a:endParaRPr lang="en-GB" dirty="0"/>
          </a:p>
        </p:txBody>
      </p:sp>
    </p:spTree>
    <p:extLst>
      <p:ext uri="{BB962C8B-B14F-4D97-AF65-F5344CB8AC3E}">
        <p14:creationId xmlns:p14="http://schemas.microsoft.com/office/powerpoint/2010/main" val="489149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F5A5DF2-ABB1-319E-498F-0898B7CC4719}"/>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A8B957F0-094A-C9A3-ECD9-50998BEDA069}"/>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B75A54E8-8336-7845-94B2-1023607CB681}"/>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52DBDE6A-A47C-0D92-BC00-0960E4C11669}"/>
              </a:ext>
            </a:extLst>
          </p:cNvPr>
          <p:cNvSpPr>
            <a:spLocks noGrp="1"/>
          </p:cNvSpPr>
          <p:nvPr>
            <p:ph type="sldNum" sz="quarter" idx="10"/>
          </p:nvPr>
        </p:nvSpPr>
        <p:spPr/>
        <p:txBody>
          <a:bodyPr/>
          <a:lstStyle/>
          <a:p>
            <a:fld id="{8708BC06-2768-43EB-B374-8190AC1751CC}" type="slidenum">
              <a:rPr lang="en-GB" smtClean="0"/>
              <a:t>5</a:t>
            </a:fld>
            <a:endParaRPr lang="en-GB" dirty="0"/>
          </a:p>
        </p:txBody>
      </p:sp>
    </p:spTree>
    <p:extLst>
      <p:ext uri="{BB962C8B-B14F-4D97-AF65-F5344CB8AC3E}">
        <p14:creationId xmlns:p14="http://schemas.microsoft.com/office/powerpoint/2010/main" val="1596477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93FC1FD-CDAF-D102-3F4F-84AE4BCD9556}"/>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C7ECA3D2-998A-E15C-53F6-4234594F179F}"/>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33B48892-6F7F-D9F1-85FD-EECAE2849DE6}"/>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EEE2D16E-1FE9-1803-C7A5-05D43EA1C515}"/>
              </a:ext>
            </a:extLst>
          </p:cNvPr>
          <p:cNvSpPr>
            <a:spLocks noGrp="1"/>
          </p:cNvSpPr>
          <p:nvPr>
            <p:ph type="sldNum" sz="quarter" idx="10"/>
          </p:nvPr>
        </p:nvSpPr>
        <p:spPr/>
        <p:txBody>
          <a:bodyPr/>
          <a:lstStyle/>
          <a:p>
            <a:fld id="{8708BC06-2768-43EB-B374-8190AC1751CC}" type="slidenum">
              <a:rPr lang="en-GB" smtClean="0"/>
              <a:t>6</a:t>
            </a:fld>
            <a:endParaRPr lang="en-GB" dirty="0"/>
          </a:p>
        </p:txBody>
      </p:sp>
    </p:spTree>
    <p:extLst>
      <p:ext uri="{BB962C8B-B14F-4D97-AF65-F5344CB8AC3E}">
        <p14:creationId xmlns:p14="http://schemas.microsoft.com/office/powerpoint/2010/main" val="1057458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2C97FAA-8AF7-CFFB-9D55-6FFCD75E7F97}"/>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22DBC3D5-EB66-4313-0B86-70AE22B12A9D}"/>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32D8C6BB-23C1-87A1-025D-6CABCB4F10C7}"/>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3A314B17-E405-79A6-4BA3-17915E2F7364}"/>
              </a:ext>
            </a:extLst>
          </p:cNvPr>
          <p:cNvSpPr>
            <a:spLocks noGrp="1"/>
          </p:cNvSpPr>
          <p:nvPr>
            <p:ph type="sldNum" sz="quarter" idx="10"/>
          </p:nvPr>
        </p:nvSpPr>
        <p:spPr/>
        <p:txBody>
          <a:bodyPr/>
          <a:lstStyle/>
          <a:p>
            <a:fld id="{8708BC06-2768-43EB-B374-8190AC1751CC}" type="slidenum">
              <a:rPr lang="en-GB" smtClean="0"/>
              <a:t>7</a:t>
            </a:fld>
            <a:endParaRPr lang="en-GB" dirty="0"/>
          </a:p>
        </p:txBody>
      </p:sp>
    </p:spTree>
    <p:extLst>
      <p:ext uri="{BB962C8B-B14F-4D97-AF65-F5344CB8AC3E}">
        <p14:creationId xmlns:p14="http://schemas.microsoft.com/office/powerpoint/2010/main" val="1754772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6C8BAC7-1D79-49C2-9C20-978E31C0C6D4}"/>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123ACA32-02A8-AC11-7857-A8A2BAC62BAC}"/>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45D85BC3-B5B4-496B-71D5-5FDE656F7554}"/>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D51ABF0D-AF1E-B280-7751-820F3EC990D4}"/>
              </a:ext>
            </a:extLst>
          </p:cNvPr>
          <p:cNvSpPr>
            <a:spLocks noGrp="1"/>
          </p:cNvSpPr>
          <p:nvPr>
            <p:ph type="sldNum" sz="quarter" idx="10"/>
          </p:nvPr>
        </p:nvSpPr>
        <p:spPr/>
        <p:txBody>
          <a:bodyPr/>
          <a:lstStyle/>
          <a:p>
            <a:fld id="{8708BC06-2768-43EB-B374-8190AC1751CC}" type="slidenum">
              <a:rPr lang="en-GB" smtClean="0"/>
              <a:t>28</a:t>
            </a:fld>
            <a:endParaRPr lang="en-GB" dirty="0"/>
          </a:p>
        </p:txBody>
      </p:sp>
    </p:spTree>
    <p:extLst>
      <p:ext uri="{BB962C8B-B14F-4D97-AF65-F5344CB8AC3E}">
        <p14:creationId xmlns:p14="http://schemas.microsoft.com/office/powerpoint/2010/main" val="1217352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B7ED968-61C7-492F-D918-ACAD6554FA6E}"/>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BEEF169C-35CD-3386-8282-6052B552B069}"/>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0518B3EB-02F5-40F6-66D5-687FA7842AC6}"/>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309598B2-F12F-E1CE-F0DD-B6362D134453}"/>
              </a:ext>
            </a:extLst>
          </p:cNvPr>
          <p:cNvSpPr>
            <a:spLocks noGrp="1"/>
          </p:cNvSpPr>
          <p:nvPr>
            <p:ph type="sldNum" sz="quarter" idx="10"/>
          </p:nvPr>
        </p:nvSpPr>
        <p:spPr/>
        <p:txBody>
          <a:bodyPr/>
          <a:lstStyle/>
          <a:p>
            <a:fld id="{8708BC06-2768-43EB-B374-8190AC1751CC}" type="slidenum">
              <a:rPr lang="en-GB" smtClean="0"/>
              <a:t>29</a:t>
            </a:fld>
            <a:endParaRPr lang="en-GB" dirty="0"/>
          </a:p>
        </p:txBody>
      </p:sp>
    </p:spTree>
    <p:extLst>
      <p:ext uri="{BB962C8B-B14F-4D97-AF65-F5344CB8AC3E}">
        <p14:creationId xmlns:p14="http://schemas.microsoft.com/office/powerpoint/2010/main" val="1881430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9FD1C95-89A5-CCDA-B056-FCB3316B0E1A}"/>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9E0BDD89-9F27-57FF-AA42-20641B2BA151}"/>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1FDC8A07-03C7-B65C-DF7D-01FF5A99D84F}"/>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3A6683BA-0F82-83A0-B6F8-76311CE62B07}"/>
              </a:ext>
            </a:extLst>
          </p:cNvPr>
          <p:cNvSpPr>
            <a:spLocks noGrp="1"/>
          </p:cNvSpPr>
          <p:nvPr>
            <p:ph type="sldNum" sz="quarter" idx="10"/>
          </p:nvPr>
        </p:nvSpPr>
        <p:spPr/>
        <p:txBody>
          <a:bodyPr/>
          <a:lstStyle/>
          <a:p>
            <a:fld id="{8708BC06-2768-43EB-B374-8190AC1751CC}" type="slidenum">
              <a:rPr lang="en-GB" smtClean="0"/>
              <a:t>30</a:t>
            </a:fld>
            <a:endParaRPr lang="en-GB" dirty="0"/>
          </a:p>
        </p:txBody>
      </p:sp>
    </p:spTree>
    <p:extLst>
      <p:ext uri="{BB962C8B-B14F-4D97-AF65-F5344CB8AC3E}">
        <p14:creationId xmlns:p14="http://schemas.microsoft.com/office/powerpoint/2010/main" val="3448425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Slide Image Placeholder 1"/>
          <p:cNvSpPr>
            <a:spLocks noGrp="1" noRot="1" noChangeAspect="1"/>
          </p:cNvSpPr>
          <p:nvPr>
            <p:ph type="sldImg"/>
          </p:nvPr>
        </p:nvSpPr>
        <p:spPr/>
      </p:sp>
      <p:sp>
        <p:nvSpPr>
          <p:cNvPr id="1048621" name="Notes Placeholder 2"/>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p:cNvSpPr>
            <a:spLocks noGrp="1"/>
          </p:cNvSpPr>
          <p:nvPr>
            <p:ph type="sldNum" sz="quarter" idx="10"/>
          </p:nvPr>
        </p:nvSpPr>
        <p:spPr/>
        <p:txBody>
          <a:bodyPr/>
          <a:lstStyle/>
          <a:p>
            <a:fld id="{8708BC06-2768-43EB-B374-8190AC1751CC}" type="slidenum">
              <a:rPr lang="en-GB" smtClean="0"/>
              <a:t>31</a:t>
            </a:fld>
            <a:endParaRPr lang="en-GB"/>
          </a:p>
        </p:txBody>
      </p:sp>
    </p:spTree>
    <p:extLst>
      <p:ext uri="{BB962C8B-B14F-4D97-AF65-F5344CB8AC3E}">
        <p14:creationId xmlns:p14="http://schemas.microsoft.com/office/powerpoint/2010/main" val="3606137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BD0E8BF-F4AA-A096-1936-97CB8C952C45}"/>
            </a:ext>
          </a:extLst>
        </p:cNvPr>
        <p:cNvGrpSpPr/>
        <p:nvPr/>
      </p:nvGrpSpPr>
      <p:grpSpPr>
        <a:xfrm>
          <a:off x="0" y="0"/>
          <a:ext cx="0" cy="0"/>
          <a:chOff x="0" y="0"/>
          <a:chExt cx="0" cy="0"/>
        </a:xfrm>
      </p:grpSpPr>
      <p:sp>
        <p:nvSpPr>
          <p:cNvPr id="1048620" name="Slide Image Placeholder 1">
            <a:extLst>
              <a:ext uri="{FF2B5EF4-FFF2-40B4-BE49-F238E27FC236}">
                <a16:creationId xmlns="" xmlns:a16="http://schemas.microsoft.com/office/drawing/2014/main" id="{2A6C9C49-8EF1-B1FA-E50C-492A394F2091}"/>
              </a:ext>
            </a:extLst>
          </p:cNvPr>
          <p:cNvSpPr>
            <a:spLocks noGrp="1" noRot="1" noChangeAspect="1"/>
          </p:cNvSpPr>
          <p:nvPr>
            <p:ph type="sldImg"/>
          </p:nvPr>
        </p:nvSpPr>
        <p:spPr/>
      </p:sp>
      <p:sp>
        <p:nvSpPr>
          <p:cNvPr id="1048621" name="Notes Placeholder 2">
            <a:extLst>
              <a:ext uri="{FF2B5EF4-FFF2-40B4-BE49-F238E27FC236}">
                <a16:creationId xmlns="" xmlns:a16="http://schemas.microsoft.com/office/drawing/2014/main" id="{F32AB54E-850B-1EBE-477A-88DAFDC47FD0}"/>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 xmlns:a16="http://schemas.microsoft.com/office/drawing/2014/main" id="{D06936F4-3C45-55DA-A360-8DE2C8B1A8CF}"/>
              </a:ext>
            </a:extLst>
          </p:cNvPr>
          <p:cNvSpPr>
            <a:spLocks noGrp="1"/>
          </p:cNvSpPr>
          <p:nvPr>
            <p:ph type="sldNum" sz="quarter" idx="10"/>
          </p:nvPr>
        </p:nvSpPr>
        <p:spPr/>
        <p:txBody>
          <a:bodyPr/>
          <a:lstStyle/>
          <a:p>
            <a:fld id="{8708BC06-2768-43EB-B374-8190AC1751CC}" type="slidenum">
              <a:rPr lang="en-GB" smtClean="0"/>
              <a:t>32</a:t>
            </a:fld>
            <a:endParaRPr lang="en-GB"/>
          </a:p>
        </p:txBody>
      </p:sp>
    </p:spTree>
    <p:extLst>
      <p:ext uri="{BB962C8B-B14F-4D97-AF65-F5344CB8AC3E}">
        <p14:creationId xmlns:p14="http://schemas.microsoft.com/office/powerpoint/2010/main" val="2163090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97153" name="Picture 7" descr="Droplets-SD-Title-R1d.png"/>
          <p:cNvPicPr>
            <a:picLocks noChangeAspect="1"/>
          </p:cNvPicPr>
          <p:nvPr/>
        </p:nvPicPr>
        <p:blipFill>
          <a:blip r:embed="rId2"/>
          <a:stretch>
            <a:fillRect/>
          </a:stretch>
        </p:blipFill>
        <p:spPr>
          <a:xfrm>
            <a:off x="0" y="0"/>
            <a:ext cx="9144000" cy="6858000"/>
          </a:xfrm>
          <a:prstGeom prst="rect">
            <a:avLst/>
          </a:prstGeom>
        </p:spPr>
      </p:pic>
      <p:sp>
        <p:nvSpPr>
          <p:cNvPr id="1048581"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1048582"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48583" name="Date Placeholder 3"/>
          <p:cNvSpPr>
            <a:spLocks noGrp="1"/>
          </p:cNvSpPr>
          <p:nvPr>
            <p:ph type="dt" sz="half" idx="10"/>
          </p:nvPr>
        </p:nvSpPr>
        <p:spPr/>
        <p:txBody>
          <a:bodyPr/>
          <a:lstStyle/>
          <a:p>
            <a:fld id="{8EE2E116-D3B2-438E-A805-9F02AC837953}" type="datetimeFigureOut">
              <a:rPr lang="en-ZA" smtClean="0"/>
              <a:t>2025/04/02</a:t>
            </a:fld>
            <a:endParaRPr lang="en-ZA"/>
          </a:p>
        </p:txBody>
      </p:sp>
      <p:sp>
        <p:nvSpPr>
          <p:cNvPr id="1048584" name="Footer Placeholder 4"/>
          <p:cNvSpPr>
            <a:spLocks noGrp="1"/>
          </p:cNvSpPr>
          <p:nvPr>
            <p:ph type="ftr" sz="quarter" idx="11"/>
          </p:nvPr>
        </p:nvSpPr>
        <p:spPr/>
        <p:txBody>
          <a:bodyPr/>
          <a:lstStyle/>
          <a:p>
            <a:endParaRPr lang="en-ZA"/>
          </a:p>
        </p:txBody>
      </p:sp>
      <p:sp>
        <p:nvSpPr>
          <p:cNvPr id="1048585"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2097159" name="Picture 6"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00" name="Title 1"/>
          <p:cNvSpPr>
            <a:spLocks noGrp="1"/>
          </p:cNvSpPr>
          <p:nvPr>
            <p:ph type="title"/>
          </p:nvPr>
        </p:nvSpPr>
        <p:spPr/>
        <p:txBody>
          <a:bodyPr/>
          <a:lstStyle/>
          <a:p>
            <a:r>
              <a:rPr lang="en-US"/>
              <a:t>Click to edit Master title style</a:t>
            </a:r>
            <a:endParaRPr lang="en-US" dirty="0"/>
          </a:p>
        </p:txBody>
      </p:sp>
      <p:sp>
        <p:nvSpPr>
          <p:cNvPr id="1048601"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2" name="Date Placeholder 3"/>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03" name="Footer Placeholder 4"/>
          <p:cNvSpPr>
            <a:spLocks noGrp="1"/>
          </p:cNvSpPr>
          <p:nvPr>
            <p:ph type="ftr" sz="quarter" idx="11"/>
          </p:nvPr>
        </p:nvSpPr>
        <p:spPr/>
        <p:txBody>
          <a:bodyPr/>
          <a:lstStyle/>
          <a:p>
            <a:endParaRPr lang="en-ZA"/>
          </a:p>
        </p:txBody>
      </p:sp>
      <p:sp>
        <p:nvSpPr>
          <p:cNvPr id="1048604"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97180" name="Picture 7"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83"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1048684"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685" name="Date Placeholder 3"/>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86" name="Footer Placeholder 4"/>
          <p:cNvSpPr>
            <a:spLocks noGrp="1"/>
          </p:cNvSpPr>
          <p:nvPr>
            <p:ph type="ftr" sz="quarter" idx="11"/>
          </p:nvPr>
        </p:nvSpPr>
        <p:spPr/>
        <p:txBody>
          <a:bodyPr/>
          <a:lstStyle/>
          <a:p>
            <a:endParaRPr lang="en-ZA"/>
          </a:p>
        </p:txBody>
      </p:sp>
      <p:sp>
        <p:nvSpPr>
          <p:cNvPr id="1048687"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2097186"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18"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048719" name="Content Placeholder 2"/>
          <p:cNvSpPr>
            <a:spLocks noGrp="1"/>
          </p:cNvSpPr>
          <p:nvPr>
            <p:ph sz="quarter" idx="13"/>
          </p:nvPr>
        </p:nvSpPr>
        <p:spPr>
          <a:xfrm>
            <a:off x="685330" y="2367093"/>
            <a:ext cx="382952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20" name="Content Placeholder 3"/>
          <p:cNvSpPr>
            <a:spLocks noGrp="1"/>
          </p:cNvSpPr>
          <p:nvPr>
            <p:ph sz="quarter" idx="14"/>
          </p:nvPr>
        </p:nvSpPr>
        <p:spPr>
          <a:xfrm>
            <a:off x="4629150" y="2367093"/>
            <a:ext cx="382905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21" name="Date Placeholder 4"/>
          <p:cNvSpPr>
            <a:spLocks noGrp="1"/>
          </p:cNvSpPr>
          <p:nvPr>
            <p:ph type="dt" sz="half" idx="10"/>
          </p:nvPr>
        </p:nvSpPr>
        <p:spPr/>
        <p:txBody>
          <a:bodyPr/>
          <a:lstStyle/>
          <a:p>
            <a:fld id="{8EE2E116-D3B2-438E-A805-9F02AC837953}" type="datetimeFigureOut">
              <a:rPr lang="en-ZA" smtClean="0"/>
              <a:t>2025/04/02</a:t>
            </a:fld>
            <a:endParaRPr lang="en-ZA"/>
          </a:p>
        </p:txBody>
      </p:sp>
      <p:sp>
        <p:nvSpPr>
          <p:cNvPr id="1048722" name="Footer Placeholder 5"/>
          <p:cNvSpPr>
            <a:spLocks noGrp="1"/>
          </p:cNvSpPr>
          <p:nvPr>
            <p:ph type="ftr" sz="quarter" idx="11"/>
          </p:nvPr>
        </p:nvSpPr>
        <p:spPr/>
        <p:txBody>
          <a:bodyPr/>
          <a:lstStyle/>
          <a:p>
            <a:endParaRPr lang="en-ZA"/>
          </a:p>
        </p:txBody>
      </p:sp>
      <p:sp>
        <p:nvSpPr>
          <p:cNvPr id="1048723"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97181" name="Picture 10"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88"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048689"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90" name="Content Placeholder 3"/>
          <p:cNvSpPr>
            <a:spLocks noGrp="1"/>
          </p:cNvSpPr>
          <p:nvPr>
            <p:ph sz="quarter" idx="13"/>
          </p:nvPr>
        </p:nvSpPr>
        <p:spPr>
          <a:xfrm>
            <a:off x="685331" y="3051013"/>
            <a:ext cx="3829520"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91"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92" name="Content Placeholder 5"/>
          <p:cNvSpPr>
            <a:spLocks noGrp="1"/>
          </p:cNvSpPr>
          <p:nvPr>
            <p:ph sz="quarter" idx="14"/>
          </p:nvPr>
        </p:nvSpPr>
        <p:spPr>
          <a:xfrm>
            <a:off x="4629150" y="3051013"/>
            <a:ext cx="382905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93" name="Date Placeholder 6"/>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94" name="Footer Placeholder 7"/>
          <p:cNvSpPr>
            <a:spLocks noGrp="1"/>
          </p:cNvSpPr>
          <p:nvPr>
            <p:ph type="ftr" sz="quarter" idx="11"/>
          </p:nvPr>
        </p:nvSpPr>
        <p:spPr/>
        <p:txBody>
          <a:bodyPr/>
          <a:lstStyle/>
          <a:p>
            <a:endParaRPr lang="en-ZA"/>
          </a:p>
        </p:txBody>
      </p:sp>
      <p:sp>
        <p:nvSpPr>
          <p:cNvPr id="1048695" name="Slide Number Placeholder 8"/>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2097175" name="Picture 6"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50" name="Title 1"/>
          <p:cNvSpPr>
            <a:spLocks noGrp="1"/>
          </p:cNvSpPr>
          <p:nvPr>
            <p:ph type="title"/>
          </p:nvPr>
        </p:nvSpPr>
        <p:spPr/>
        <p:txBody>
          <a:bodyPr/>
          <a:lstStyle/>
          <a:p>
            <a:r>
              <a:rPr lang="en-US"/>
              <a:t>Click to edit Master title style</a:t>
            </a:r>
            <a:endParaRPr lang="en-US" dirty="0"/>
          </a:p>
        </p:txBody>
      </p:sp>
      <p:sp>
        <p:nvSpPr>
          <p:cNvPr id="1048651" name="Date Placeholder 2"/>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52" name="Footer Placeholder 3"/>
          <p:cNvSpPr>
            <a:spLocks noGrp="1"/>
          </p:cNvSpPr>
          <p:nvPr>
            <p:ph type="ftr" sz="quarter" idx="11"/>
          </p:nvPr>
        </p:nvSpPr>
        <p:spPr/>
        <p:txBody>
          <a:bodyPr/>
          <a:lstStyle/>
          <a:p>
            <a:endParaRPr lang="en-ZA"/>
          </a:p>
        </p:txBody>
      </p:sp>
      <p:sp>
        <p:nvSpPr>
          <p:cNvPr id="1048653" name="Slide Number Placeholder 4"/>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097182" name="Picture 5"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96" name="Date Placeholder 1"/>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97" name="Footer Placeholder 2"/>
          <p:cNvSpPr>
            <a:spLocks noGrp="1"/>
          </p:cNvSpPr>
          <p:nvPr>
            <p:ph type="ftr" sz="quarter" idx="11"/>
          </p:nvPr>
        </p:nvSpPr>
        <p:spPr/>
        <p:txBody>
          <a:bodyPr/>
          <a:lstStyle/>
          <a:p>
            <a:endParaRPr lang="en-ZA"/>
          </a:p>
        </p:txBody>
      </p:sp>
      <p:sp>
        <p:nvSpPr>
          <p:cNvPr id="1048698" name="Slide Number Placeholder 3"/>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2097188"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34"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48735" name="Content Placeholder 2"/>
          <p:cNvSpPr>
            <a:spLocks noGrp="1"/>
          </p:cNvSpPr>
          <p:nvPr>
            <p:ph sz="quarter" idx="13"/>
          </p:nvPr>
        </p:nvSpPr>
        <p:spPr>
          <a:xfrm>
            <a:off x="3808547" y="609601"/>
            <a:ext cx="4650122"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36"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37" name="Date Placeholder 4"/>
          <p:cNvSpPr>
            <a:spLocks noGrp="1"/>
          </p:cNvSpPr>
          <p:nvPr>
            <p:ph type="dt" sz="half" idx="10"/>
          </p:nvPr>
        </p:nvSpPr>
        <p:spPr/>
        <p:txBody>
          <a:bodyPr/>
          <a:lstStyle/>
          <a:p>
            <a:fld id="{8EE2E116-D3B2-438E-A805-9F02AC837953}" type="datetimeFigureOut">
              <a:rPr lang="en-ZA" smtClean="0"/>
              <a:t>2025/04/02</a:t>
            </a:fld>
            <a:endParaRPr lang="en-ZA"/>
          </a:p>
        </p:txBody>
      </p:sp>
      <p:sp>
        <p:nvSpPr>
          <p:cNvPr id="1048738" name="Footer Placeholder 5"/>
          <p:cNvSpPr>
            <a:spLocks noGrp="1"/>
          </p:cNvSpPr>
          <p:nvPr>
            <p:ph type="ftr" sz="quarter" idx="11"/>
          </p:nvPr>
        </p:nvSpPr>
        <p:spPr/>
        <p:txBody>
          <a:bodyPr/>
          <a:lstStyle/>
          <a:p>
            <a:endParaRPr lang="en-ZA"/>
          </a:p>
        </p:txBody>
      </p:sp>
      <p:sp>
        <p:nvSpPr>
          <p:cNvPr id="1048739"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097178"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64"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1048665"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666"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67" name="Date Placeholder 4"/>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68" name="Footer Placeholder 5"/>
          <p:cNvSpPr>
            <a:spLocks noGrp="1"/>
          </p:cNvSpPr>
          <p:nvPr>
            <p:ph type="ftr" sz="quarter" idx="11"/>
          </p:nvPr>
        </p:nvSpPr>
        <p:spPr/>
        <p:txBody>
          <a:bodyPr/>
          <a:lstStyle/>
          <a:p>
            <a:endParaRPr lang="en-ZA"/>
          </a:p>
        </p:txBody>
      </p:sp>
      <p:sp>
        <p:nvSpPr>
          <p:cNvPr id="1048669"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2097185"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1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104871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71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15" name="Date Placeholder 4"/>
          <p:cNvSpPr>
            <a:spLocks noGrp="1"/>
          </p:cNvSpPr>
          <p:nvPr>
            <p:ph type="dt" sz="half" idx="10"/>
          </p:nvPr>
        </p:nvSpPr>
        <p:spPr/>
        <p:txBody>
          <a:bodyPr/>
          <a:lstStyle/>
          <a:p>
            <a:fld id="{8EE2E116-D3B2-438E-A805-9F02AC837953}" type="datetimeFigureOut">
              <a:rPr lang="en-ZA" smtClean="0"/>
              <a:t>2025/04/02</a:t>
            </a:fld>
            <a:endParaRPr lang="en-ZA"/>
          </a:p>
        </p:txBody>
      </p:sp>
      <p:sp>
        <p:nvSpPr>
          <p:cNvPr id="1048716" name="Footer Placeholder 5"/>
          <p:cNvSpPr>
            <a:spLocks noGrp="1"/>
          </p:cNvSpPr>
          <p:nvPr>
            <p:ph type="ftr" sz="quarter" idx="11"/>
          </p:nvPr>
        </p:nvSpPr>
        <p:spPr/>
        <p:txBody>
          <a:bodyPr/>
          <a:lstStyle/>
          <a:p>
            <a:endParaRPr lang="en-ZA"/>
          </a:p>
        </p:txBody>
      </p:sp>
      <p:sp>
        <p:nvSpPr>
          <p:cNvPr id="1048717"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2097177"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59"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1048660"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61" name="Date Placeholder 4"/>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62" name="Footer Placeholder 5"/>
          <p:cNvSpPr>
            <a:spLocks noGrp="1"/>
          </p:cNvSpPr>
          <p:nvPr>
            <p:ph type="ftr" sz="quarter" idx="11"/>
          </p:nvPr>
        </p:nvSpPr>
        <p:spPr/>
        <p:txBody>
          <a:bodyPr/>
          <a:lstStyle/>
          <a:p>
            <a:endParaRPr lang="en-ZA"/>
          </a:p>
        </p:txBody>
      </p:sp>
      <p:sp>
        <p:nvSpPr>
          <p:cNvPr id="1048663"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2097184" name="Picture 12"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04"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048705"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06"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07" name="Date Placeholder 4"/>
          <p:cNvSpPr>
            <a:spLocks noGrp="1"/>
          </p:cNvSpPr>
          <p:nvPr>
            <p:ph type="dt" sz="half" idx="10"/>
          </p:nvPr>
        </p:nvSpPr>
        <p:spPr/>
        <p:txBody>
          <a:bodyPr/>
          <a:lstStyle/>
          <a:p>
            <a:fld id="{8EE2E116-D3B2-438E-A805-9F02AC837953}" type="datetimeFigureOut">
              <a:rPr lang="en-ZA" smtClean="0"/>
              <a:t>2025/04/02</a:t>
            </a:fld>
            <a:endParaRPr lang="en-ZA"/>
          </a:p>
        </p:txBody>
      </p:sp>
      <p:sp>
        <p:nvSpPr>
          <p:cNvPr id="1048708" name="Footer Placeholder 5"/>
          <p:cNvSpPr>
            <a:spLocks noGrp="1"/>
          </p:cNvSpPr>
          <p:nvPr>
            <p:ph type="ftr" sz="quarter" idx="11"/>
          </p:nvPr>
        </p:nvSpPr>
        <p:spPr/>
        <p:txBody>
          <a:bodyPr/>
          <a:lstStyle/>
          <a:p>
            <a:endParaRPr lang="en-ZA"/>
          </a:p>
        </p:txBody>
      </p:sp>
      <p:sp>
        <p:nvSpPr>
          <p:cNvPr id="1048709" name="Slide Number Placeholder 6"/>
          <p:cNvSpPr>
            <a:spLocks noGrp="1"/>
          </p:cNvSpPr>
          <p:nvPr>
            <p:ph type="sldNum" sz="quarter" idx="12"/>
          </p:nvPr>
        </p:nvSpPr>
        <p:spPr/>
        <p:txBody>
          <a:bodyPr/>
          <a:lstStyle/>
          <a:p>
            <a:fld id="{06688B45-0D91-415D-B95F-F60A0775FE6E}" type="slidenum">
              <a:rPr lang="en-ZA" smtClean="0"/>
              <a:t>‹#›</a:t>
            </a:fld>
            <a:endParaRPr lang="en-ZA"/>
          </a:p>
        </p:txBody>
      </p:sp>
      <p:sp>
        <p:nvSpPr>
          <p:cNvPr id="1048710"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48711"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2097176"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54"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1048655"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56" name="Date Placeholder 4"/>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57" name="Footer Placeholder 5"/>
          <p:cNvSpPr>
            <a:spLocks noGrp="1"/>
          </p:cNvSpPr>
          <p:nvPr>
            <p:ph type="ftr" sz="quarter" idx="11"/>
          </p:nvPr>
        </p:nvSpPr>
        <p:spPr/>
        <p:txBody>
          <a:bodyPr/>
          <a:lstStyle/>
          <a:p>
            <a:endParaRPr lang="en-ZA"/>
          </a:p>
        </p:txBody>
      </p:sp>
      <p:sp>
        <p:nvSpPr>
          <p:cNvPr id="1048658"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2097187" name="Picture 13"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24"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1048725"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6"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27"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8"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29"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30"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31" name="Date Placeholder 2"/>
          <p:cNvSpPr>
            <a:spLocks noGrp="1"/>
          </p:cNvSpPr>
          <p:nvPr>
            <p:ph type="dt" sz="half" idx="10"/>
          </p:nvPr>
        </p:nvSpPr>
        <p:spPr/>
        <p:txBody>
          <a:bodyPr/>
          <a:lstStyle/>
          <a:p>
            <a:fld id="{8EE2E116-D3B2-438E-A805-9F02AC837953}" type="datetimeFigureOut">
              <a:rPr lang="en-ZA" smtClean="0"/>
              <a:t>2025/04/02</a:t>
            </a:fld>
            <a:endParaRPr lang="en-ZA"/>
          </a:p>
        </p:txBody>
      </p:sp>
      <p:sp>
        <p:nvSpPr>
          <p:cNvPr id="1048732" name="Footer Placeholder 3"/>
          <p:cNvSpPr>
            <a:spLocks noGrp="1"/>
          </p:cNvSpPr>
          <p:nvPr>
            <p:ph type="ftr" sz="quarter" idx="11"/>
          </p:nvPr>
        </p:nvSpPr>
        <p:spPr/>
        <p:txBody>
          <a:bodyPr/>
          <a:lstStyle/>
          <a:p>
            <a:endParaRPr lang="en-ZA"/>
          </a:p>
        </p:txBody>
      </p:sp>
      <p:sp>
        <p:nvSpPr>
          <p:cNvPr id="1048733" name="Slide Number Placeholder 4"/>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097179" name="Picture 16"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7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048671"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72"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673"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74"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75"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676"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77"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78"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679"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80" name="Date Placeholder 2"/>
          <p:cNvSpPr>
            <a:spLocks noGrp="1"/>
          </p:cNvSpPr>
          <p:nvPr>
            <p:ph type="dt" sz="half" idx="10"/>
          </p:nvPr>
        </p:nvSpPr>
        <p:spPr/>
        <p:txBody>
          <a:bodyPr/>
          <a:lstStyle/>
          <a:p>
            <a:fld id="{8EE2E116-D3B2-438E-A805-9F02AC837953}" type="datetimeFigureOut">
              <a:rPr lang="en-ZA" smtClean="0"/>
              <a:t>2025/04/02</a:t>
            </a:fld>
            <a:endParaRPr lang="en-ZA"/>
          </a:p>
        </p:txBody>
      </p:sp>
      <p:sp>
        <p:nvSpPr>
          <p:cNvPr id="1048681" name="Footer Placeholder 3"/>
          <p:cNvSpPr>
            <a:spLocks noGrp="1"/>
          </p:cNvSpPr>
          <p:nvPr>
            <p:ph type="ftr" sz="quarter" idx="11"/>
          </p:nvPr>
        </p:nvSpPr>
        <p:spPr/>
        <p:txBody>
          <a:bodyPr/>
          <a:lstStyle/>
          <a:p>
            <a:endParaRPr lang="en-ZA"/>
          </a:p>
        </p:txBody>
      </p:sp>
      <p:sp>
        <p:nvSpPr>
          <p:cNvPr id="1048682" name="Slide Number Placeholder 4"/>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2097189"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40" name="Title 1"/>
          <p:cNvSpPr>
            <a:spLocks noGrp="1"/>
          </p:cNvSpPr>
          <p:nvPr>
            <p:ph type="title"/>
          </p:nvPr>
        </p:nvSpPr>
        <p:spPr/>
        <p:txBody>
          <a:bodyPr/>
          <a:lstStyle/>
          <a:p>
            <a:r>
              <a:rPr lang="en-US"/>
              <a:t>Click to edit Master title style</a:t>
            </a:r>
            <a:endParaRPr lang="en-US" dirty="0"/>
          </a:p>
        </p:txBody>
      </p:sp>
      <p:sp>
        <p:nvSpPr>
          <p:cNvPr id="1048741" name="Vertical Text Placeholder 2"/>
          <p:cNvSpPr>
            <a:spLocks noGrp="1"/>
          </p:cNvSpPr>
          <p:nvPr>
            <p:ph type="body" orient="vert" sz="quarter" idx="13"/>
          </p:nvPr>
        </p:nvSpPr>
        <p:spPr>
          <a:xfrm>
            <a:off x="685331" y="2367094"/>
            <a:ext cx="7773339"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2" name="Date Placeholder 3"/>
          <p:cNvSpPr>
            <a:spLocks noGrp="1"/>
          </p:cNvSpPr>
          <p:nvPr>
            <p:ph type="dt" sz="half" idx="10"/>
          </p:nvPr>
        </p:nvSpPr>
        <p:spPr/>
        <p:txBody>
          <a:bodyPr/>
          <a:lstStyle/>
          <a:p>
            <a:fld id="{8EE2E116-D3B2-438E-A805-9F02AC837953}" type="datetimeFigureOut">
              <a:rPr lang="en-ZA" smtClean="0"/>
              <a:t>2025/04/02</a:t>
            </a:fld>
            <a:endParaRPr lang="en-ZA"/>
          </a:p>
        </p:txBody>
      </p:sp>
      <p:sp>
        <p:nvSpPr>
          <p:cNvPr id="1048743" name="Footer Placeholder 4"/>
          <p:cNvSpPr>
            <a:spLocks noGrp="1"/>
          </p:cNvSpPr>
          <p:nvPr>
            <p:ph type="ftr" sz="quarter" idx="11"/>
          </p:nvPr>
        </p:nvSpPr>
        <p:spPr/>
        <p:txBody>
          <a:bodyPr/>
          <a:lstStyle/>
          <a:p>
            <a:endParaRPr lang="en-ZA"/>
          </a:p>
        </p:txBody>
      </p:sp>
      <p:sp>
        <p:nvSpPr>
          <p:cNvPr id="1048744"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2097183" name="Picture 9"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99" name="Vertical Title 1"/>
          <p:cNvSpPr>
            <a:spLocks noGrp="1"/>
          </p:cNvSpPr>
          <p:nvPr>
            <p:ph type="title" orient="vert"/>
          </p:nvPr>
        </p:nvSpPr>
        <p:spPr>
          <a:xfrm>
            <a:off x="6543675" y="609602"/>
            <a:ext cx="1914995" cy="5181599"/>
          </a:xfrm>
        </p:spPr>
        <p:txBody>
          <a:bodyPr vert="eaVert"/>
          <a:lstStyle>
            <a:lvl1pPr algn="l"/>
          </a:lstStyle>
          <a:p>
            <a:r>
              <a:rPr lang="en-US"/>
              <a:t>Click to edit Master title style</a:t>
            </a:r>
            <a:endParaRPr lang="en-US" dirty="0"/>
          </a:p>
        </p:txBody>
      </p:sp>
      <p:sp>
        <p:nvSpPr>
          <p:cNvPr id="1048700" name="Vertical Text Placeholder 2"/>
          <p:cNvSpPr>
            <a:spLocks noGrp="1"/>
          </p:cNvSpPr>
          <p:nvPr>
            <p:ph type="body" orient="vert" sz="quarter" idx="13"/>
          </p:nvPr>
        </p:nvSpPr>
        <p:spPr>
          <a:xfrm>
            <a:off x="685331" y="609602"/>
            <a:ext cx="5744043"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01" name="Date Placeholder 3"/>
          <p:cNvSpPr>
            <a:spLocks noGrp="1"/>
          </p:cNvSpPr>
          <p:nvPr>
            <p:ph type="dt" sz="half" idx="10"/>
          </p:nvPr>
        </p:nvSpPr>
        <p:spPr/>
        <p:txBody>
          <a:bodyPr/>
          <a:lstStyle/>
          <a:p>
            <a:fld id="{8EE2E116-D3B2-438E-A805-9F02AC837953}" type="datetimeFigureOut">
              <a:rPr lang="en-ZA" smtClean="0"/>
              <a:t>2025/04/02</a:t>
            </a:fld>
            <a:endParaRPr lang="en-ZA"/>
          </a:p>
        </p:txBody>
      </p:sp>
      <p:sp>
        <p:nvSpPr>
          <p:cNvPr id="1048702" name="Footer Placeholder 4"/>
          <p:cNvSpPr>
            <a:spLocks noGrp="1"/>
          </p:cNvSpPr>
          <p:nvPr>
            <p:ph type="ftr" sz="quarter" idx="11"/>
          </p:nvPr>
        </p:nvSpPr>
        <p:spPr/>
        <p:txBody>
          <a:bodyPr/>
          <a:lstStyle/>
          <a:p>
            <a:endParaRPr lang="en-ZA"/>
          </a:p>
        </p:txBody>
      </p:sp>
      <p:sp>
        <p:nvSpPr>
          <p:cNvPr id="1048703"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2097152" name="Picture 2" descr="\\DROBO-FS\QuickDrops\JB\PPTX NG\Droplets\LightingOverlay.png"/>
          <p:cNvPicPr>
            <a:picLocks noChangeAspect="1" noChangeArrowheads="1"/>
          </p:cNvPicPr>
          <p:nvPr/>
        </p:nvPicPr>
        <p:blipFill>
          <a:blip r:embed="rId19">
            <a:alphaModFix/>
          </a:blip>
          <a:srcRect/>
          <a:stretch>
            <a:fillRect/>
          </a:stretch>
        </p:blipFill>
        <p:spPr bwMode="auto">
          <a:xfrm>
            <a:off x="1" y="-1"/>
            <a:ext cx="9144002" cy="6858001"/>
          </a:xfrm>
          <a:prstGeom prst="rect">
            <a:avLst/>
          </a:prstGeom>
          <a:noFill/>
        </p:spPr>
      </p:pic>
      <p:sp>
        <p:nvSpPr>
          <p:cNvPr id="1048576"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48577"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78"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8EE2E116-D3B2-438E-A805-9F02AC837953}" type="datetimeFigureOut">
              <a:rPr lang="en-ZA" smtClean="0"/>
              <a:t>2025/04/02</a:t>
            </a:fld>
            <a:endParaRPr lang="en-ZA"/>
          </a:p>
        </p:txBody>
      </p:sp>
      <p:sp>
        <p:nvSpPr>
          <p:cNvPr id="1048579"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ZA"/>
          </a:p>
        </p:txBody>
      </p:sp>
      <p:sp>
        <p:nvSpPr>
          <p:cNvPr id="1048580"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06688B45-0D91-415D-B95F-F60A0775FE6E}" type="slidenum">
              <a:rPr lang="en-ZA" smtClean="0"/>
              <a:t>‹#›</a:t>
            </a:fld>
            <a:endParaRPr lang="en-ZA"/>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PUBLIC SERVICE COMMISSION</a:t>
            </a:r>
            <a:br>
              <a:rPr lang="en-GB" dirty="0"/>
            </a:br>
            <a:r>
              <a:rPr lang="en-GB" dirty="0"/>
              <a:t>SALARY SERVICE BUREAU</a:t>
            </a:r>
          </a:p>
        </p:txBody>
      </p:sp>
      <p:pic>
        <p:nvPicPr>
          <p:cNvPr id="3" name="Picture 2">
            <a:extLst>
              <a:ext uri="{FF2B5EF4-FFF2-40B4-BE49-F238E27FC236}">
                <a16:creationId xmlns="" xmlns:a16="http://schemas.microsoft.com/office/drawing/2014/main" id="{EDC56D3A-342D-4FCE-B1F0-46F7F7ADC444}"/>
              </a:ext>
            </a:extLst>
          </p:cNvPr>
          <p:cNvPicPr>
            <a:picLocks noChangeAspect="1"/>
          </p:cNvPicPr>
          <p:nvPr/>
        </p:nvPicPr>
        <p:blipFill>
          <a:blip r:embed="rId2"/>
          <a:stretch>
            <a:fillRect/>
          </a:stretch>
        </p:blipFill>
        <p:spPr>
          <a:xfrm>
            <a:off x="611560" y="2348881"/>
            <a:ext cx="7776864" cy="3456384"/>
          </a:xfrm>
          <a:prstGeom prst="rect">
            <a:avLst/>
          </a:prstGeom>
        </p:spPr>
      </p:pic>
      <p:pic>
        <p:nvPicPr>
          <p:cNvPr id="4" name="Picture 2" descr="http://www.psc.gov.zw/images/logo.jpg"/>
          <p:cNvPicPr>
            <a:picLocks noChangeAspect="1" noChangeArrowheads="1"/>
          </p:cNvPicPr>
          <p:nvPr/>
        </p:nvPicPr>
        <p:blipFill>
          <a:blip r:embed="rId3"/>
          <a:srcRect/>
          <a:stretch>
            <a:fillRect/>
          </a:stretch>
        </p:blipFill>
        <p:spPr bwMode="auto">
          <a:xfrm>
            <a:off x="2771" y="5667148"/>
            <a:ext cx="1368152" cy="1149393"/>
          </a:xfrm>
          <a:prstGeom prst="rect">
            <a:avLst/>
          </a:prstGeom>
          <a:noFill/>
        </p:spPr>
      </p:pic>
    </p:spTree>
    <p:extLst>
      <p:ext uri="{BB962C8B-B14F-4D97-AF65-F5344CB8AC3E}">
        <p14:creationId xmlns:p14="http://schemas.microsoft.com/office/powerpoint/2010/main" val="35050887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ctrTitle"/>
          </p:nvPr>
        </p:nvSpPr>
        <p:spPr>
          <a:xfrm>
            <a:off x="76200" y="188640"/>
            <a:ext cx="8686799" cy="720080"/>
          </a:xfrm>
        </p:spPr>
        <p:txBody>
          <a:bodyPr>
            <a:normAutofit/>
          </a:bodyPr>
          <a:lstStyle/>
          <a:p>
            <a:r>
              <a:rPr lang="en-ZA" sz="3600" b="1" cap="none" dirty="0"/>
              <a:t>PRESENTATION OUTLINE</a:t>
            </a:r>
          </a:p>
        </p:txBody>
      </p:sp>
      <p:sp>
        <p:nvSpPr>
          <p:cNvPr id="1048595" name="Subtitle 2"/>
          <p:cNvSpPr>
            <a:spLocks noGrp="1"/>
          </p:cNvSpPr>
          <p:nvPr>
            <p:ph type="subTitle" idx="1"/>
          </p:nvPr>
        </p:nvSpPr>
        <p:spPr>
          <a:xfrm>
            <a:off x="0" y="1143001"/>
            <a:ext cx="9144000" cy="4638654"/>
          </a:xfrm>
        </p:spPr>
        <p:txBody>
          <a:bodyPr>
            <a:normAutofit/>
          </a:bodyPr>
          <a:lstStyle/>
          <a:p>
            <a:pPr algn="just"/>
            <a:endParaRPr lang="en-US" sz="2800" i="0" cap="none" dirty="0">
              <a:solidFill>
                <a:srgbClr val="000000"/>
              </a:solidFill>
              <a:effectLst/>
              <a:latin typeface="+mj-lt"/>
            </a:endParaRPr>
          </a:p>
          <a:p>
            <a:pPr marL="457200" indent="-457200" algn="just">
              <a:buFont typeface="+mj-lt"/>
              <a:buAutoNum type="arabicPeriod"/>
            </a:pPr>
            <a:r>
              <a:rPr lang="en-US" sz="2800" cap="none" dirty="0">
                <a:solidFill>
                  <a:srgbClr val="000000"/>
                </a:solidFill>
                <a:latin typeface="+mj-lt"/>
              </a:rPr>
              <a:t>Feedback from 2024 4</a:t>
            </a:r>
            <a:r>
              <a:rPr lang="en-US" sz="2800" cap="none" baseline="30000" dirty="0">
                <a:solidFill>
                  <a:srgbClr val="000000"/>
                </a:solidFill>
                <a:latin typeface="+mj-lt"/>
              </a:rPr>
              <a:t>TH</a:t>
            </a:r>
            <a:r>
              <a:rPr lang="en-US" sz="2800" cap="none" dirty="0">
                <a:solidFill>
                  <a:srgbClr val="000000"/>
                </a:solidFill>
                <a:latin typeface="+mj-lt"/>
              </a:rPr>
              <a:t> Quarter </a:t>
            </a:r>
            <a:r>
              <a:rPr lang="en-US" sz="2800" cap="none" dirty="0" smtClean="0">
                <a:solidFill>
                  <a:srgbClr val="000000"/>
                </a:solidFill>
                <a:latin typeface="+mj-lt"/>
              </a:rPr>
              <a:t>Assignment</a:t>
            </a:r>
            <a:endParaRPr lang="en-US" sz="2800" cap="none" dirty="0">
              <a:solidFill>
                <a:srgbClr val="000000"/>
              </a:solidFill>
              <a:latin typeface="+mj-lt"/>
            </a:endParaRPr>
          </a:p>
          <a:p>
            <a:pPr marL="457200" indent="-457200" algn="just">
              <a:buFont typeface="+mj-lt"/>
              <a:buAutoNum type="arabicPeriod"/>
            </a:pPr>
            <a:r>
              <a:rPr lang="en-US" sz="2800" cap="none" dirty="0" smtClean="0">
                <a:solidFill>
                  <a:srgbClr val="000000"/>
                </a:solidFill>
                <a:latin typeface="+mj-lt"/>
              </a:rPr>
              <a:t>Integrated Modern Payroll And Pension System (IMPPS)</a:t>
            </a:r>
          </a:p>
          <a:p>
            <a:pPr marL="457200" indent="-457200" algn="just">
              <a:buFont typeface="+mj-lt"/>
              <a:buAutoNum type="arabicPeriod"/>
            </a:pPr>
            <a:r>
              <a:rPr lang="en-US" sz="2800" cap="none" dirty="0" smtClean="0">
                <a:solidFill>
                  <a:srgbClr val="000000"/>
                </a:solidFill>
                <a:latin typeface="+mj-lt"/>
              </a:rPr>
              <a:t>E-</a:t>
            </a:r>
            <a:r>
              <a:rPr lang="en-US" sz="2800" cap="none" dirty="0" err="1" smtClean="0">
                <a:solidFill>
                  <a:srgbClr val="000000"/>
                </a:solidFill>
                <a:latin typeface="+mj-lt"/>
              </a:rPr>
              <a:t>payslip</a:t>
            </a:r>
            <a:endParaRPr lang="en-US" sz="2800" cap="none" dirty="0" smtClean="0">
              <a:solidFill>
                <a:srgbClr val="000000"/>
              </a:solidFill>
              <a:latin typeface="+mj-lt"/>
            </a:endParaRPr>
          </a:p>
          <a:p>
            <a:pPr algn="just"/>
            <a:endParaRPr lang="en-US" sz="2800" cap="none" dirty="0">
              <a:solidFill>
                <a:srgbClr val="000000"/>
              </a:solidFill>
              <a:latin typeface="+mj-lt"/>
            </a:endParaRPr>
          </a:p>
          <a:p>
            <a:pPr algn="just"/>
            <a:endParaRPr lang="en-US" sz="2800" i="0" cap="none" dirty="0">
              <a:solidFill>
                <a:srgbClr val="000000"/>
              </a:solidFill>
              <a:effectLst/>
              <a:latin typeface="+mj-lt"/>
            </a:endParaRPr>
          </a:p>
          <a:p>
            <a:pPr algn="l"/>
            <a:endParaRPr lang="en-ZA" i="1" dirty="0">
              <a:solidFill>
                <a:schemeClr val="tx1">
                  <a:lumMod val="95000"/>
                  <a:lumOff val="5000"/>
                </a:schemeClr>
              </a:solidFill>
            </a:endParaRPr>
          </a:p>
        </p:txBody>
      </p:sp>
      <p:sp>
        <p:nvSpPr>
          <p:cNvPr id="1048596" name="Footer Placeholder 4"/>
          <p:cNvSpPr>
            <a:spLocks noGrp="1"/>
          </p:cNvSpPr>
          <p:nvPr>
            <p:ph type="ftr" sz="quarter" idx="11"/>
          </p:nvPr>
        </p:nvSpPr>
        <p:spPr>
          <a:xfrm>
            <a:off x="1822676" y="5877272"/>
            <a:ext cx="5845668" cy="920202"/>
          </a:xfrm>
        </p:spPr>
        <p:txBody>
          <a:bodyPr/>
          <a:lstStyle/>
          <a:p>
            <a:pPr algn="ctr"/>
            <a:endParaRPr lang="en-ZW" sz="1400" b="1" dirty="0"/>
          </a:p>
        </p:txBody>
      </p:sp>
      <p:pic>
        <p:nvPicPr>
          <p:cNvPr id="2097157" name="Picture 4" descr="http://www.psc.gov.zw/images/index2.jpg"/>
          <p:cNvPicPr>
            <a:picLocks noChangeAspect="1" noChangeArrowheads="1"/>
          </p:cNvPicPr>
          <p:nvPr/>
        </p:nvPicPr>
        <p:blipFill>
          <a:blip r:embed="rId3"/>
          <a:srcRect/>
          <a:stretch>
            <a:fillRect/>
          </a:stretch>
        </p:blipFill>
        <p:spPr bwMode="auto">
          <a:xfrm>
            <a:off x="7919864" y="5781655"/>
            <a:ext cx="1224136" cy="1080120"/>
          </a:xfrm>
          <a:prstGeom prst="rect">
            <a:avLst/>
          </a:prstGeom>
          <a:noFill/>
        </p:spPr>
      </p:pic>
      <p:pic>
        <p:nvPicPr>
          <p:cNvPr id="2097158" name="Picture 2" descr="http://www.psc.gov.zw/images/logo.jpg"/>
          <p:cNvPicPr>
            <a:picLocks noChangeAspect="1" noChangeArrowheads="1"/>
          </p:cNvPicPr>
          <p:nvPr/>
        </p:nvPicPr>
        <p:blipFill>
          <a:blip r:embed="rId4"/>
          <a:srcRect/>
          <a:stretch>
            <a:fillRect/>
          </a:stretch>
        </p:blipFill>
        <p:spPr bwMode="auto">
          <a:xfrm>
            <a:off x="2771" y="5667148"/>
            <a:ext cx="1368152" cy="114939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1FB6995-753A-3453-56DC-86C9D9110861}"/>
            </a:ext>
          </a:extLst>
        </p:cNvPr>
        <p:cNvGrpSpPr/>
        <p:nvPr/>
      </p:nvGrpSpPr>
      <p:grpSpPr>
        <a:xfrm>
          <a:off x="0" y="0"/>
          <a:ext cx="0" cy="0"/>
          <a:chOff x="0" y="0"/>
          <a:chExt cx="0" cy="0"/>
        </a:xfrm>
      </p:grpSpPr>
      <p:sp>
        <p:nvSpPr>
          <p:cNvPr id="1048617" name="Title 1">
            <a:extLst>
              <a:ext uri="{FF2B5EF4-FFF2-40B4-BE49-F238E27FC236}">
                <a16:creationId xmlns="" xmlns:a16="http://schemas.microsoft.com/office/drawing/2014/main" id="{6B9F20B9-BBCF-0374-8C5F-A62ECFF6FBDA}"/>
              </a:ext>
            </a:extLst>
          </p:cNvPr>
          <p:cNvSpPr>
            <a:spLocks noGrp="1"/>
          </p:cNvSpPr>
          <p:nvPr>
            <p:ph type="title"/>
          </p:nvPr>
        </p:nvSpPr>
        <p:spPr>
          <a:xfrm>
            <a:off x="0" y="0"/>
            <a:ext cx="9144000" cy="1988840"/>
          </a:xfrm>
        </p:spPr>
        <p:txBody>
          <a:bodyPr>
            <a:normAutofit/>
          </a:bodyPr>
          <a:lstStyle/>
          <a:p>
            <a:r>
              <a:rPr lang="en-US" sz="4000" b="1" i="0" cap="none" dirty="0">
                <a:solidFill>
                  <a:srgbClr val="000000"/>
                </a:solidFill>
                <a:effectLst/>
              </a:rPr>
              <a:t>FEEDBACK FROM 2024  4</a:t>
            </a:r>
            <a:r>
              <a:rPr lang="en-US" sz="4000" b="1" i="0" cap="none" baseline="30000" dirty="0">
                <a:solidFill>
                  <a:srgbClr val="000000"/>
                </a:solidFill>
                <a:effectLst/>
              </a:rPr>
              <a:t>TH</a:t>
            </a:r>
            <a:r>
              <a:rPr lang="en-US" sz="4000" b="1" i="0" cap="none" dirty="0">
                <a:solidFill>
                  <a:srgbClr val="000000"/>
                </a:solidFill>
                <a:effectLst/>
              </a:rPr>
              <a:t> QUARTER ASSIGNMENT</a:t>
            </a:r>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 xmlns:a16="http://schemas.microsoft.com/office/drawing/2014/main" id="{B853915E-4BD6-C9BA-AE78-F0693C9E4268}"/>
              </a:ext>
            </a:extLst>
          </p:cNvPr>
          <p:cNvSpPr>
            <a:spLocks noGrp="1"/>
          </p:cNvSpPr>
          <p:nvPr>
            <p:ph sz="quarter" idx="13"/>
          </p:nvPr>
        </p:nvSpPr>
        <p:spPr>
          <a:xfrm>
            <a:off x="0" y="1412776"/>
            <a:ext cx="9036496" cy="4275796"/>
          </a:xfrm>
        </p:spPr>
        <p:txBody>
          <a:bodyPr>
            <a:normAutofit fontScale="92500" lnSpcReduction="20000"/>
          </a:bodyPr>
          <a:lstStyle/>
          <a:p>
            <a:pPr marL="0" indent="0">
              <a:buNone/>
            </a:pPr>
            <a:r>
              <a:rPr lang="en-US" sz="3400" cap="none" dirty="0" smtClean="0">
                <a:cs typeface="Arial" pitchFamily="34" charset="0"/>
              </a:rPr>
              <a:t>The Office was tasked to conduct intensive awareness campaigns on addressing payroll related issue</a:t>
            </a:r>
            <a:r>
              <a:rPr lang="en-US" sz="3400" b="1" cap="none" dirty="0" smtClean="0">
                <a:cs typeface="Arial" pitchFamily="34" charset="0"/>
              </a:rPr>
              <a:t>:</a:t>
            </a:r>
          </a:p>
          <a:p>
            <a:pPr marL="0" indent="0">
              <a:buNone/>
            </a:pPr>
            <a:r>
              <a:rPr lang="en-US" sz="3400" b="1" cap="none" dirty="0" smtClean="0">
                <a:cs typeface="Arial" pitchFamily="34" charset="0"/>
              </a:rPr>
              <a:t>Groups Engaged:</a:t>
            </a:r>
            <a:endParaRPr lang="en-US" sz="3400" b="1" cap="none" dirty="0">
              <a:cs typeface="Arial" pitchFamily="34" charset="0"/>
            </a:endParaRPr>
          </a:p>
          <a:p>
            <a:pPr marL="1143000" indent="-1143000" algn="just">
              <a:buFont typeface="+mj-lt"/>
              <a:buAutoNum type="arabicPeriod"/>
            </a:pPr>
            <a:r>
              <a:rPr lang="en-US" sz="3600" cap="none" dirty="0">
                <a:cs typeface="Arial" pitchFamily="34" charset="0"/>
              </a:rPr>
              <a:t>Assurance companies</a:t>
            </a:r>
          </a:p>
          <a:p>
            <a:pPr marL="1143000" indent="-1143000" algn="just">
              <a:buFont typeface="+mj-lt"/>
              <a:buAutoNum type="arabicPeriod"/>
            </a:pPr>
            <a:r>
              <a:rPr lang="en-US" sz="3600" cap="none" dirty="0">
                <a:cs typeface="Arial" pitchFamily="34" charset="0"/>
              </a:rPr>
              <a:t>Goods and service providers</a:t>
            </a:r>
          </a:p>
          <a:p>
            <a:pPr marL="1143000" indent="-1143000" algn="just">
              <a:buFont typeface="+mj-lt"/>
              <a:buAutoNum type="arabicPeriod"/>
            </a:pPr>
            <a:r>
              <a:rPr lang="en-US" sz="3600" cap="none" dirty="0">
                <a:cs typeface="Arial" pitchFamily="34" charset="0"/>
              </a:rPr>
              <a:t>Chief Directors and Directors Finance, IT, and HR </a:t>
            </a:r>
            <a:r>
              <a:rPr lang="en-US" sz="3600" cap="none" dirty="0" smtClean="0">
                <a:cs typeface="Arial" pitchFamily="34" charset="0"/>
              </a:rPr>
              <a:t>of MDAs</a:t>
            </a:r>
            <a:endParaRPr lang="en-US" sz="3400" b="1" cap="none" dirty="0" smtClean="0">
              <a:cs typeface="Arial" pitchFamily="34" charset="0"/>
            </a:endParaRPr>
          </a:p>
          <a:p>
            <a:pPr marL="0" indent="0">
              <a:buNone/>
            </a:pPr>
            <a:endParaRPr lang="en-GB" sz="5500" cap="none" dirty="0" smtClean="0">
              <a:cs typeface="Arial" pitchFamily="34" charset="0"/>
            </a:endParaRPr>
          </a:p>
          <a:p>
            <a:endParaRPr lang="en-GB" b="1" cap="none" dirty="0">
              <a:latin typeface="Arial" pitchFamily="34" charset="0"/>
              <a:cs typeface="Arial" pitchFamily="34" charset="0"/>
            </a:endParaRPr>
          </a:p>
          <a:p>
            <a:endParaRPr lang="en-GB" cap="none" dirty="0">
              <a:latin typeface="Arial" pitchFamily="34" charset="0"/>
              <a:cs typeface="Arial" pitchFamily="34" charset="0"/>
            </a:endParaRPr>
          </a:p>
        </p:txBody>
      </p:sp>
      <p:pic>
        <p:nvPicPr>
          <p:cNvPr id="2097164" name="Picture 2" descr="http://www.psc.gov.zw/images/logo.jpg">
            <a:extLst>
              <a:ext uri="{FF2B5EF4-FFF2-40B4-BE49-F238E27FC236}">
                <a16:creationId xmlns="" xmlns:a16="http://schemas.microsoft.com/office/drawing/2014/main" id="{546DEE86-F151-500B-A2B0-8891B7074FE7}"/>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CD73A78A-1E0A-FC9D-4B0F-3B6C7E16AC13}"/>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Tree>
    <p:extLst>
      <p:ext uri="{BB962C8B-B14F-4D97-AF65-F5344CB8AC3E}">
        <p14:creationId xmlns:p14="http://schemas.microsoft.com/office/powerpoint/2010/main" val="1236706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ABDCA30-7CFD-54DF-8908-B11992BC0A6F}"/>
            </a:ext>
          </a:extLst>
        </p:cNvPr>
        <p:cNvGrpSpPr/>
        <p:nvPr/>
      </p:nvGrpSpPr>
      <p:grpSpPr>
        <a:xfrm>
          <a:off x="0" y="0"/>
          <a:ext cx="0" cy="0"/>
          <a:chOff x="0" y="0"/>
          <a:chExt cx="0" cy="0"/>
        </a:xfrm>
      </p:grpSpPr>
      <p:sp>
        <p:nvSpPr>
          <p:cNvPr id="1048611" name="Title 1">
            <a:extLst>
              <a:ext uri="{FF2B5EF4-FFF2-40B4-BE49-F238E27FC236}">
                <a16:creationId xmlns="" xmlns:a16="http://schemas.microsoft.com/office/drawing/2014/main" id="{E50F4DD8-6DCA-2629-FB04-961EF3110CC2}"/>
              </a:ext>
            </a:extLst>
          </p:cNvPr>
          <p:cNvSpPr>
            <a:spLocks noGrp="1"/>
          </p:cNvSpPr>
          <p:nvPr>
            <p:ph type="title"/>
          </p:nvPr>
        </p:nvSpPr>
        <p:spPr>
          <a:xfrm>
            <a:off x="17004" y="233205"/>
            <a:ext cx="9109992" cy="891540"/>
          </a:xfrm>
        </p:spPr>
        <p:txBody>
          <a:bodyPr>
            <a:noAutofit/>
          </a:bodyPr>
          <a:lstStyle/>
          <a:p>
            <a:r>
              <a:rPr lang="en-US" b="1" cap="none" dirty="0" smtClean="0">
                <a:cs typeface="Arial" pitchFamily="34" charset="0"/>
              </a:rPr>
              <a:t>ISSUES DISCUSSED </a:t>
            </a:r>
            <a:r>
              <a:rPr lang="en-US" b="1" cap="none" dirty="0">
                <a:cs typeface="Arial" pitchFamily="34" charset="0"/>
              </a:rPr>
              <a:t/>
            </a:r>
            <a:br>
              <a:rPr lang="en-US" b="1" cap="none" dirty="0">
                <a:cs typeface="Arial" pitchFamily="34" charset="0"/>
              </a:rPr>
            </a:br>
            <a:endParaRPr lang="en-ZA" b="1" cap="none" dirty="0">
              <a:solidFill>
                <a:schemeClr val="tx1">
                  <a:lumMod val="95000"/>
                  <a:lumOff val="5000"/>
                </a:schemeClr>
              </a:solidFill>
            </a:endParaRPr>
          </a:p>
        </p:txBody>
      </p:sp>
      <p:sp>
        <p:nvSpPr>
          <p:cNvPr id="1048612" name="Content Placeholder 2">
            <a:extLst>
              <a:ext uri="{FF2B5EF4-FFF2-40B4-BE49-F238E27FC236}">
                <a16:creationId xmlns="" xmlns:a16="http://schemas.microsoft.com/office/drawing/2014/main" id="{67D84E8D-D600-A152-9D52-E681B7F22370}"/>
              </a:ext>
            </a:extLst>
          </p:cNvPr>
          <p:cNvSpPr>
            <a:spLocks noGrp="1"/>
          </p:cNvSpPr>
          <p:nvPr>
            <p:ph sz="quarter" idx="13"/>
          </p:nvPr>
        </p:nvSpPr>
        <p:spPr>
          <a:xfrm>
            <a:off x="17004" y="764704"/>
            <a:ext cx="9126996" cy="5328592"/>
          </a:xfrm>
        </p:spPr>
        <p:txBody>
          <a:bodyPr>
            <a:normAutofit fontScale="95000"/>
          </a:bodyPr>
          <a:lstStyle/>
          <a:p>
            <a:r>
              <a:rPr lang="en-US" sz="1900" b="1" cap="none" dirty="0"/>
              <a:t>Payment of Salaries and </a:t>
            </a:r>
            <a:r>
              <a:rPr lang="en-US" sz="1900" b="1" cap="none" dirty="0" smtClean="0"/>
              <a:t>Allowances</a:t>
            </a:r>
            <a:r>
              <a:rPr lang="en-US" sz="1900" cap="none" dirty="0" smtClean="0"/>
              <a:t>-Ensure timely salary disbursement to all public sector employees</a:t>
            </a:r>
            <a:endParaRPr lang="en-US" sz="1900" cap="none" dirty="0"/>
          </a:p>
          <a:p>
            <a:r>
              <a:rPr lang="en-US" sz="1900" b="1" cap="none" dirty="0"/>
              <a:t>Collection and Remittance of </a:t>
            </a:r>
            <a:r>
              <a:rPr lang="en-US" sz="1900" b="1" cap="none" dirty="0" smtClean="0"/>
              <a:t>Deductions</a:t>
            </a:r>
            <a:r>
              <a:rPr lang="en-US" sz="1900" cap="none" dirty="0" smtClean="0"/>
              <a:t>-manages compulsory and voluntary deduction accurately</a:t>
            </a:r>
            <a:endParaRPr lang="en-US" sz="1900" cap="none" dirty="0"/>
          </a:p>
          <a:p>
            <a:r>
              <a:rPr lang="en-US" sz="1900" b="1" cap="none" dirty="0" smtClean="0"/>
              <a:t>Production </a:t>
            </a:r>
            <a:r>
              <a:rPr lang="en-US" sz="1900" b="1" cap="none" dirty="0"/>
              <a:t>and Dispatch of Pay sheets and Wage </a:t>
            </a:r>
            <a:r>
              <a:rPr lang="en-US" sz="1900" b="1" cap="none" dirty="0" smtClean="0"/>
              <a:t>Bills</a:t>
            </a:r>
            <a:r>
              <a:rPr lang="en-US" sz="1900" cap="none" dirty="0" smtClean="0"/>
              <a:t>-creates and distributes essential payroll documents</a:t>
            </a:r>
            <a:endParaRPr lang="en-US" sz="1900" cap="none" dirty="0"/>
          </a:p>
          <a:p>
            <a:r>
              <a:rPr lang="en-US" sz="1900" b="1" cap="none" dirty="0"/>
              <a:t>Notification of </a:t>
            </a:r>
            <a:r>
              <a:rPr lang="en-US" sz="1900" b="1" cap="none" dirty="0" smtClean="0"/>
              <a:t>Retirees- </a:t>
            </a:r>
            <a:r>
              <a:rPr lang="en-US" sz="1900" cap="none" dirty="0" smtClean="0"/>
              <a:t>advise the due to retire in time, so that employees prepare the transition to be a pensioner</a:t>
            </a:r>
            <a:endParaRPr lang="en-US" sz="1900" cap="none" dirty="0"/>
          </a:p>
          <a:p>
            <a:r>
              <a:rPr lang="en-US" sz="1900" b="1" cap="none" dirty="0"/>
              <a:t>Dispatching Pension Termination </a:t>
            </a:r>
            <a:r>
              <a:rPr lang="en-US" sz="1900" cap="none" dirty="0" smtClean="0"/>
              <a:t>Forms-coordinate with the pension department for  benefits processing</a:t>
            </a:r>
            <a:endParaRPr lang="en-US" sz="1900" cap="none" dirty="0"/>
          </a:p>
          <a:p>
            <a:r>
              <a:rPr lang="en-US" sz="1900" b="1" cap="none" dirty="0"/>
              <a:t>Updating of Payroll </a:t>
            </a:r>
            <a:r>
              <a:rPr lang="en-US" sz="1900" b="1" cap="none" dirty="0" smtClean="0"/>
              <a:t>Database- </a:t>
            </a:r>
            <a:endParaRPr lang="en-US" sz="1900" cap="none" dirty="0"/>
          </a:p>
          <a:p>
            <a:pPr marL="0" indent="0">
              <a:buNone/>
            </a:pPr>
            <a:endParaRPr lang="en-US" sz="2800" cap="none" dirty="0">
              <a:solidFill>
                <a:schemeClr val="tx1">
                  <a:lumMod val="95000"/>
                  <a:lumOff val="5000"/>
                </a:schemeClr>
              </a:solidFill>
            </a:endParaRPr>
          </a:p>
          <a:p>
            <a:pPr marL="0" indent="0">
              <a:buNone/>
            </a:pPr>
            <a:endParaRPr lang="en-US" sz="2800" cap="none" dirty="0"/>
          </a:p>
          <a:p>
            <a:pPr marL="0" indent="0">
              <a:buNone/>
            </a:pPr>
            <a:endParaRPr lang="en-GB" sz="2400" dirty="0"/>
          </a:p>
        </p:txBody>
      </p:sp>
      <p:pic>
        <p:nvPicPr>
          <p:cNvPr id="2097162" name="Picture 4" descr="http://www.psc.gov.zw/images/index2.jpg">
            <a:extLst>
              <a:ext uri="{FF2B5EF4-FFF2-40B4-BE49-F238E27FC236}">
                <a16:creationId xmlns="" xmlns:a16="http://schemas.microsoft.com/office/drawing/2014/main" id="{9EB518B5-5D60-8369-07DB-ECB9E7E64B56}"/>
              </a:ext>
            </a:extLst>
          </p:cNvPr>
          <p:cNvPicPr>
            <a:picLocks noChangeAspect="1" noChangeArrowheads="1"/>
          </p:cNvPicPr>
          <p:nvPr/>
        </p:nvPicPr>
        <p:blipFill>
          <a:blip r:embed="rId3"/>
          <a:srcRect/>
          <a:stretch>
            <a:fillRect/>
          </a:stretch>
        </p:blipFill>
        <p:spPr bwMode="auto">
          <a:xfrm>
            <a:off x="7919864" y="5754846"/>
            <a:ext cx="1224136" cy="1080120"/>
          </a:xfrm>
          <a:prstGeom prst="rect">
            <a:avLst/>
          </a:prstGeom>
          <a:noFill/>
        </p:spPr>
      </p:pic>
      <p:pic>
        <p:nvPicPr>
          <p:cNvPr id="2097163" name="Picture 2" descr="http://www.psc.gov.zw/images/logo.jpg">
            <a:extLst>
              <a:ext uri="{FF2B5EF4-FFF2-40B4-BE49-F238E27FC236}">
                <a16:creationId xmlns="" xmlns:a16="http://schemas.microsoft.com/office/drawing/2014/main" id="{8C39A90C-B177-E367-694D-4F3444B5E6E2}"/>
              </a:ext>
            </a:extLst>
          </p:cNvPr>
          <p:cNvPicPr>
            <a:picLocks noChangeAspect="1" noChangeArrowheads="1"/>
          </p:cNvPicPr>
          <p:nvPr/>
        </p:nvPicPr>
        <p:blipFill>
          <a:blip r:embed="rId4"/>
          <a:srcRect/>
          <a:stretch>
            <a:fillRect/>
          </a:stretch>
        </p:blipFill>
        <p:spPr bwMode="auto">
          <a:xfrm>
            <a:off x="17004" y="5784807"/>
            <a:ext cx="1368152" cy="1149393"/>
          </a:xfrm>
          <a:prstGeom prst="rect">
            <a:avLst/>
          </a:prstGeom>
          <a:noFill/>
        </p:spPr>
      </p:pic>
    </p:spTree>
    <p:extLst>
      <p:ext uri="{BB962C8B-B14F-4D97-AF65-F5344CB8AC3E}">
        <p14:creationId xmlns:p14="http://schemas.microsoft.com/office/powerpoint/2010/main" val="1985811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D06E71C-3FC9-360E-65CD-944217260B90}"/>
            </a:ext>
          </a:extLst>
        </p:cNvPr>
        <p:cNvGrpSpPr/>
        <p:nvPr/>
      </p:nvGrpSpPr>
      <p:grpSpPr>
        <a:xfrm>
          <a:off x="0" y="0"/>
          <a:ext cx="0" cy="0"/>
          <a:chOff x="0" y="0"/>
          <a:chExt cx="0" cy="0"/>
        </a:xfrm>
      </p:grpSpPr>
      <p:sp>
        <p:nvSpPr>
          <p:cNvPr id="1048618" name="Content Placeholder 2">
            <a:extLst>
              <a:ext uri="{FF2B5EF4-FFF2-40B4-BE49-F238E27FC236}">
                <a16:creationId xmlns="" xmlns:a16="http://schemas.microsoft.com/office/drawing/2014/main" id="{C742C1EE-B053-B708-78F1-1CA90693C98A}"/>
              </a:ext>
            </a:extLst>
          </p:cNvPr>
          <p:cNvSpPr>
            <a:spLocks noGrp="1"/>
          </p:cNvSpPr>
          <p:nvPr>
            <p:ph sz="quarter" idx="13"/>
          </p:nvPr>
        </p:nvSpPr>
        <p:spPr>
          <a:xfrm>
            <a:off x="0" y="1628800"/>
            <a:ext cx="9036496" cy="4059772"/>
          </a:xfrm>
        </p:spPr>
        <p:txBody>
          <a:bodyPr>
            <a:normAutofit/>
          </a:bodyPr>
          <a:lstStyle/>
          <a:p>
            <a:r>
              <a:rPr lang="en-US" sz="2400" cap="none" dirty="0" smtClean="0"/>
              <a:t>the Public Service Commission is currently developing the </a:t>
            </a:r>
            <a:r>
              <a:rPr lang="en-US" sz="2400" b="1" cap="none" dirty="0"/>
              <a:t>I</a:t>
            </a:r>
            <a:r>
              <a:rPr lang="en-US" sz="2400" b="1" cap="none" dirty="0" smtClean="0"/>
              <a:t>ntegrated </a:t>
            </a:r>
            <a:r>
              <a:rPr lang="en-US" sz="2400" b="1" cap="none" dirty="0"/>
              <a:t>M</a:t>
            </a:r>
            <a:r>
              <a:rPr lang="en-US" sz="2400" b="1" cap="none" dirty="0" smtClean="0"/>
              <a:t>odern </a:t>
            </a:r>
            <a:r>
              <a:rPr lang="en-US" sz="2400" b="1" cap="none" dirty="0"/>
              <a:t>P</a:t>
            </a:r>
            <a:r>
              <a:rPr lang="en-US" sz="2400" b="1" cap="none" dirty="0" smtClean="0"/>
              <a:t>ayroll and Pension </a:t>
            </a:r>
            <a:r>
              <a:rPr lang="en-US" sz="2400" b="1" cap="none" dirty="0"/>
              <a:t>S</a:t>
            </a:r>
            <a:r>
              <a:rPr lang="en-US" sz="2400" b="1" cap="none" dirty="0" smtClean="0"/>
              <a:t>ystem (IMPP</a:t>
            </a:r>
            <a:r>
              <a:rPr lang="en-US" sz="2400" b="1" cap="none" dirty="0"/>
              <a:t>S</a:t>
            </a:r>
            <a:r>
              <a:rPr lang="en-US" sz="2400" b="1" cap="none" dirty="0" smtClean="0"/>
              <a:t>)</a:t>
            </a:r>
            <a:r>
              <a:rPr lang="en-US" sz="2400" cap="none" dirty="0" smtClean="0"/>
              <a:t> to automate and modernize the administration of the payroll and pension systems.</a:t>
            </a:r>
            <a:endParaRPr lang="en-US" sz="2400" cap="none" dirty="0" smtClean="0">
              <a:ea typeface="Calibri" panose="020F0502020204030204" pitchFamily="34" charset="0"/>
              <a:cs typeface="SimSun" panose="02010600030101010101" pitchFamily="2" charset="-122"/>
            </a:endParaRPr>
          </a:p>
          <a:p>
            <a:r>
              <a:rPr lang="en-US" sz="2400" cap="none" dirty="0" smtClean="0">
                <a:ea typeface="Calibri" panose="020F0502020204030204" pitchFamily="34" charset="0"/>
                <a:cs typeface="SimSun" panose="02010600030101010101" pitchFamily="2" charset="-122"/>
              </a:rPr>
              <a:t>T</a:t>
            </a:r>
            <a:r>
              <a:rPr lang="en-US" sz="2400" cap="none" dirty="0" smtClean="0">
                <a:effectLst/>
                <a:ea typeface="Calibri" panose="020F0502020204030204" pitchFamily="34" charset="0"/>
                <a:cs typeface="SimSun" panose="02010600030101010101" pitchFamily="2" charset="-122"/>
              </a:rPr>
              <a:t>he project commenced on the 3rd of September 2024, and was intended to have two releases :</a:t>
            </a:r>
          </a:p>
          <a:p>
            <a:r>
              <a:rPr lang="en-US" sz="2400" cap="none" dirty="0" smtClean="0">
                <a:effectLst/>
                <a:ea typeface="Calibri" panose="020F0502020204030204" pitchFamily="34" charset="0"/>
                <a:cs typeface="SimSun" panose="02010600030101010101" pitchFamily="2" charset="-122"/>
              </a:rPr>
              <a:t>the </a:t>
            </a:r>
            <a:r>
              <a:rPr lang="en-US" sz="2400" cap="none" dirty="0">
                <a:effectLst/>
                <a:ea typeface="Calibri" panose="020F0502020204030204" pitchFamily="34" charset="0"/>
                <a:cs typeface="SimSun" panose="02010600030101010101" pitchFamily="2" charset="-122"/>
              </a:rPr>
              <a:t>E-</a:t>
            </a:r>
            <a:r>
              <a:rPr lang="en-US" sz="2400" cap="none" dirty="0" err="1">
                <a:ea typeface="Calibri" panose="020F0502020204030204" pitchFamily="34" charset="0"/>
                <a:cs typeface="SimSun" panose="02010600030101010101" pitchFamily="2" charset="-122"/>
              </a:rPr>
              <a:t>P</a:t>
            </a:r>
            <a:r>
              <a:rPr lang="en-US" sz="2400" cap="none" dirty="0" err="1">
                <a:effectLst/>
                <a:ea typeface="Calibri" panose="020F0502020204030204" pitchFamily="34" charset="0"/>
                <a:cs typeface="SimSun" panose="02010600030101010101" pitchFamily="2" charset="-122"/>
              </a:rPr>
              <a:t>ayslip</a:t>
            </a:r>
            <a:r>
              <a:rPr lang="en-US" sz="2400" cap="none" dirty="0">
                <a:effectLst/>
                <a:ea typeface="Calibri" panose="020F0502020204030204" pitchFamily="34" charset="0"/>
                <a:cs typeface="SimSun" panose="02010600030101010101" pitchFamily="2" charset="-122"/>
              </a:rPr>
              <a:t> </a:t>
            </a:r>
            <a:r>
              <a:rPr lang="en-US" sz="2400" cap="none" dirty="0" smtClean="0">
                <a:effectLst/>
                <a:ea typeface="Calibri" panose="020F0502020204030204" pitchFamily="34" charset="0"/>
                <a:cs typeface="SimSun" panose="02010600030101010101" pitchFamily="2" charset="-122"/>
              </a:rPr>
              <a:t>and</a:t>
            </a:r>
            <a:endParaRPr lang="en-US" sz="2400" cap="none" dirty="0">
              <a:effectLst/>
              <a:ea typeface="Calibri" panose="020F0502020204030204" pitchFamily="34" charset="0"/>
              <a:cs typeface="SimSun" panose="02010600030101010101" pitchFamily="2" charset="-122"/>
            </a:endParaRPr>
          </a:p>
          <a:p>
            <a:r>
              <a:rPr lang="en-US" sz="2400" cap="none" dirty="0">
                <a:effectLst/>
                <a:ea typeface="Calibri" panose="020F0502020204030204" pitchFamily="34" charset="0"/>
                <a:cs typeface="SimSun" panose="02010600030101010101" pitchFamily="2" charset="-122"/>
              </a:rPr>
              <a:t>the Payroll and Pensions </a:t>
            </a:r>
            <a:r>
              <a:rPr lang="en-US" sz="2400" cap="none" dirty="0">
                <a:ea typeface="Calibri" panose="020F0502020204030204" pitchFamily="34" charset="0"/>
                <a:cs typeface="SimSun" panose="02010600030101010101" pitchFamily="2" charset="-122"/>
              </a:rPr>
              <a:t>management system</a:t>
            </a:r>
            <a:endParaRPr lang="en-GB" sz="2400" cap="none" dirty="0">
              <a:cs typeface="Arial" pitchFamily="34" charset="0"/>
            </a:endParaRPr>
          </a:p>
          <a:p>
            <a:endParaRPr lang="en-GB" sz="3400" b="1" cap="none" dirty="0" smtClean="0">
              <a:latin typeface="Arial" pitchFamily="34" charset="0"/>
              <a:cs typeface="Arial" pitchFamily="34" charset="0"/>
            </a:endParaRPr>
          </a:p>
          <a:p>
            <a:endParaRPr lang="en-GB" sz="3400" cap="none" dirty="0">
              <a:latin typeface="Arial" pitchFamily="34" charset="0"/>
              <a:cs typeface="Arial" pitchFamily="34" charset="0"/>
            </a:endParaRPr>
          </a:p>
        </p:txBody>
      </p:sp>
      <p:pic>
        <p:nvPicPr>
          <p:cNvPr id="2097164" name="Picture 2" descr="http://www.psc.gov.zw/images/logo.jpg">
            <a:extLst>
              <a:ext uri="{FF2B5EF4-FFF2-40B4-BE49-F238E27FC236}">
                <a16:creationId xmlns="" xmlns:a16="http://schemas.microsoft.com/office/drawing/2014/main" id="{43185AD7-B68A-FB1E-BDFE-C8E37EE68996}"/>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039E8141-5725-A190-7275-39490A454468}"/>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
        <p:nvSpPr>
          <p:cNvPr id="3" name="Title 2">
            <a:extLst>
              <a:ext uri="{FF2B5EF4-FFF2-40B4-BE49-F238E27FC236}">
                <a16:creationId xmlns="" xmlns:a16="http://schemas.microsoft.com/office/drawing/2014/main" id="{E82B0DC3-6B5D-2D2D-8977-76F04D638993}"/>
              </a:ext>
            </a:extLst>
          </p:cNvPr>
          <p:cNvSpPr>
            <a:spLocks noGrp="1"/>
          </p:cNvSpPr>
          <p:nvPr>
            <p:ph type="title"/>
          </p:nvPr>
        </p:nvSpPr>
        <p:spPr>
          <a:xfrm>
            <a:off x="0" y="332656"/>
            <a:ext cx="9036496" cy="1080121"/>
          </a:xfrm>
        </p:spPr>
        <p:txBody>
          <a:bodyPr>
            <a:noAutofit/>
          </a:bodyPr>
          <a:lstStyle/>
          <a:p>
            <a:r>
              <a:rPr lang="en-ZW" sz="4000" b="1" dirty="0"/>
              <a:t>INTEGRATED MODERN PAYROLL and pension system (impps)</a:t>
            </a:r>
          </a:p>
        </p:txBody>
      </p:sp>
    </p:spTree>
    <p:extLst>
      <p:ext uri="{BB962C8B-B14F-4D97-AF65-F5344CB8AC3E}">
        <p14:creationId xmlns:p14="http://schemas.microsoft.com/office/powerpoint/2010/main" val="583005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2BE74EE-A443-B0D8-2EB4-1D0C0045EAFF}"/>
            </a:ext>
          </a:extLst>
        </p:cNvPr>
        <p:cNvGrpSpPr/>
        <p:nvPr/>
      </p:nvGrpSpPr>
      <p:grpSpPr>
        <a:xfrm>
          <a:off x="0" y="0"/>
          <a:ext cx="0" cy="0"/>
          <a:chOff x="0" y="0"/>
          <a:chExt cx="0" cy="0"/>
        </a:xfrm>
      </p:grpSpPr>
      <p:sp>
        <p:nvSpPr>
          <p:cNvPr id="1048617" name="Title 1">
            <a:extLst>
              <a:ext uri="{FF2B5EF4-FFF2-40B4-BE49-F238E27FC236}">
                <a16:creationId xmlns="" xmlns:a16="http://schemas.microsoft.com/office/drawing/2014/main" id="{DB096681-BCCE-EA2D-BCDE-350A4E83B6C7}"/>
              </a:ext>
            </a:extLst>
          </p:cNvPr>
          <p:cNvSpPr>
            <a:spLocks noGrp="1"/>
          </p:cNvSpPr>
          <p:nvPr>
            <p:ph type="title"/>
          </p:nvPr>
        </p:nvSpPr>
        <p:spPr>
          <a:xfrm>
            <a:off x="685332" y="175258"/>
            <a:ext cx="7773338" cy="1093501"/>
          </a:xfrm>
        </p:spPr>
        <p:txBody>
          <a:bodyPr>
            <a:normAutofit/>
          </a:bodyPr>
          <a:lstStyle/>
          <a:p>
            <a:r>
              <a:rPr lang="en-US" sz="4000" i="0" cap="none" dirty="0">
                <a:solidFill>
                  <a:srgbClr val="000000"/>
                </a:solidFill>
                <a:effectLst/>
                <a:latin typeface="+mj-lt"/>
              </a:rPr>
              <a:t>E-PAYSLIP</a:t>
            </a:r>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 xmlns:a16="http://schemas.microsoft.com/office/drawing/2014/main" id="{217E2643-22C6-AAD1-F2E4-3F8C8B66767D}"/>
              </a:ext>
            </a:extLst>
          </p:cNvPr>
          <p:cNvSpPr>
            <a:spLocks noGrp="1"/>
          </p:cNvSpPr>
          <p:nvPr>
            <p:ph sz="quarter" idx="13"/>
          </p:nvPr>
        </p:nvSpPr>
        <p:spPr>
          <a:xfrm>
            <a:off x="0" y="914454"/>
            <a:ext cx="9036496" cy="4774118"/>
          </a:xfrm>
        </p:spPr>
        <p:txBody>
          <a:bodyPr>
            <a:normAutofit/>
          </a:bodyPr>
          <a:lstStyle/>
          <a:p>
            <a:endParaRPr lang="en-GB" sz="5500" cap="none" dirty="0">
              <a:cs typeface="Arial" pitchFamily="34" charset="0"/>
            </a:endParaRPr>
          </a:p>
          <a:p>
            <a:endParaRPr lang="en-GB" b="1" cap="none" dirty="0">
              <a:latin typeface="Arial" pitchFamily="34" charset="0"/>
              <a:cs typeface="Arial" pitchFamily="34" charset="0"/>
            </a:endParaRPr>
          </a:p>
          <a:p>
            <a:endParaRPr lang="en-GB" cap="none" dirty="0">
              <a:latin typeface="Arial" pitchFamily="34" charset="0"/>
              <a:cs typeface="Arial" pitchFamily="34" charset="0"/>
            </a:endParaRPr>
          </a:p>
        </p:txBody>
      </p:sp>
      <p:pic>
        <p:nvPicPr>
          <p:cNvPr id="2097164" name="Picture 2" descr="http://www.psc.gov.zw/images/logo.jpg">
            <a:extLst>
              <a:ext uri="{FF2B5EF4-FFF2-40B4-BE49-F238E27FC236}">
                <a16:creationId xmlns="" xmlns:a16="http://schemas.microsoft.com/office/drawing/2014/main" id="{45DC2A4A-6930-7CF3-34BA-8C6A70D00E1D}"/>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630DCFB5-E7DA-737B-5677-F6C100028F3A}"/>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
        <p:nvSpPr>
          <p:cNvPr id="3" name="TextBox 2">
            <a:extLst>
              <a:ext uri="{FF2B5EF4-FFF2-40B4-BE49-F238E27FC236}">
                <a16:creationId xmlns="" xmlns:a16="http://schemas.microsoft.com/office/drawing/2014/main" id="{E996DC66-8D4B-9A1E-9CD0-573E05158B0C}"/>
              </a:ext>
            </a:extLst>
          </p:cNvPr>
          <p:cNvSpPr txBox="1"/>
          <p:nvPr/>
        </p:nvSpPr>
        <p:spPr>
          <a:xfrm>
            <a:off x="179512" y="1169428"/>
            <a:ext cx="8208912" cy="3065455"/>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en-US" sz="2800" dirty="0">
                <a:effectLst/>
                <a:ea typeface="Calibri" panose="020F0502020204030204" pitchFamily="34" charset="0"/>
                <a:cs typeface="SimSun" panose="02010600030101010101" pitchFamily="2" charset="-122"/>
              </a:rPr>
              <a:t>The e-</a:t>
            </a:r>
            <a:r>
              <a:rPr lang="en-US" sz="2800" dirty="0" err="1">
                <a:effectLst/>
                <a:ea typeface="Calibri" panose="020F0502020204030204" pitchFamily="34" charset="0"/>
                <a:cs typeface="SimSun" panose="02010600030101010101" pitchFamily="2" charset="-122"/>
              </a:rPr>
              <a:t>Payslip</a:t>
            </a:r>
            <a:r>
              <a:rPr lang="en-US" sz="2800" dirty="0">
                <a:effectLst/>
                <a:ea typeface="Calibri" panose="020F0502020204030204" pitchFamily="34" charset="0"/>
                <a:cs typeface="SimSun" panose="02010600030101010101" pitchFamily="2" charset="-122"/>
              </a:rPr>
              <a:t> was pilot tested in the Public Service Commission </a:t>
            </a:r>
            <a:r>
              <a:rPr lang="en-US" sz="2800" dirty="0" smtClean="0">
                <a:effectLst/>
                <a:ea typeface="Calibri" panose="020F0502020204030204" pitchFamily="34" charset="0"/>
                <a:cs typeface="SimSun" panose="02010600030101010101" pitchFamily="2" charset="-122"/>
              </a:rPr>
              <a:t>Secretariat on </a:t>
            </a:r>
            <a:r>
              <a:rPr lang="en-US" sz="2800" dirty="0">
                <a:effectLst/>
                <a:ea typeface="Calibri" panose="020F0502020204030204" pitchFamily="34" charset="0"/>
                <a:cs typeface="SimSun" panose="02010600030101010101" pitchFamily="2" charset="-122"/>
              </a:rPr>
              <a:t>28 February 2025. </a:t>
            </a:r>
            <a:endParaRPr lang="en-ZW" sz="2800" dirty="0">
              <a:effectLst/>
              <a:ea typeface="Calibri" panose="020F0502020204030204" pitchFamily="34" charset="0"/>
              <a:cs typeface="SimSun" panose="02010600030101010101" pitchFamily="2" charset="-122"/>
            </a:endParaRPr>
          </a:p>
          <a:p>
            <a:pPr marL="342900" lvl="0" indent="-342900" algn="just">
              <a:lnSpc>
                <a:spcPct val="115000"/>
              </a:lnSpc>
              <a:buFont typeface="Symbol" panose="05050102010706020507" pitchFamily="18" charset="2"/>
              <a:buChar char=""/>
            </a:pPr>
            <a:r>
              <a:rPr lang="en-US" sz="2800" dirty="0">
                <a:effectLst/>
                <a:ea typeface="Calibri" panose="020F0502020204030204" pitchFamily="34" charset="0"/>
                <a:cs typeface="SimSun" panose="02010600030101010101" pitchFamily="2" charset="-122"/>
              </a:rPr>
              <a:t>The next phase of the pilot is to roll out a pilot test to Tripartite members and then to the rest of the Civil </a:t>
            </a:r>
            <a:r>
              <a:rPr lang="en-US" sz="2800" dirty="0">
                <a:ea typeface="Calibri" panose="020F0502020204030204" pitchFamily="34" charset="0"/>
                <a:cs typeface="SimSun" panose="02010600030101010101" pitchFamily="2" charset="-122"/>
              </a:rPr>
              <a:t>S</a:t>
            </a:r>
            <a:r>
              <a:rPr lang="en-US" sz="2800" dirty="0">
                <a:effectLst/>
                <a:ea typeface="Calibri" panose="020F0502020204030204" pitchFamily="34" charset="0"/>
                <a:cs typeface="SimSun" panose="02010600030101010101" pitchFamily="2" charset="-122"/>
              </a:rPr>
              <a:t>ervice. </a:t>
            </a:r>
            <a:endParaRPr lang="en-ZW" sz="2800" dirty="0">
              <a:effectLst/>
              <a:ea typeface="Calibri" panose="020F0502020204030204" pitchFamily="34" charset="0"/>
              <a:cs typeface="SimSun" panose="02010600030101010101" pitchFamily="2" charset="-122"/>
            </a:endParaRPr>
          </a:p>
          <a:p>
            <a:pPr lvl="0" algn="just">
              <a:lnSpc>
                <a:spcPct val="115000"/>
              </a:lnSpc>
              <a:spcAft>
                <a:spcPts val="800"/>
              </a:spcAft>
            </a:pPr>
            <a:endParaRPr lang="en-ZW" sz="2800" dirty="0">
              <a:effectLst/>
              <a:ea typeface="Calibri" panose="020F0502020204030204" pitchFamily="34" charset="0"/>
              <a:cs typeface="SimSun" panose="02010600030101010101" pitchFamily="2" charset="-122"/>
            </a:endParaRPr>
          </a:p>
        </p:txBody>
      </p:sp>
    </p:spTree>
    <p:extLst>
      <p:ext uri="{BB962C8B-B14F-4D97-AF65-F5344CB8AC3E}">
        <p14:creationId xmlns:p14="http://schemas.microsoft.com/office/powerpoint/2010/main" val="3143535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F921F78-F08E-DD1D-1CF4-5E7782201CEE}"/>
            </a:ext>
          </a:extLst>
        </p:cNvPr>
        <p:cNvGrpSpPr/>
        <p:nvPr/>
      </p:nvGrpSpPr>
      <p:grpSpPr>
        <a:xfrm>
          <a:off x="0" y="0"/>
          <a:ext cx="0" cy="0"/>
          <a:chOff x="0" y="0"/>
          <a:chExt cx="0" cy="0"/>
        </a:xfrm>
      </p:grpSpPr>
      <p:sp>
        <p:nvSpPr>
          <p:cNvPr id="1048617" name="Title 1">
            <a:extLst>
              <a:ext uri="{FF2B5EF4-FFF2-40B4-BE49-F238E27FC236}">
                <a16:creationId xmlns="" xmlns:a16="http://schemas.microsoft.com/office/drawing/2014/main" id="{2D1D8BBE-DE7A-4FCE-7552-80A23A46132C}"/>
              </a:ext>
            </a:extLst>
          </p:cNvPr>
          <p:cNvSpPr>
            <a:spLocks noGrp="1"/>
          </p:cNvSpPr>
          <p:nvPr>
            <p:ph type="title"/>
          </p:nvPr>
        </p:nvSpPr>
        <p:spPr>
          <a:xfrm>
            <a:off x="685332" y="175258"/>
            <a:ext cx="7773338" cy="1093501"/>
          </a:xfrm>
        </p:spPr>
        <p:txBody>
          <a:bodyPr>
            <a:normAutofit/>
          </a:bodyPr>
          <a:lstStyle/>
          <a:p>
            <a:r>
              <a:rPr lang="en-US" sz="4000" cap="none" dirty="0">
                <a:solidFill>
                  <a:srgbClr val="000000"/>
                </a:solidFill>
              </a:rPr>
              <a:t>ACCESSING THE </a:t>
            </a:r>
            <a:r>
              <a:rPr lang="en-US" sz="4000" i="0" cap="none" dirty="0">
                <a:solidFill>
                  <a:srgbClr val="000000"/>
                </a:solidFill>
                <a:effectLst/>
                <a:latin typeface="+mj-lt"/>
              </a:rPr>
              <a:t>E-PAYSLIP </a:t>
            </a:r>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 xmlns:a16="http://schemas.microsoft.com/office/drawing/2014/main" id="{2E1DAB20-0E5B-3670-959B-FB3551CEF351}"/>
              </a:ext>
            </a:extLst>
          </p:cNvPr>
          <p:cNvSpPr>
            <a:spLocks noGrp="1"/>
          </p:cNvSpPr>
          <p:nvPr>
            <p:ph sz="quarter" idx="13"/>
          </p:nvPr>
        </p:nvSpPr>
        <p:spPr>
          <a:xfrm>
            <a:off x="0" y="914454"/>
            <a:ext cx="9036496" cy="4774118"/>
          </a:xfrm>
        </p:spPr>
        <p:txBody>
          <a:bodyPr>
            <a:normAutofit/>
          </a:bodyPr>
          <a:lstStyle/>
          <a:p>
            <a:endParaRPr lang="en-GB" sz="5500" cap="none" dirty="0">
              <a:cs typeface="Arial" pitchFamily="34" charset="0"/>
            </a:endParaRPr>
          </a:p>
          <a:p>
            <a:endParaRPr lang="en-GB" b="1" cap="none" dirty="0">
              <a:latin typeface="Arial" pitchFamily="34" charset="0"/>
              <a:cs typeface="Arial" pitchFamily="34" charset="0"/>
            </a:endParaRPr>
          </a:p>
          <a:p>
            <a:endParaRPr lang="en-GB" cap="none" dirty="0">
              <a:latin typeface="Arial" pitchFamily="34" charset="0"/>
              <a:cs typeface="Arial" pitchFamily="34" charset="0"/>
            </a:endParaRPr>
          </a:p>
        </p:txBody>
      </p:sp>
      <p:pic>
        <p:nvPicPr>
          <p:cNvPr id="2097164" name="Picture 2" descr="http://www.psc.gov.zw/images/logo.jpg">
            <a:extLst>
              <a:ext uri="{FF2B5EF4-FFF2-40B4-BE49-F238E27FC236}">
                <a16:creationId xmlns="" xmlns:a16="http://schemas.microsoft.com/office/drawing/2014/main" id="{EA3567CF-198C-C360-7A71-277E75A7C9A6}"/>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3F9F1A52-0C89-0CA6-16A6-F7E76B4C77FB}"/>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
        <p:nvSpPr>
          <p:cNvPr id="1048619" name="Rectangle 5">
            <a:extLst>
              <a:ext uri="{FF2B5EF4-FFF2-40B4-BE49-F238E27FC236}">
                <a16:creationId xmlns="" xmlns:a16="http://schemas.microsoft.com/office/drawing/2014/main" id="{5E311EA7-118B-B796-F3F4-55FD678D0EF6}"/>
              </a:ext>
            </a:extLst>
          </p:cNvPr>
          <p:cNvSpPr/>
          <p:nvPr/>
        </p:nvSpPr>
        <p:spPr>
          <a:xfrm>
            <a:off x="1600200" y="5791200"/>
            <a:ext cx="6172200" cy="891541"/>
          </a:xfrm>
          <a:prstGeom prst="rect">
            <a:avLst/>
          </a:prstGeom>
        </p:spPr>
        <p:txBody>
          <a:bodyPr wrap="square">
            <a:spAutoFit/>
          </a:bodyPr>
          <a:lstStyle/>
          <a:p>
            <a:pPr algn="ctr"/>
            <a:r>
              <a:rPr lang="en-ZW" b="1" dirty="0"/>
              <a:t>An empowered public service leading and propelling sustainable and inclusive socio-economic </a:t>
            </a:r>
          </a:p>
          <a:p>
            <a:pPr algn="ctr"/>
            <a:r>
              <a:rPr lang="en-ZW" b="1" dirty="0"/>
              <a:t>growth and prosperity for all citizens of Zimbabwe</a:t>
            </a:r>
          </a:p>
        </p:txBody>
      </p:sp>
      <p:sp>
        <p:nvSpPr>
          <p:cNvPr id="4" name="TextBox 3">
            <a:extLst>
              <a:ext uri="{FF2B5EF4-FFF2-40B4-BE49-F238E27FC236}">
                <a16:creationId xmlns="" xmlns:a16="http://schemas.microsoft.com/office/drawing/2014/main" id="{C4512D36-D127-E587-1E90-855320AADDB6}"/>
              </a:ext>
            </a:extLst>
          </p:cNvPr>
          <p:cNvSpPr txBox="1"/>
          <p:nvPr/>
        </p:nvSpPr>
        <p:spPr>
          <a:xfrm>
            <a:off x="107504" y="1169428"/>
            <a:ext cx="8568952" cy="6863417"/>
          </a:xfrm>
          <a:prstGeom prst="rect">
            <a:avLst/>
          </a:prstGeom>
          <a:noFill/>
        </p:spPr>
        <p:txBody>
          <a:bodyPr wrap="square">
            <a:spAutoFit/>
          </a:bodyPr>
          <a:lstStyle/>
          <a:p>
            <a:r>
              <a:rPr lang="en-US" sz="2800" dirty="0">
                <a:solidFill>
                  <a:srgbClr val="000000"/>
                </a:solidFill>
              </a:rPr>
              <a:t>Members of the Civil Service </a:t>
            </a:r>
            <a:r>
              <a:rPr lang="en-US" sz="2800" dirty="0" smtClean="0">
                <a:solidFill>
                  <a:srgbClr val="000000"/>
                </a:solidFill>
              </a:rPr>
              <a:t>will </a:t>
            </a:r>
            <a:r>
              <a:rPr lang="en-US" sz="2800" dirty="0">
                <a:solidFill>
                  <a:srgbClr val="000000"/>
                </a:solidFill>
              </a:rPr>
              <a:t>access the </a:t>
            </a:r>
          </a:p>
          <a:p>
            <a:r>
              <a:rPr lang="en-US" sz="2800" i="0" u="none" strike="noStrike" baseline="0" dirty="0">
                <a:solidFill>
                  <a:srgbClr val="000000"/>
                </a:solidFill>
              </a:rPr>
              <a:t>e-</a:t>
            </a:r>
            <a:r>
              <a:rPr lang="en-US" sz="2800" i="0" u="none" strike="noStrike" baseline="0" dirty="0" err="1">
                <a:solidFill>
                  <a:srgbClr val="000000"/>
                </a:solidFill>
              </a:rPr>
              <a:t>Payslip</a:t>
            </a:r>
            <a:r>
              <a:rPr lang="en-US" sz="2800" i="0" u="none" strike="noStrike" baseline="0" dirty="0">
                <a:solidFill>
                  <a:srgbClr val="000000"/>
                </a:solidFill>
              </a:rPr>
              <a:t> through three channels: </a:t>
            </a:r>
            <a:endParaRPr lang="en-US" sz="2800" dirty="0">
              <a:solidFill>
                <a:srgbClr val="000000"/>
              </a:solidFill>
            </a:endParaRPr>
          </a:p>
          <a:p>
            <a:endParaRPr lang="en-US" sz="2800" i="0" u="none" strike="noStrike" baseline="0" dirty="0">
              <a:solidFill>
                <a:srgbClr val="000000"/>
              </a:solidFill>
            </a:endParaRPr>
          </a:p>
          <a:p>
            <a:pPr marL="342900" indent="-342900">
              <a:buAutoNum type="alphaLcParenR"/>
            </a:pPr>
            <a:r>
              <a:rPr lang="en-US" sz="2800" b="1" dirty="0">
                <a:solidFill>
                  <a:srgbClr val="000000"/>
                </a:solidFill>
              </a:rPr>
              <a:t>S</a:t>
            </a:r>
            <a:r>
              <a:rPr lang="en-US" sz="2800" b="1" i="0" u="none" strike="noStrike" baseline="0" dirty="0">
                <a:solidFill>
                  <a:srgbClr val="000000"/>
                </a:solidFill>
              </a:rPr>
              <a:t>elf-service portal </a:t>
            </a:r>
            <a:r>
              <a:rPr lang="en-US" sz="2800" i="0" u="none" strike="noStrike" baseline="0" dirty="0" smtClean="0">
                <a:solidFill>
                  <a:srgbClr val="000000"/>
                </a:solidFill>
              </a:rPr>
              <a:t>-</a:t>
            </a:r>
            <a:r>
              <a:rPr lang="en-GB" sz="2800" dirty="0"/>
              <a:t>Uniform Resource </a:t>
            </a:r>
            <a:r>
              <a:rPr lang="en-GB" sz="2800" dirty="0" smtClean="0"/>
              <a:t>Locator (URL) </a:t>
            </a:r>
            <a:r>
              <a:rPr lang="en-GB" sz="2800" b="1" dirty="0" smtClean="0"/>
              <a:t>pscdemo.co.zw</a:t>
            </a:r>
            <a:r>
              <a:rPr lang="en-GB" sz="2800" dirty="0" smtClean="0"/>
              <a:t> </a:t>
            </a:r>
            <a:r>
              <a:rPr lang="en-US" sz="2800" i="0" u="none" strike="noStrike" baseline="0" dirty="0" smtClean="0">
                <a:solidFill>
                  <a:srgbClr val="000000"/>
                </a:solidFill>
              </a:rPr>
              <a:t>(</a:t>
            </a:r>
            <a:r>
              <a:rPr lang="en-US" sz="2800" i="0" u="none" strike="noStrike" baseline="0" dirty="0">
                <a:solidFill>
                  <a:srgbClr val="000000"/>
                </a:solidFill>
              </a:rPr>
              <a:t>EC number and a secure password required  to log in)</a:t>
            </a:r>
          </a:p>
          <a:p>
            <a:endParaRPr lang="en-US" sz="2800" i="0" u="none" strike="noStrike" baseline="0" dirty="0">
              <a:solidFill>
                <a:srgbClr val="000000"/>
              </a:solidFill>
            </a:endParaRPr>
          </a:p>
          <a:p>
            <a:r>
              <a:rPr lang="en-US" sz="2800" i="0" u="none" strike="noStrike" baseline="0" dirty="0" smtClean="0">
                <a:solidFill>
                  <a:srgbClr val="000000"/>
                </a:solidFill>
              </a:rPr>
              <a:t>b)</a:t>
            </a:r>
            <a:r>
              <a:rPr lang="en-US" sz="2800" b="1" i="0" u="none" strike="noStrike" dirty="0" smtClean="0">
                <a:solidFill>
                  <a:srgbClr val="000000"/>
                </a:solidFill>
              </a:rPr>
              <a:t> </a:t>
            </a:r>
            <a:r>
              <a:rPr lang="en-US" sz="2800" b="1" i="0" u="none" strike="noStrike" baseline="0" dirty="0" smtClean="0">
                <a:solidFill>
                  <a:srgbClr val="000000"/>
                </a:solidFill>
              </a:rPr>
              <a:t>Email-</a:t>
            </a:r>
            <a:r>
              <a:rPr lang="en-US" sz="2800" b="1" i="0" u="none" strike="noStrike" dirty="0" smtClean="0">
                <a:solidFill>
                  <a:srgbClr val="000000"/>
                </a:solidFill>
              </a:rPr>
              <a:t> </a:t>
            </a:r>
            <a:r>
              <a:rPr lang="en-US" sz="2800" u="none" strike="noStrike" dirty="0" smtClean="0">
                <a:solidFill>
                  <a:srgbClr val="000000"/>
                </a:solidFill>
              </a:rPr>
              <a:t>to be provided by Government-(mail.psc.org.zw)</a:t>
            </a:r>
            <a:endParaRPr lang="en-US" sz="2800" u="none" strike="noStrike" baseline="0" dirty="0">
              <a:solidFill>
                <a:srgbClr val="000000"/>
              </a:solidFill>
            </a:endParaRPr>
          </a:p>
          <a:p>
            <a:endParaRPr lang="en-US" sz="2800" i="0" u="none" strike="noStrike" baseline="0" dirty="0">
              <a:solidFill>
                <a:srgbClr val="000000"/>
              </a:solidFill>
            </a:endParaRPr>
          </a:p>
          <a:p>
            <a:r>
              <a:rPr lang="en-US" sz="2800" i="0" u="none" strike="noStrike" baseline="0" dirty="0" smtClean="0">
                <a:solidFill>
                  <a:srgbClr val="000000"/>
                </a:solidFill>
              </a:rPr>
              <a:t>c) </a:t>
            </a:r>
            <a:r>
              <a:rPr lang="en-US" sz="2800" b="1" i="0" u="none" strike="noStrike" baseline="0" dirty="0" smtClean="0">
                <a:solidFill>
                  <a:srgbClr val="000000"/>
                </a:solidFill>
              </a:rPr>
              <a:t>WhatsApp-</a:t>
            </a:r>
            <a:r>
              <a:rPr lang="en-US" sz="2800" i="0" u="none" strike="noStrike" baseline="0" dirty="0" smtClean="0">
                <a:solidFill>
                  <a:srgbClr val="000000"/>
                </a:solidFill>
              </a:rPr>
              <a:t>Employees</a:t>
            </a:r>
            <a:r>
              <a:rPr lang="en-US" sz="2800" i="0" u="none" strike="noStrike" dirty="0" smtClean="0">
                <a:solidFill>
                  <a:srgbClr val="000000"/>
                </a:solidFill>
              </a:rPr>
              <a:t> providing </a:t>
            </a:r>
            <a:r>
              <a:rPr lang="en-US" sz="2800" i="0" u="none" strike="noStrike" dirty="0" err="1" smtClean="0">
                <a:solidFill>
                  <a:srgbClr val="000000"/>
                </a:solidFill>
              </a:rPr>
              <a:t>whatsApp</a:t>
            </a:r>
            <a:r>
              <a:rPr lang="en-US" sz="2800" i="0" u="none" strike="noStrike" dirty="0" smtClean="0">
                <a:solidFill>
                  <a:srgbClr val="000000"/>
                </a:solidFill>
              </a:rPr>
              <a:t> numbers</a:t>
            </a:r>
            <a:endParaRPr lang="en-US" sz="2800" i="0" u="none" strike="noStrike" baseline="0" dirty="0">
              <a:solidFill>
                <a:srgbClr val="000000"/>
              </a:solidFill>
            </a:endParaRPr>
          </a:p>
          <a:p>
            <a:pPr marL="342900" indent="-342900">
              <a:buFontTx/>
              <a:buAutoNum type="alphaLcParenR"/>
            </a:pPr>
            <a:endParaRPr lang="en-US" sz="3200" b="0" i="0" u="none" strike="noStrike" baseline="0" dirty="0">
              <a:solidFill>
                <a:srgbClr val="000000"/>
              </a:solidFill>
            </a:endParaRPr>
          </a:p>
          <a:p>
            <a:pPr marL="342900" indent="-342900">
              <a:buAutoNum type="alphaLcParenR"/>
            </a:pPr>
            <a:endParaRPr lang="en-US" sz="3200" b="0" i="0" u="none" strike="noStrike" baseline="0" dirty="0">
              <a:solidFill>
                <a:srgbClr val="000000"/>
              </a:solidFill>
            </a:endParaRPr>
          </a:p>
          <a:p>
            <a:pPr marL="342900" indent="-342900">
              <a:buAutoNum type="alphaLcParenR"/>
            </a:pPr>
            <a:endParaRPr lang="en-US" sz="3200" b="0" i="0" u="none" strike="noStrike" baseline="0" dirty="0">
              <a:solidFill>
                <a:srgbClr val="000000"/>
              </a:solidFill>
            </a:endParaRPr>
          </a:p>
          <a:p>
            <a:endParaRPr lang="en-US" sz="3200" b="0" i="0" u="none" strike="noStrike" baseline="0" dirty="0">
              <a:solidFill>
                <a:srgbClr val="000000"/>
              </a:solidFill>
            </a:endParaRPr>
          </a:p>
          <a:p>
            <a:r>
              <a:rPr lang="en-US" sz="3200" b="0" i="0" u="none" strike="noStrike" baseline="0" dirty="0">
                <a:solidFill>
                  <a:srgbClr val="000000"/>
                </a:solidFill>
              </a:rPr>
              <a:t>  </a:t>
            </a:r>
          </a:p>
        </p:txBody>
      </p:sp>
    </p:spTree>
    <p:extLst>
      <p:ext uri="{BB962C8B-B14F-4D97-AF65-F5344CB8AC3E}">
        <p14:creationId xmlns:p14="http://schemas.microsoft.com/office/powerpoint/2010/main" val="5480195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CBFCEA-3C93-1FF3-E39F-A05200358B6B}"/>
              </a:ext>
            </a:extLst>
          </p:cNvPr>
          <p:cNvSpPr>
            <a:spLocks noGrp="1"/>
          </p:cNvSpPr>
          <p:nvPr>
            <p:ph type="title"/>
          </p:nvPr>
        </p:nvSpPr>
        <p:spPr>
          <a:xfrm>
            <a:off x="685332" y="609600"/>
            <a:ext cx="7559076" cy="2023254"/>
          </a:xfrm>
        </p:spPr>
        <p:txBody>
          <a:bodyPr anchor="b">
            <a:normAutofit/>
          </a:bodyPr>
          <a:lstStyle/>
          <a:p>
            <a:r>
              <a:rPr lang="en-ZW" b="1" dirty="0"/>
              <a:t>IMPPS PAYSLIP EMPLOYEE USER GUIDE</a:t>
            </a:r>
          </a:p>
        </p:txBody>
      </p:sp>
      <p:sp>
        <p:nvSpPr>
          <p:cNvPr id="3" name="Content Placeholder 2">
            <a:extLst>
              <a:ext uri="{FF2B5EF4-FFF2-40B4-BE49-F238E27FC236}">
                <a16:creationId xmlns="" xmlns:a16="http://schemas.microsoft.com/office/drawing/2014/main" id="{F233E483-AD11-9662-5C40-D9E641EFCFC5}"/>
              </a:ext>
            </a:extLst>
          </p:cNvPr>
          <p:cNvSpPr>
            <a:spLocks noGrp="1"/>
          </p:cNvSpPr>
          <p:nvPr>
            <p:ph type="body" sz="half" idx="2"/>
          </p:nvPr>
        </p:nvSpPr>
        <p:spPr>
          <a:xfrm>
            <a:off x="685346" y="2632853"/>
            <a:ext cx="7919102" cy="3158347"/>
          </a:xfrm>
        </p:spPr>
        <p:txBody>
          <a:bodyPr>
            <a:normAutofit/>
          </a:bodyPr>
          <a:lstStyle/>
          <a:p>
            <a:endParaRPr lang="en-ZW" dirty="0"/>
          </a:p>
          <a:p>
            <a:r>
              <a:rPr lang="en-ZW" sz="1800" b="1" dirty="0"/>
              <a:t>Employee- Self Service </a:t>
            </a:r>
            <a:r>
              <a:rPr lang="en-ZW" sz="1800" b="1" dirty="0" err="1"/>
              <a:t>PortaL</a:t>
            </a:r>
            <a:endParaRPr lang="en-ZW" sz="1800" b="1" dirty="0"/>
          </a:p>
          <a:p>
            <a:endParaRPr lang="en-ZW" dirty="0"/>
          </a:p>
        </p:txBody>
      </p:sp>
    </p:spTree>
    <p:extLst>
      <p:ext uri="{BB962C8B-B14F-4D97-AF65-F5344CB8AC3E}">
        <p14:creationId xmlns:p14="http://schemas.microsoft.com/office/powerpoint/2010/main" val="1604971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A3C598FA-E837-753F-A1AF-DED5DF8CA6E9}"/>
              </a:ext>
            </a:extLst>
          </p:cNvPr>
          <p:cNvPicPr>
            <a:picLocks noChangeAspect="1"/>
          </p:cNvPicPr>
          <p:nvPr/>
        </p:nvPicPr>
        <p:blipFill>
          <a:blip r:embed="rId2"/>
          <a:stretch>
            <a:fillRect/>
          </a:stretch>
        </p:blipFill>
        <p:spPr>
          <a:xfrm>
            <a:off x="1259632" y="116632"/>
            <a:ext cx="6624735" cy="6552728"/>
          </a:xfrm>
          <a:prstGeom prst="rect">
            <a:avLst/>
          </a:prstGeom>
        </p:spPr>
      </p:pic>
    </p:spTree>
    <p:extLst>
      <p:ext uri="{BB962C8B-B14F-4D97-AF65-F5344CB8AC3E}">
        <p14:creationId xmlns:p14="http://schemas.microsoft.com/office/powerpoint/2010/main" val="745679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D4DC7DB-0E2A-B839-E2A2-3A742A2E9FF4}"/>
              </a:ext>
            </a:extLst>
          </p:cNvPr>
          <p:cNvPicPr>
            <a:picLocks noChangeAspect="1"/>
          </p:cNvPicPr>
          <p:nvPr/>
        </p:nvPicPr>
        <p:blipFill>
          <a:blip r:embed="rId2"/>
          <a:stretch>
            <a:fillRect/>
          </a:stretch>
        </p:blipFill>
        <p:spPr>
          <a:xfrm>
            <a:off x="3131840" y="116632"/>
            <a:ext cx="5904656" cy="6741368"/>
          </a:xfrm>
          <a:prstGeom prst="rect">
            <a:avLst/>
          </a:prstGeom>
        </p:spPr>
      </p:pic>
      <p:sp>
        <p:nvSpPr>
          <p:cNvPr id="5" name="TextBox 4">
            <a:extLst>
              <a:ext uri="{FF2B5EF4-FFF2-40B4-BE49-F238E27FC236}">
                <a16:creationId xmlns="" xmlns:a16="http://schemas.microsoft.com/office/drawing/2014/main" id="{01552012-1F00-1350-9FF3-961F603135FD}"/>
              </a:ext>
            </a:extLst>
          </p:cNvPr>
          <p:cNvSpPr txBox="1"/>
          <p:nvPr/>
        </p:nvSpPr>
        <p:spPr>
          <a:xfrm>
            <a:off x="323528" y="1997839"/>
            <a:ext cx="2664296" cy="3416320"/>
          </a:xfrm>
          <a:prstGeom prst="rect">
            <a:avLst/>
          </a:prstGeom>
          <a:noFill/>
        </p:spPr>
        <p:txBody>
          <a:bodyPr wrap="square">
            <a:spAutoFit/>
          </a:bodyPr>
          <a:lstStyle/>
          <a:p>
            <a:r>
              <a:rPr lang="en-US" dirty="0"/>
              <a:t>● The following details must be entered exactly as they appear in the database:.</a:t>
            </a:r>
          </a:p>
          <a:p>
            <a:r>
              <a:rPr lang="en-US" dirty="0"/>
              <a:t> ❖ Full Name.</a:t>
            </a:r>
          </a:p>
          <a:p>
            <a:r>
              <a:rPr lang="en-US" dirty="0"/>
              <a:t> ❖ Email Address.</a:t>
            </a:r>
          </a:p>
          <a:p>
            <a:r>
              <a:rPr lang="en-US" dirty="0"/>
              <a:t> ❖ EC Number. </a:t>
            </a:r>
          </a:p>
          <a:p>
            <a:r>
              <a:rPr lang="en-US" dirty="0"/>
              <a:t>❖ Phone Number. </a:t>
            </a:r>
          </a:p>
          <a:p>
            <a:r>
              <a:rPr lang="en-US" dirty="0"/>
              <a:t>● Create Password. </a:t>
            </a:r>
          </a:p>
          <a:p>
            <a:r>
              <a:rPr lang="en-US" dirty="0"/>
              <a:t>2. Login Screen</a:t>
            </a:r>
          </a:p>
          <a:p>
            <a:r>
              <a:rPr lang="en-US" dirty="0"/>
              <a:t> ● User can login using the url: https://pscdemo.co.zw </a:t>
            </a:r>
            <a:endParaRPr lang="en-ZW" dirty="0"/>
          </a:p>
        </p:txBody>
      </p:sp>
    </p:spTree>
    <p:extLst>
      <p:ext uri="{BB962C8B-B14F-4D97-AF65-F5344CB8AC3E}">
        <p14:creationId xmlns:p14="http://schemas.microsoft.com/office/powerpoint/2010/main" val="1897721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6C555615-E676-21E5-625D-77AD49AEB165}"/>
              </a:ext>
            </a:extLst>
          </p:cNvPr>
          <p:cNvPicPr>
            <a:picLocks noChangeAspect="1"/>
          </p:cNvPicPr>
          <p:nvPr/>
        </p:nvPicPr>
        <p:blipFill>
          <a:blip r:embed="rId2"/>
          <a:stretch>
            <a:fillRect/>
          </a:stretch>
        </p:blipFill>
        <p:spPr>
          <a:xfrm>
            <a:off x="2843808" y="0"/>
            <a:ext cx="6300192" cy="6858000"/>
          </a:xfrm>
          <a:prstGeom prst="rect">
            <a:avLst/>
          </a:prstGeom>
        </p:spPr>
      </p:pic>
      <p:sp>
        <p:nvSpPr>
          <p:cNvPr id="7" name="TextBox 6">
            <a:extLst>
              <a:ext uri="{FF2B5EF4-FFF2-40B4-BE49-F238E27FC236}">
                <a16:creationId xmlns="" xmlns:a16="http://schemas.microsoft.com/office/drawing/2014/main" id="{D274FCA4-2B0E-6216-FC8D-9954E717C0C9}"/>
              </a:ext>
            </a:extLst>
          </p:cNvPr>
          <p:cNvSpPr txBox="1"/>
          <p:nvPr/>
        </p:nvSpPr>
        <p:spPr>
          <a:xfrm>
            <a:off x="179512" y="1988841"/>
            <a:ext cx="2808312" cy="1200329"/>
          </a:xfrm>
          <a:prstGeom prst="rect">
            <a:avLst/>
          </a:prstGeom>
          <a:noFill/>
        </p:spPr>
        <p:txBody>
          <a:bodyPr wrap="square">
            <a:spAutoFit/>
          </a:bodyPr>
          <a:lstStyle/>
          <a:p>
            <a:r>
              <a:rPr lang="en-US" dirty="0"/>
              <a:t>Username: EC Number.</a:t>
            </a:r>
          </a:p>
          <a:p>
            <a:r>
              <a:rPr lang="en-US" dirty="0"/>
              <a:t> ● Password: User created Password. </a:t>
            </a:r>
          </a:p>
          <a:p>
            <a:r>
              <a:rPr lang="en-US" dirty="0"/>
              <a:t>3. OTP Verification </a:t>
            </a:r>
            <a:endParaRPr lang="en-ZW" dirty="0"/>
          </a:p>
        </p:txBody>
      </p:sp>
    </p:spTree>
    <p:extLst>
      <p:ext uri="{BB962C8B-B14F-4D97-AF65-F5344CB8AC3E}">
        <p14:creationId xmlns:p14="http://schemas.microsoft.com/office/powerpoint/2010/main" val="3776715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3EDCA8CE-3BF9-5C40-CF0E-4B20898E4961}"/>
              </a:ext>
            </a:extLst>
          </p:cNvPr>
          <p:cNvPicPr>
            <a:picLocks noChangeAspect="1"/>
          </p:cNvPicPr>
          <p:nvPr/>
        </p:nvPicPr>
        <p:blipFill>
          <a:blip r:embed="rId2"/>
          <a:stretch>
            <a:fillRect/>
          </a:stretch>
        </p:blipFill>
        <p:spPr>
          <a:xfrm>
            <a:off x="1763688" y="116632"/>
            <a:ext cx="5904656" cy="6480720"/>
          </a:xfrm>
          <a:prstGeom prst="rect">
            <a:avLst/>
          </a:prstGeom>
        </p:spPr>
      </p:pic>
    </p:spTree>
    <p:extLst>
      <p:ext uri="{BB962C8B-B14F-4D97-AF65-F5344CB8AC3E}">
        <p14:creationId xmlns:p14="http://schemas.microsoft.com/office/powerpoint/2010/main" val="3262232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DACF3C12-8501-F33B-E818-88E8C781B69B}"/>
              </a:ext>
            </a:extLst>
          </p:cNvPr>
          <p:cNvPicPr>
            <a:picLocks noChangeAspect="1"/>
          </p:cNvPicPr>
          <p:nvPr/>
        </p:nvPicPr>
        <p:blipFill>
          <a:blip r:embed="rId2"/>
          <a:stretch>
            <a:fillRect/>
          </a:stretch>
        </p:blipFill>
        <p:spPr>
          <a:xfrm>
            <a:off x="1331640" y="0"/>
            <a:ext cx="6336704" cy="6858000"/>
          </a:xfrm>
          <a:prstGeom prst="rect">
            <a:avLst/>
          </a:prstGeom>
        </p:spPr>
      </p:pic>
    </p:spTree>
    <p:extLst>
      <p:ext uri="{BB962C8B-B14F-4D97-AF65-F5344CB8AC3E}">
        <p14:creationId xmlns:p14="http://schemas.microsoft.com/office/powerpoint/2010/main" val="9274067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5926FEE-A643-5063-0EF4-B4763282C601}"/>
              </a:ext>
            </a:extLst>
          </p:cNvPr>
          <p:cNvPicPr>
            <a:picLocks noChangeAspect="1"/>
          </p:cNvPicPr>
          <p:nvPr/>
        </p:nvPicPr>
        <p:blipFill>
          <a:blip r:embed="rId2"/>
          <a:stretch>
            <a:fillRect/>
          </a:stretch>
        </p:blipFill>
        <p:spPr>
          <a:xfrm>
            <a:off x="1403649" y="476672"/>
            <a:ext cx="6696744" cy="6120680"/>
          </a:xfrm>
          <a:prstGeom prst="rect">
            <a:avLst/>
          </a:prstGeom>
        </p:spPr>
      </p:pic>
    </p:spTree>
    <p:extLst>
      <p:ext uri="{BB962C8B-B14F-4D97-AF65-F5344CB8AC3E}">
        <p14:creationId xmlns:p14="http://schemas.microsoft.com/office/powerpoint/2010/main" val="2193075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F8623AD-6DA7-C944-2E75-7B700BE24819}"/>
              </a:ext>
            </a:extLst>
          </p:cNvPr>
          <p:cNvPicPr>
            <a:picLocks noChangeAspect="1"/>
          </p:cNvPicPr>
          <p:nvPr/>
        </p:nvPicPr>
        <p:blipFill>
          <a:blip r:embed="rId2"/>
          <a:stretch>
            <a:fillRect/>
          </a:stretch>
        </p:blipFill>
        <p:spPr>
          <a:xfrm>
            <a:off x="1331641" y="0"/>
            <a:ext cx="6336704" cy="6858000"/>
          </a:xfrm>
          <a:prstGeom prst="rect">
            <a:avLst/>
          </a:prstGeom>
        </p:spPr>
      </p:pic>
    </p:spTree>
    <p:extLst>
      <p:ext uri="{BB962C8B-B14F-4D97-AF65-F5344CB8AC3E}">
        <p14:creationId xmlns:p14="http://schemas.microsoft.com/office/powerpoint/2010/main" val="10193412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E8D5765-B57C-C305-9545-90C192AEDF9D}"/>
              </a:ext>
            </a:extLst>
          </p:cNvPr>
          <p:cNvPicPr>
            <a:picLocks noChangeAspect="1"/>
          </p:cNvPicPr>
          <p:nvPr/>
        </p:nvPicPr>
        <p:blipFill>
          <a:blip r:embed="rId2"/>
          <a:stretch>
            <a:fillRect/>
          </a:stretch>
        </p:blipFill>
        <p:spPr>
          <a:xfrm>
            <a:off x="1979712" y="116632"/>
            <a:ext cx="5832648" cy="6741368"/>
          </a:xfrm>
          <a:prstGeom prst="rect">
            <a:avLst/>
          </a:prstGeom>
        </p:spPr>
      </p:pic>
    </p:spTree>
    <p:extLst>
      <p:ext uri="{BB962C8B-B14F-4D97-AF65-F5344CB8AC3E}">
        <p14:creationId xmlns:p14="http://schemas.microsoft.com/office/powerpoint/2010/main" val="4255395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630C2F2-5819-258A-BFEA-8E0C03AF0185}"/>
              </a:ext>
            </a:extLst>
          </p:cNvPr>
          <p:cNvPicPr>
            <a:picLocks noChangeAspect="1"/>
          </p:cNvPicPr>
          <p:nvPr/>
        </p:nvPicPr>
        <p:blipFill>
          <a:blip r:embed="rId2"/>
          <a:stretch>
            <a:fillRect/>
          </a:stretch>
        </p:blipFill>
        <p:spPr>
          <a:xfrm>
            <a:off x="1619672" y="0"/>
            <a:ext cx="6048672" cy="6741368"/>
          </a:xfrm>
          <a:prstGeom prst="rect">
            <a:avLst/>
          </a:prstGeom>
        </p:spPr>
      </p:pic>
    </p:spTree>
    <p:extLst>
      <p:ext uri="{BB962C8B-B14F-4D97-AF65-F5344CB8AC3E}">
        <p14:creationId xmlns:p14="http://schemas.microsoft.com/office/powerpoint/2010/main" val="1743155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4CEC029-B161-FDA6-5BEB-A83261C3440A}"/>
            </a:ext>
          </a:extLst>
        </p:cNvPr>
        <p:cNvGrpSpPr/>
        <p:nvPr/>
      </p:nvGrpSpPr>
      <p:grpSpPr>
        <a:xfrm>
          <a:off x="0" y="0"/>
          <a:ext cx="0" cy="0"/>
          <a:chOff x="0" y="0"/>
          <a:chExt cx="0" cy="0"/>
        </a:xfrm>
      </p:grpSpPr>
      <p:pic>
        <p:nvPicPr>
          <p:cNvPr id="3" name="Picture 2">
            <a:extLst>
              <a:ext uri="{FF2B5EF4-FFF2-40B4-BE49-F238E27FC236}">
                <a16:creationId xmlns="" xmlns:a16="http://schemas.microsoft.com/office/drawing/2014/main" id="{5B93F4AC-982D-0FA7-AC70-A533CA38DDCD}"/>
              </a:ext>
            </a:extLst>
          </p:cNvPr>
          <p:cNvPicPr>
            <a:picLocks noChangeAspect="1"/>
          </p:cNvPicPr>
          <p:nvPr/>
        </p:nvPicPr>
        <p:blipFill>
          <a:blip r:embed="rId2"/>
          <a:stretch>
            <a:fillRect/>
          </a:stretch>
        </p:blipFill>
        <p:spPr>
          <a:xfrm>
            <a:off x="1403648" y="0"/>
            <a:ext cx="6264696" cy="6858000"/>
          </a:xfrm>
          <a:prstGeom prst="rect">
            <a:avLst/>
          </a:prstGeom>
        </p:spPr>
      </p:pic>
    </p:spTree>
    <p:extLst>
      <p:ext uri="{BB962C8B-B14F-4D97-AF65-F5344CB8AC3E}">
        <p14:creationId xmlns:p14="http://schemas.microsoft.com/office/powerpoint/2010/main" val="14115722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0002F6A-1812-CC5A-5617-7B27C284EFFC}"/>
              </a:ext>
            </a:extLst>
          </p:cNvPr>
          <p:cNvPicPr>
            <a:picLocks noChangeAspect="1"/>
          </p:cNvPicPr>
          <p:nvPr/>
        </p:nvPicPr>
        <p:blipFill>
          <a:blip r:embed="rId2"/>
          <a:stretch>
            <a:fillRect/>
          </a:stretch>
        </p:blipFill>
        <p:spPr>
          <a:xfrm>
            <a:off x="1619672" y="116632"/>
            <a:ext cx="5544616" cy="6741368"/>
          </a:xfrm>
          <a:prstGeom prst="rect">
            <a:avLst/>
          </a:prstGeom>
        </p:spPr>
      </p:pic>
    </p:spTree>
    <p:extLst>
      <p:ext uri="{BB962C8B-B14F-4D97-AF65-F5344CB8AC3E}">
        <p14:creationId xmlns:p14="http://schemas.microsoft.com/office/powerpoint/2010/main" val="19497581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996C2ED-7A4A-8595-F4C1-E6776EF31572}"/>
              </a:ext>
            </a:extLst>
          </p:cNvPr>
          <p:cNvPicPr>
            <a:picLocks noChangeAspect="1"/>
          </p:cNvPicPr>
          <p:nvPr/>
        </p:nvPicPr>
        <p:blipFill>
          <a:blip r:embed="rId2"/>
          <a:stretch>
            <a:fillRect/>
          </a:stretch>
        </p:blipFill>
        <p:spPr>
          <a:xfrm>
            <a:off x="1907704" y="44624"/>
            <a:ext cx="5472608" cy="6813376"/>
          </a:xfrm>
          <a:prstGeom prst="rect">
            <a:avLst/>
          </a:prstGeom>
        </p:spPr>
      </p:pic>
    </p:spTree>
    <p:extLst>
      <p:ext uri="{BB962C8B-B14F-4D97-AF65-F5344CB8AC3E}">
        <p14:creationId xmlns:p14="http://schemas.microsoft.com/office/powerpoint/2010/main" val="9660522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2EE3512-67E3-F07D-C249-0B680F9F0101}"/>
              </a:ext>
            </a:extLst>
          </p:cNvPr>
          <p:cNvPicPr>
            <a:picLocks noChangeAspect="1"/>
          </p:cNvPicPr>
          <p:nvPr/>
        </p:nvPicPr>
        <p:blipFill>
          <a:blip r:embed="rId2"/>
          <a:stretch>
            <a:fillRect/>
          </a:stretch>
        </p:blipFill>
        <p:spPr>
          <a:xfrm>
            <a:off x="2051720" y="260648"/>
            <a:ext cx="5400600" cy="6408712"/>
          </a:xfrm>
          <a:prstGeom prst="rect">
            <a:avLst/>
          </a:prstGeom>
        </p:spPr>
      </p:pic>
    </p:spTree>
    <p:extLst>
      <p:ext uri="{BB962C8B-B14F-4D97-AF65-F5344CB8AC3E}">
        <p14:creationId xmlns:p14="http://schemas.microsoft.com/office/powerpoint/2010/main" val="17304822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 xmlns:a16="http://schemas.microsoft.com/office/drawing/2014/main" id="{F490A9F9-B246-2C2C-206C-DBE109DA1EAB}"/>
              </a:ext>
            </a:extLst>
          </p:cNvPr>
          <p:cNvSpPr>
            <a:spLocks noGrp="1"/>
          </p:cNvSpPr>
          <p:nvPr>
            <p:ph type="title"/>
          </p:nvPr>
        </p:nvSpPr>
        <p:spPr>
          <a:xfrm>
            <a:off x="107504" y="609600"/>
            <a:ext cx="3529593" cy="2023252"/>
          </a:xfrm>
        </p:spPr>
        <p:txBody>
          <a:bodyPr>
            <a:normAutofit/>
          </a:bodyPr>
          <a:lstStyle/>
          <a:p>
            <a:endParaRPr lang="en-US" sz="2400" dirty="0"/>
          </a:p>
        </p:txBody>
      </p:sp>
      <p:pic>
        <p:nvPicPr>
          <p:cNvPr id="3" name="Picture 2">
            <a:extLst>
              <a:ext uri="{FF2B5EF4-FFF2-40B4-BE49-F238E27FC236}">
                <a16:creationId xmlns="" xmlns:a16="http://schemas.microsoft.com/office/drawing/2014/main" id="{769161AA-1A0B-B0A5-A1AA-9E089DE4C692}"/>
              </a:ext>
            </a:extLst>
          </p:cNvPr>
          <p:cNvPicPr>
            <a:picLocks noChangeAspect="1"/>
          </p:cNvPicPr>
          <p:nvPr/>
        </p:nvPicPr>
        <p:blipFill>
          <a:blip r:embed="rId2"/>
          <a:stretch>
            <a:fillRect/>
          </a:stretch>
        </p:blipFill>
        <p:spPr>
          <a:xfrm>
            <a:off x="323528" y="332656"/>
            <a:ext cx="8280920" cy="6120679"/>
          </a:xfrm>
          <a:prstGeom prst="rect">
            <a:avLst/>
          </a:prstGeom>
          <a:noFill/>
        </p:spPr>
      </p:pic>
      <p:sp>
        <p:nvSpPr>
          <p:cNvPr id="10" name="Text Placeholder 3">
            <a:extLst>
              <a:ext uri="{FF2B5EF4-FFF2-40B4-BE49-F238E27FC236}">
                <a16:creationId xmlns="" xmlns:a16="http://schemas.microsoft.com/office/drawing/2014/main" id="{A47748DB-F53D-8FCA-6159-31B7C4EF4B93}"/>
              </a:ext>
            </a:extLst>
          </p:cNvPr>
          <p:cNvSpPr>
            <a:spLocks noGrp="1"/>
          </p:cNvSpPr>
          <p:nvPr>
            <p:ph type="body" sz="half" idx="2"/>
          </p:nvPr>
        </p:nvSpPr>
        <p:spPr>
          <a:xfrm>
            <a:off x="685331" y="4437111"/>
            <a:ext cx="2951767" cy="1367211"/>
          </a:xfrm>
        </p:spPr>
        <p:txBody>
          <a:bodyPr/>
          <a:lstStyle/>
          <a:p>
            <a:endParaRPr lang="en-US" dirty="0"/>
          </a:p>
        </p:txBody>
      </p:sp>
    </p:spTree>
    <p:extLst>
      <p:ext uri="{BB962C8B-B14F-4D97-AF65-F5344CB8AC3E}">
        <p14:creationId xmlns:p14="http://schemas.microsoft.com/office/powerpoint/2010/main" val="42945347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613C1AA-8A5A-B040-434F-3C0F54785D14}"/>
              </a:ext>
            </a:extLst>
          </p:cNvPr>
          <p:cNvPicPr>
            <a:picLocks noChangeAspect="1"/>
          </p:cNvPicPr>
          <p:nvPr/>
        </p:nvPicPr>
        <p:blipFill>
          <a:blip r:embed="rId2"/>
          <a:stretch>
            <a:fillRect/>
          </a:stretch>
        </p:blipFill>
        <p:spPr>
          <a:xfrm>
            <a:off x="1259632" y="548680"/>
            <a:ext cx="6984776" cy="6408712"/>
          </a:xfrm>
          <a:prstGeom prst="rect">
            <a:avLst/>
          </a:prstGeom>
        </p:spPr>
      </p:pic>
    </p:spTree>
    <p:extLst>
      <p:ext uri="{BB962C8B-B14F-4D97-AF65-F5344CB8AC3E}">
        <p14:creationId xmlns:p14="http://schemas.microsoft.com/office/powerpoint/2010/main" val="24058387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EC750B39-D968-008A-C2B1-13E2EFAD837E}"/>
              </a:ext>
            </a:extLst>
          </p:cNvPr>
          <p:cNvSpPr txBox="1"/>
          <p:nvPr/>
        </p:nvSpPr>
        <p:spPr>
          <a:xfrm>
            <a:off x="323528" y="620688"/>
            <a:ext cx="2232248" cy="646331"/>
          </a:xfrm>
          <a:prstGeom prst="rect">
            <a:avLst/>
          </a:prstGeom>
          <a:noFill/>
        </p:spPr>
        <p:txBody>
          <a:bodyPr wrap="square">
            <a:spAutoFit/>
          </a:bodyPr>
          <a:lstStyle/>
          <a:p>
            <a:r>
              <a:rPr lang="en-ZW" b="1" dirty="0"/>
              <a:t>20. </a:t>
            </a:r>
            <a:r>
              <a:rPr lang="en-ZW" b="1" dirty="0" err="1"/>
              <a:t>Whatsapp</a:t>
            </a:r>
            <a:r>
              <a:rPr lang="en-ZW" b="1" dirty="0"/>
              <a:t> Screen - Payslip</a:t>
            </a:r>
          </a:p>
        </p:txBody>
      </p:sp>
      <p:pic>
        <p:nvPicPr>
          <p:cNvPr id="5" name="Picture 4">
            <a:extLst>
              <a:ext uri="{FF2B5EF4-FFF2-40B4-BE49-F238E27FC236}">
                <a16:creationId xmlns="" xmlns:a16="http://schemas.microsoft.com/office/drawing/2014/main" id="{E00339FF-364E-8879-702E-A0357AEAE347}"/>
              </a:ext>
            </a:extLst>
          </p:cNvPr>
          <p:cNvPicPr>
            <a:picLocks noChangeAspect="1"/>
          </p:cNvPicPr>
          <p:nvPr/>
        </p:nvPicPr>
        <p:blipFill>
          <a:blip r:embed="rId2"/>
          <a:stretch>
            <a:fillRect/>
          </a:stretch>
        </p:blipFill>
        <p:spPr>
          <a:xfrm>
            <a:off x="2843808" y="116632"/>
            <a:ext cx="6192688" cy="6741369"/>
          </a:xfrm>
          <a:prstGeom prst="rect">
            <a:avLst/>
          </a:prstGeom>
        </p:spPr>
      </p:pic>
    </p:spTree>
    <p:extLst>
      <p:ext uri="{BB962C8B-B14F-4D97-AF65-F5344CB8AC3E}">
        <p14:creationId xmlns:p14="http://schemas.microsoft.com/office/powerpoint/2010/main" val="32114076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D105B6C9-0E05-B255-AC39-A187D64C373D}"/>
              </a:ext>
            </a:extLst>
          </p:cNvPr>
          <p:cNvSpPr txBox="1"/>
          <p:nvPr/>
        </p:nvSpPr>
        <p:spPr>
          <a:xfrm>
            <a:off x="685331" y="609600"/>
            <a:ext cx="2951766" cy="2023252"/>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3200" kern="1200" cap="all" baseline="0" dirty="0">
              <a:effectLst/>
              <a:latin typeface="+mj-lt"/>
              <a:ea typeface="+mj-ea"/>
              <a:cs typeface="+mj-cs"/>
            </a:endParaRPr>
          </a:p>
        </p:txBody>
      </p:sp>
      <p:pic>
        <p:nvPicPr>
          <p:cNvPr id="5" name="Picture 4" descr="A close-up of a document&#10;&#10;AI-generated content may be incorrect.">
            <a:extLst>
              <a:ext uri="{FF2B5EF4-FFF2-40B4-BE49-F238E27FC236}">
                <a16:creationId xmlns="" xmlns:a16="http://schemas.microsoft.com/office/drawing/2014/main" id="{E24B46F9-0DF3-B59A-66C0-A61A805C7B04}"/>
              </a:ext>
            </a:extLst>
          </p:cNvPr>
          <p:cNvPicPr>
            <a:picLocks noChangeAspect="1"/>
          </p:cNvPicPr>
          <p:nvPr/>
        </p:nvPicPr>
        <p:blipFill>
          <a:blip r:embed="rId2"/>
          <a:stretch>
            <a:fillRect/>
          </a:stretch>
        </p:blipFill>
        <p:spPr>
          <a:xfrm>
            <a:off x="2987824" y="188641"/>
            <a:ext cx="5688632" cy="6552728"/>
          </a:xfrm>
          <a:prstGeom prst="rect">
            <a:avLst/>
          </a:prstGeom>
          <a:noFill/>
        </p:spPr>
      </p:pic>
      <p:sp>
        <p:nvSpPr>
          <p:cNvPr id="10" name="Text Placeholder 3">
            <a:extLst>
              <a:ext uri="{FF2B5EF4-FFF2-40B4-BE49-F238E27FC236}">
                <a16:creationId xmlns="" xmlns:a16="http://schemas.microsoft.com/office/drawing/2014/main" id="{C91837EE-556F-2663-B915-3EDEE9895B0F}"/>
              </a:ext>
            </a:extLst>
          </p:cNvPr>
          <p:cNvSpPr>
            <a:spLocks noGrp="1"/>
          </p:cNvSpPr>
          <p:nvPr>
            <p:ph type="body" sz="half" idx="2"/>
          </p:nvPr>
        </p:nvSpPr>
        <p:spPr>
          <a:xfrm>
            <a:off x="35497" y="2632852"/>
            <a:ext cx="2664296" cy="796148"/>
          </a:xfrm>
        </p:spPr>
        <p:txBody>
          <a:bodyPr/>
          <a:lstStyle/>
          <a:p>
            <a:r>
              <a:rPr lang="en-US" sz="1600" b="1" kern="1200" cap="all" baseline="0" dirty="0">
                <a:effectLst/>
                <a:latin typeface="+mj-lt"/>
                <a:ea typeface="+mj-ea"/>
                <a:cs typeface="+mj-cs"/>
              </a:rPr>
              <a:t>21. </a:t>
            </a:r>
            <a:r>
              <a:rPr lang="en-US" sz="1600" b="1" kern="1200" cap="all" baseline="0" dirty="0" err="1">
                <a:effectLst/>
                <a:latin typeface="+mj-lt"/>
                <a:ea typeface="+mj-ea"/>
                <a:cs typeface="+mj-cs"/>
              </a:rPr>
              <a:t>Whatsapp</a:t>
            </a:r>
            <a:r>
              <a:rPr lang="en-US" sz="1600" b="1" kern="1200" cap="all" baseline="0" dirty="0">
                <a:effectLst/>
                <a:latin typeface="+mj-lt"/>
                <a:ea typeface="+mj-ea"/>
                <a:cs typeface="+mj-cs"/>
              </a:rPr>
              <a:t> Screen - </a:t>
            </a:r>
            <a:r>
              <a:rPr lang="en-US" sz="1600" b="1" kern="1200" cap="all" baseline="0" dirty="0" err="1">
                <a:effectLst/>
                <a:latin typeface="+mj-lt"/>
                <a:ea typeface="+mj-ea"/>
                <a:cs typeface="+mj-cs"/>
              </a:rPr>
              <a:t>Payslip</a:t>
            </a:r>
            <a:endParaRPr lang="en-US" sz="1600" b="1" kern="1200" cap="all" baseline="0" dirty="0">
              <a:effectLst/>
              <a:latin typeface="+mj-lt"/>
              <a:ea typeface="+mj-ea"/>
              <a:cs typeface="+mj-cs"/>
            </a:endParaRPr>
          </a:p>
          <a:p>
            <a:endParaRPr lang="en-US" dirty="0"/>
          </a:p>
        </p:txBody>
      </p:sp>
    </p:spTree>
    <p:extLst>
      <p:ext uri="{BB962C8B-B14F-4D97-AF65-F5344CB8AC3E}">
        <p14:creationId xmlns:p14="http://schemas.microsoft.com/office/powerpoint/2010/main" val="3480541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676EE7DB-CC4E-8C54-CDE2-5DB1B725A1E5}"/>
              </a:ext>
            </a:extLst>
          </p:cNvPr>
          <p:cNvSpPr txBox="1"/>
          <p:nvPr/>
        </p:nvSpPr>
        <p:spPr>
          <a:xfrm>
            <a:off x="685332" y="609600"/>
            <a:ext cx="4129618" cy="2023254"/>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3200" kern="1200" cap="all" baseline="0" dirty="0">
              <a:effectLst/>
              <a:latin typeface="+mj-lt"/>
              <a:ea typeface="+mj-ea"/>
              <a:cs typeface="+mj-cs"/>
            </a:endParaRPr>
          </a:p>
        </p:txBody>
      </p:sp>
      <p:pic>
        <p:nvPicPr>
          <p:cNvPr id="5" name="Picture 4">
            <a:extLst>
              <a:ext uri="{FF2B5EF4-FFF2-40B4-BE49-F238E27FC236}">
                <a16:creationId xmlns="" xmlns:a16="http://schemas.microsoft.com/office/drawing/2014/main" id="{DF54E054-7A92-E829-FE5D-0B4C0077AEE5}"/>
              </a:ext>
            </a:extLst>
          </p:cNvPr>
          <p:cNvPicPr>
            <a:picLocks noChangeAspect="1"/>
          </p:cNvPicPr>
          <p:nvPr/>
        </p:nvPicPr>
        <p:blipFill>
          <a:blip r:embed="rId2"/>
          <a:srcRect r="12438"/>
          <a:stretch/>
        </p:blipFill>
        <p:spPr>
          <a:xfrm>
            <a:off x="3563888" y="116632"/>
            <a:ext cx="5400600" cy="6624736"/>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10" name="Text Placeholder 3">
            <a:extLst>
              <a:ext uri="{FF2B5EF4-FFF2-40B4-BE49-F238E27FC236}">
                <a16:creationId xmlns="" xmlns:a16="http://schemas.microsoft.com/office/drawing/2014/main" id="{DE8B12B8-5368-F4C7-199D-5F909217A9D4}"/>
              </a:ext>
            </a:extLst>
          </p:cNvPr>
          <p:cNvSpPr>
            <a:spLocks noGrp="1"/>
          </p:cNvSpPr>
          <p:nvPr>
            <p:ph type="body" sz="half" idx="2"/>
          </p:nvPr>
        </p:nvSpPr>
        <p:spPr>
          <a:xfrm>
            <a:off x="-396552" y="2708920"/>
            <a:ext cx="4345628" cy="720079"/>
          </a:xfrm>
        </p:spPr>
        <p:txBody>
          <a:bodyPr>
            <a:normAutofit/>
          </a:bodyPr>
          <a:lstStyle/>
          <a:p>
            <a:r>
              <a:rPr lang="en-US" sz="1600" b="1" kern="1200" cap="all" baseline="0" dirty="0">
                <a:effectLst/>
                <a:latin typeface="+mj-lt"/>
                <a:ea typeface="+mj-ea"/>
                <a:cs typeface="+mj-cs"/>
              </a:rPr>
              <a:t>22. </a:t>
            </a:r>
            <a:r>
              <a:rPr lang="en-US" sz="1600" b="1" kern="1200" cap="all" baseline="0" dirty="0" err="1">
                <a:effectLst/>
                <a:latin typeface="+mj-lt"/>
                <a:ea typeface="+mj-ea"/>
                <a:cs typeface="+mj-cs"/>
              </a:rPr>
              <a:t>Payslip</a:t>
            </a:r>
            <a:r>
              <a:rPr lang="en-US" sz="1600" b="1" kern="1200" cap="all" baseline="0" dirty="0">
                <a:effectLst/>
                <a:latin typeface="+mj-lt"/>
                <a:ea typeface="+mj-ea"/>
                <a:cs typeface="+mj-cs"/>
              </a:rPr>
              <a:t> Summary </a:t>
            </a:r>
          </a:p>
          <a:p>
            <a:endParaRPr lang="en-US" dirty="0"/>
          </a:p>
        </p:txBody>
      </p:sp>
    </p:spTree>
    <p:extLst>
      <p:ext uri="{BB962C8B-B14F-4D97-AF65-F5344CB8AC3E}">
        <p14:creationId xmlns:p14="http://schemas.microsoft.com/office/powerpoint/2010/main" val="1924920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7A9D2F-91FC-A36B-961C-C3EDAF33A105}"/>
              </a:ext>
            </a:extLst>
          </p:cNvPr>
          <p:cNvSpPr>
            <a:spLocks noGrp="1"/>
          </p:cNvSpPr>
          <p:nvPr>
            <p:ph type="title"/>
          </p:nvPr>
        </p:nvSpPr>
        <p:spPr>
          <a:xfrm>
            <a:off x="685331" y="609600"/>
            <a:ext cx="430285" cy="227112"/>
          </a:xfrm>
        </p:spPr>
        <p:txBody>
          <a:bodyPr>
            <a:normAutofit/>
          </a:bodyPr>
          <a:lstStyle/>
          <a:p>
            <a:endParaRPr lang="en-ZW" sz="800" dirty="0"/>
          </a:p>
        </p:txBody>
      </p:sp>
      <p:pic>
        <p:nvPicPr>
          <p:cNvPr id="6" name="Content Placeholder 5">
            <a:extLst>
              <a:ext uri="{FF2B5EF4-FFF2-40B4-BE49-F238E27FC236}">
                <a16:creationId xmlns="" xmlns:a16="http://schemas.microsoft.com/office/drawing/2014/main" id="{095828AB-CDD8-E108-E185-E93B9C4608DE}"/>
              </a:ext>
            </a:extLst>
          </p:cNvPr>
          <p:cNvPicPr>
            <a:picLocks noGrp="1" noChangeAspect="1"/>
          </p:cNvPicPr>
          <p:nvPr>
            <p:ph sz="quarter" idx="13"/>
          </p:nvPr>
        </p:nvPicPr>
        <p:blipFill>
          <a:blip r:embed="rId2"/>
          <a:stretch>
            <a:fillRect/>
          </a:stretch>
        </p:blipFill>
        <p:spPr>
          <a:xfrm>
            <a:off x="3275856" y="-99392"/>
            <a:ext cx="5868144" cy="6957392"/>
          </a:xfrm>
        </p:spPr>
      </p:pic>
      <p:sp>
        <p:nvSpPr>
          <p:cNvPr id="4" name="Text Placeholder 3">
            <a:extLst>
              <a:ext uri="{FF2B5EF4-FFF2-40B4-BE49-F238E27FC236}">
                <a16:creationId xmlns="" xmlns:a16="http://schemas.microsoft.com/office/drawing/2014/main" id="{2553E60E-E8D9-2DD4-440E-A38EDF05010E}"/>
              </a:ext>
            </a:extLst>
          </p:cNvPr>
          <p:cNvSpPr>
            <a:spLocks noGrp="1"/>
          </p:cNvSpPr>
          <p:nvPr>
            <p:ph type="body" sz="half" idx="2"/>
          </p:nvPr>
        </p:nvSpPr>
        <p:spPr>
          <a:xfrm>
            <a:off x="1" y="2632852"/>
            <a:ext cx="3131839" cy="803176"/>
          </a:xfrm>
        </p:spPr>
        <p:txBody>
          <a:bodyPr/>
          <a:lstStyle/>
          <a:p>
            <a:r>
              <a:rPr lang="en-ZW" b="1" dirty="0"/>
              <a:t>23. </a:t>
            </a:r>
            <a:r>
              <a:rPr lang="en-ZW" b="1" dirty="0" err="1"/>
              <a:t>Qr</a:t>
            </a:r>
            <a:r>
              <a:rPr lang="en-ZW" b="1" dirty="0"/>
              <a:t> Code </a:t>
            </a:r>
            <a:r>
              <a:rPr lang="en-ZW" b="1" dirty="0" err="1"/>
              <a:t>Authentification</a:t>
            </a:r>
            <a:r>
              <a:rPr lang="en-ZW" b="1" dirty="0"/>
              <a:t> </a:t>
            </a:r>
          </a:p>
        </p:txBody>
      </p:sp>
      <p:sp>
        <p:nvSpPr>
          <p:cNvPr id="8" name="TextBox 7">
            <a:extLst>
              <a:ext uri="{FF2B5EF4-FFF2-40B4-BE49-F238E27FC236}">
                <a16:creationId xmlns="" xmlns:a16="http://schemas.microsoft.com/office/drawing/2014/main" id="{37E379EB-DB13-DF2C-A95F-7552F5306EBA}"/>
              </a:ext>
            </a:extLst>
          </p:cNvPr>
          <p:cNvSpPr txBox="1"/>
          <p:nvPr/>
        </p:nvSpPr>
        <p:spPr>
          <a:xfrm>
            <a:off x="2308860" y="2933438"/>
            <a:ext cx="4617720" cy="369332"/>
          </a:xfrm>
          <a:prstGeom prst="rect">
            <a:avLst/>
          </a:prstGeom>
          <a:noFill/>
        </p:spPr>
        <p:txBody>
          <a:bodyPr wrap="square">
            <a:spAutoFit/>
          </a:bodyPr>
          <a:lstStyle/>
          <a:p>
            <a:endParaRPr lang="en-ZW" dirty="0"/>
          </a:p>
        </p:txBody>
      </p:sp>
    </p:spTree>
    <p:extLst>
      <p:ext uri="{BB962C8B-B14F-4D97-AF65-F5344CB8AC3E}">
        <p14:creationId xmlns:p14="http://schemas.microsoft.com/office/powerpoint/2010/main" val="28928120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674EAAE-64C9-F537-1173-E6D59FEF2B5D}"/>
            </a:ext>
          </a:extLst>
        </p:cNvPr>
        <p:cNvGrpSpPr/>
        <p:nvPr/>
      </p:nvGrpSpPr>
      <p:grpSpPr>
        <a:xfrm>
          <a:off x="0" y="0"/>
          <a:ext cx="0" cy="0"/>
          <a:chOff x="0" y="0"/>
          <a:chExt cx="0" cy="0"/>
        </a:xfrm>
      </p:grpSpPr>
      <p:sp>
        <p:nvSpPr>
          <p:cNvPr id="1048617" name="Title 1">
            <a:extLst>
              <a:ext uri="{FF2B5EF4-FFF2-40B4-BE49-F238E27FC236}">
                <a16:creationId xmlns="" xmlns:a16="http://schemas.microsoft.com/office/drawing/2014/main" id="{97D2E155-6170-31FA-3FD5-2C0835A3E439}"/>
              </a:ext>
            </a:extLst>
          </p:cNvPr>
          <p:cNvSpPr>
            <a:spLocks noGrp="1"/>
          </p:cNvSpPr>
          <p:nvPr>
            <p:ph type="title"/>
          </p:nvPr>
        </p:nvSpPr>
        <p:spPr>
          <a:xfrm>
            <a:off x="685332" y="175258"/>
            <a:ext cx="7773338" cy="1093501"/>
          </a:xfrm>
        </p:spPr>
        <p:txBody>
          <a:bodyPr>
            <a:normAutofit/>
          </a:bodyPr>
          <a:lstStyle/>
          <a:p>
            <a:r>
              <a:rPr lang="en-US" sz="4000" cap="none" dirty="0">
                <a:solidFill>
                  <a:srgbClr val="000000"/>
                </a:solidFill>
              </a:rPr>
              <a:t>SECURITY OF THE </a:t>
            </a:r>
            <a:r>
              <a:rPr lang="en-US" sz="4000" i="0" cap="none" dirty="0">
                <a:solidFill>
                  <a:srgbClr val="000000"/>
                </a:solidFill>
                <a:effectLst/>
                <a:latin typeface="+mj-lt"/>
              </a:rPr>
              <a:t>E-PAYSLIP</a:t>
            </a:r>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 xmlns:a16="http://schemas.microsoft.com/office/drawing/2014/main" id="{BF92E142-4316-1357-8841-88C4D382E44B}"/>
              </a:ext>
            </a:extLst>
          </p:cNvPr>
          <p:cNvSpPr>
            <a:spLocks noGrp="1"/>
          </p:cNvSpPr>
          <p:nvPr>
            <p:ph sz="quarter" idx="13"/>
          </p:nvPr>
        </p:nvSpPr>
        <p:spPr>
          <a:xfrm>
            <a:off x="0" y="914454"/>
            <a:ext cx="9036496" cy="4774118"/>
          </a:xfrm>
        </p:spPr>
        <p:txBody>
          <a:bodyPr>
            <a:normAutofit/>
          </a:bodyPr>
          <a:lstStyle/>
          <a:p>
            <a:endParaRPr lang="en-GB" sz="5500" cap="none" dirty="0">
              <a:cs typeface="Arial" pitchFamily="34" charset="0"/>
            </a:endParaRPr>
          </a:p>
          <a:p>
            <a:endParaRPr lang="en-GB" b="1" cap="none" dirty="0">
              <a:latin typeface="Arial" pitchFamily="34" charset="0"/>
              <a:cs typeface="Arial" pitchFamily="34" charset="0"/>
            </a:endParaRPr>
          </a:p>
          <a:p>
            <a:endParaRPr lang="en-GB" cap="none" dirty="0">
              <a:latin typeface="Arial" pitchFamily="34" charset="0"/>
              <a:cs typeface="Arial" pitchFamily="34" charset="0"/>
            </a:endParaRPr>
          </a:p>
        </p:txBody>
      </p:sp>
      <p:pic>
        <p:nvPicPr>
          <p:cNvPr id="2097164" name="Picture 2" descr="http://www.psc.gov.zw/images/logo.jpg">
            <a:extLst>
              <a:ext uri="{FF2B5EF4-FFF2-40B4-BE49-F238E27FC236}">
                <a16:creationId xmlns="" xmlns:a16="http://schemas.microsoft.com/office/drawing/2014/main" id="{95F8DF89-2326-61F3-162B-E7A23BD3015F}"/>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71C8AE4D-FF6E-1D83-E187-3A1B1CD064F7}"/>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
        <p:nvSpPr>
          <p:cNvPr id="4" name="TextBox 3">
            <a:extLst>
              <a:ext uri="{FF2B5EF4-FFF2-40B4-BE49-F238E27FC236}">
                <a16:creationId xmlns="" xmlns:a16="http://schemas.microsoft.com/office/drawing/2014/main" id="{1B36DA3C-78D3-28F3-AFFF-D9E22AB18E9C}"/>
              </a:ext>
            </a:extLst>
          </p:cNvPr>
          <p:cNvSpPr txBox="1"/>
          <p:nvPr/>
        </p:nvSpPr>
        <p:spPr>
          <a:xfrm>
            <a:off x="-72008" y="914454"/>
            <a:ext cx="9036496" cy="5416868"/>
          </a:xfrm>
          <a:prstGeom prst="rect">
            <a:avLst/>
          </a:prstGeom>
          <a:noFill/>
        </p:spPr>
        <p:txBody>
          <a:bodyPr wrap="square">
            <a:spAutoFit/>
          </a:bodyPr>
          <a:lstStyle/>
          <a:p>
            <a:r>
              <a:rPr lang="en-US" sz="2400" dirty="0">
                <a:solidFill>
                  <a:srgbClr val="000000"/>
                </a:solidFill>
              </a:rPr>
              <a:t>The </a:t>
            </a:r>
            <a:r>
              <a:rPr lang="en-US" sz="2400" b="0" i="0" u="none" strike="noStrike" baseline="0" dirty="0">
                <a:solidFill>
                  <a:srgbClr val="000000"/>
                </a:solidFill>
              </a:rPr>
              <a:t>e-</a:t>
            </a:r>
            <a:r>
              <a:rPr lang="en-US" sz="2400" b="0" i="0" u="none" strike="noStrike" baseline="0" dirty="0" err="1">
                <a:solidFill>
                  <a:srgbClr val="000000"/>
                </a:solidFill>
              </a:rPr>
              <a:t>Payslip</a:t>
            </a:r>
            <a:r>
              <a:rPr lang="en-US" sz="2400" b="0" i="0" u="none" strike="noStrike" baseline="0" dirty="0">
                <a:solidFill>
                  <a:srgbClr val="000000"/>
                </a:solidFill>
              </a:rPr>
              <a:t> system uses advanced security measures to protect personal information. </a:t>
            </a:r>
          </a:p>
          <a:p>
            <a:r>
              <a:rPr lang="en-US" sz="2400" b="1" dirty="0">
                <a:solidFill>
                  <a:srgbClr val="000000"/>
                </a:solidFill>
              </a:rPr>
              <a:t>The s</a:t>
            </a:r>
            <a:r>
              <a:rPr lang="en-US" sz="2400" b="1" i="0" u="none" strike="noStrike" baseline="0" dirty="0">
                <a:solidFill>
                  <a:srgbClr val="000000"/>
                </a:solidFill>
              </a:rPr>
              <a:t>ecurity features on e-</a:t>
            </a:r>
            <a:r>
              <a:rPr lang="en-US" sz="2400" b="1" i="0" u="none" strike="noStrike" baseline="0" dirty="0" err="1">
                <a:solidFill>
                  <a:srgbClr val="000000"/>
                </a:solidFill>
              </a:rPr>
              <a:t>Payslip</a:t>
            </a:r>
            <a:r>
              <a:rPr lang="en-US" sz="2400" b="1" dirty="0">
                <a:solidFill>
                  <a:srgbClr val="000000"/>
                </a:solidFill>
              </a:rPr>
              <a:t> are :</a:t>
            </a:r>
            <a:r>
              <a:rPr lang="en-US" sz="2400" b="1" i="0" u="none" strike="noStrike" baseline="0" dirty="0">
                <a:solidFill>
                  <a:srgbClr val="000000"/>
                </a:solidFill>
              </a:rPr>
              <a:t> </a:t>
            </a:r>
            <a:endParaRPr lang="en-US" sz="2400" dirty="0">
              <a:solidFill>
                <a:srgbClr val="000000"/>
              </a:solidFill>
            </a:endParaRPr>
          </a:p>
          <a:p>
            <a:endParaRPr lang="en-US" sz="2400" b="0" i="0" u="none" strike="noStrike" baseline="0" dirty="0">
              <a:solidFill>
                <a:srgbClr val="000000"/>
              </a:solidFill>
            </a:endParaRPr>
          </a:p>
          <a:p>
            <a:pPr marL="457200" indent="-457200">
              <a:buFont typeface="Arial" panose="020B0604020202020204" pitchFamily="34" charset="0"/>
              <a:buChar char="•"/>
            </a:pPr>
            <a:r>
              <a:rPr lang="en-US" sz="2400" b="0" i="0" u="none" strike="noStrike" baseline="0" dirty="0">
                <a:solidFill>
                  <a:srgbClr val="000000"/>
                </a:solidFill>
              </a:rPr>
              <a:t>An OTP when </a:t>
            </a:r>
            <a:r>
              <a:rPr lang="en-US" sz="2400" dirty="0">
                <a:solidFill>
                  <a:srgbClr val="000000"/>
                </a:solidFill>
              </a:rPr>
              <a:t>one</a:t>
            </a:r>
            <a:r>
              <a:rPr lang="en-US" sz="2400" b="0" i="0" u="none" strike="noStrike" baseline="0" dirty="0">
                <a:solidFill>
                  <a:srgbClr val="000000"/>
                </a:solidFill>
              </a:rPr>
              <a:t> logs </a:t>
            </a:r>
            <a:r>
              <a:rPr lang="en-US" sz="2400" dirty="0" smtClean="0">
                <a:solidFill>
                  <a:srgbClr val="000000"/>
                </a:solidFill>
              </a:rPr>
              <a:t>and</a:t>
            </a:r>
            <a:r>
              <a:rPr lang="en-US" sz="2400" b="0" i="0" u="none" strike="noStrike" baseline="0" dirty="0" smtClean="0">
                <a:solidFill>
                  <a:srgbClr val="000000"/>
                </a:solidFill>
              </a:rPr>
              <a:t> </a:t>
            </a:r>
            <a:r>
              <a:rPr lang="en-US" sz="2400" b="0" i="0" u="none" strike="noStrike" baseline="0" dirty="0">
                <a:solidFill>
                  <a:srgbClr val="000000"/>
                </a:solidFill>
              </a:rPr>
              <a:t>expires in five minutes.</a:t>
            </a:r>
          </a:p>
          <a:p>
            <a:r>
              <a:rPr lang="en-US" sz="2400" b="0" i="0" u="none" strike="noStrike" baseline="0" dirty="0">
                <a:solidFill>
                  <a:srgbClr val="000000"/>
                </a:solidFill>
              </a:rPr>
              <a:t> </a:t>
            </a:r>
          </a:p>
          <a:p>
            <a:pPr marL="457200" indent="-457200">
              <a:buFont typeface="Arial" panose="020B0604020202020204" pitchFamily="34" charset="0"/>
              <a:buChar char="•"/>
            </a:pPr>
            <a:r>
              <a:rPr lang="en-US" sz="2400" smtClean="0">
                <a:solidFill>
                  <a:srgbClr val="000000"/>
                </a:solidFill>
              </a:rPr>
              <a:t>Session Expiration</a:t>
            </a:r>
            <a:r>
              <a:rPr lang="en-US" sz="2400" b="0" i="0" u="none" strike="noStrike" baseline="0" smtClean="0">
                <a:solidFill>
                  <a:srgbClr val="000000"/>
                </a:solidFill>
              </a:rPr>
              <a:t>- </a:t>
            </a:r>
            <a:r>
              <a:rPr lang="en-GB" sz="2400" dirty="0" smtClean="0"/>
              <a:t>If </a:t>
            </a:r>
            <a:r>
              <a:rPr lang="en-GB" sz="2400" dirty="0"/>
              <a:t>a user steps away from their device without logging out, a timeout ensures that no unauthorized person can access their account or sensitive data. </a:t>
            </a:r>
            <a:endParaRPr lang="en-US" sz="2400" b="0" i="0" u="none" strike="noStrike" baseline="0" dirty="0">
              <a:solidFill>
                <a:srgbClr val="000000"/>
              </a:solidFill>
            </a:endParaRPr>
          </a:p>
          <a:p>
            <a:pPr marL="457200" indent="-457200">
              <a:buFont typeface="Arial" panose="020B0604020202020204" pitchFamily="34" charset="0"/>
              <a:buChar char="•"/>
            </a:pPr>
            <a:r>
              <a:rPr lang="en-US" sz="2400" b="0" i="0" u="none" strike="noStrike" baseline="0" dirty="0">
                <a:solidFill>
                  <a:srgbClr val="000000"/>
                </a:solidFill>
              </a:rPr>
              <a:t>Passwords are required to open a downloaded </a:t>
            </a:r>
            <a:r>
              <a:rPr lang="en-US" sz="2400" b="0" i="0" u="none" strike="noStrike" baseline="0" dirty="0" err="1">
                <a:solidFill>
                  <a:srgbClr val="000000"/>
                </a:solidFill>
              </a:rPr>
              <a:t>payslip</a:t>
            </a:r>
            <a:r>
              <a:rPr lang="en-US" sz="2400" dirty="0">
                <a:solidFill>
                  <a:srgbClr val="000000"/>
                </a:solidFill>
              </a:rPr>
              <a:t>.</a:t>
            </a:r>
          </a:p>
          <a:p>
            <a:endParaRPr lang="en-US" sz="2400" dirty="0">
              <a:solidFill>
                <a:srgbClr val="000000"/>
              </a:solidFill>
            </a:endParaRPr>
          </a:p>
          <a:p>
            <a:pPr marL="457200" indent="-457200">
              <a:buFont typeface="Arial" panose="020B0604020202020204" pitchFamily="34" charset="0"/>
              <a:buChar char="•"/>
            </a:pPr>
            <a:r>
              <a:rPr lang="en-US" sz="2400" dirty="0">
                <a:solidFill>
                  <a:srgbClr val="000000"/>
                </a:solidFill>
              </a:rPr>
              <a:t>QR code for authentication.</a:t>
            </a:r>
          </a:p>
          <a:p>
            <a:endParaRPr lang="en-US" sz="2400" b="0" i="0" u="none" strike="noStrike" baseline="0" dirty="0">
              <a:solidFill>
                <a:srgbClr val="000000"/>
              </a:solidFill>
            </a:endParaRPr>
          </a:p>
          <a:p>
            <a:endParaRPr lang="en-ZW" sz="3400" b="0" i="0" u="none" strike="noStrike" baseline="0" dirty="0">
              <a:solidFill>
                <a:srgbClr val="000000"/>
              </a:solidFill>
            </a:endParaRPr>
          </a:p>
        </p:txBody>
      </p:sp>
    </p:spTree>
    <p:extLst>
      <p:ext uri="{BB962C8B-B14F-4D97-AF65-F5344CB8AC3E}">
        <p14:creationId xmlns:p14="http://schemas.microsoft.com/office/powerpoint/2010/main" val="6665475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6F6E44D-A3CB-F26F-46C9-72CDF161FC9A}"/>
            </a:ext>
          </a:extLst>
        </p:cNvPr>
        <p:cNvGrpSpPr/>
        <p:nvPr/>
      </p:nvGrpSpPr>
      <p:grpSpPr>
        <a:xfrm>
          <a:off x="0" y="0"/>
          <a:ext cx="0" cy="0"/>
          <a:chOff x="0" y="0"/>
          <a:chExt cx="0" cy="0"/>
        </a:xfrm>
      </p:grpSpPr>
      <p:sp>
        <p:nvSpPr>
          <p:cNvPr id="1048617" name="Title 1">
            <a:extLst>
              <a:ext uri="{FF2B5EF4-FFF2-40B4-BE49-F238E27FC236}">
                <a16:creationId xmlns="" xmlns:a16="http://schemas.microsoft.com/office/drawing/2014/main" id="{1A858721-C1A3-121F-3069-07B8A53E56DD}"/>
              </a:ext>
            </a:extLst>
          </p:cNvPr>
          <p:cNvSpPr>
            <a:spLocks noGrp="1"/>
          </p:cNvSpPr>
          <p:nvPr>
            <p:ph type="title"/>
          </p:nvPr>
        </p:nvSpPr>
        <p:spPr>
          <a:xfrm>
            <a:off x="685332" y="175258"/>
            <a:ext cx="7773338" cy="1093501"/>
          </a:xfrm>
        </p:spPr>
        <p:txBody>
          <a:bodyPr>
            <a:normAutofit/>
          </a:bodyPr>
          <a:lstStyle/>
          <a:p>
            <a:r>
              <a:rPr lang="en-US" sz="4000" cap="none" dirty="0">
                <a:solidFill>
                  <a:srgbClr val="000000"/>
                </a:solidFill>
              </a:rPr>
              <a:t>SECURITY OF THE </a:t>
            </a:r>
            <a:r>
              <a:rPr lang="en-US" sz="4000" i="0" cap="none" dirty="0">
                <a:solidFill>
                  <a:srgbClr val="000000"/>
                </a:solidFill>
                <a:effectLst/>
                <a:latin typeface="+mj-lt"/>
              </a:rPr>
              <a:t>E-PAYSLIP</a:t>
            </a:r>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 xmlns:a16="http://schemas.microsoft.com/office/drawing/2014/main" id="{20553C4D-46E2-8645-1E1C-AA483A8D0FBA}"/>
              </a:ext>
            </a:extLst>
          </p:cNvPr>
          <p:cNvSpPr>
            <a:spLocks noGrp="1"/>
          </p:cNvSpPr>
          <p:nvPr>
            <p:ph sz="quarter" idx="13"/>
          </p:nvPr>
        </p:nvSpPr>
        <p:spPr>
          <a:xfrm>
            <a:off x="0" y="914454"/>
            <a:ext cx="9036496" cy="4774118"/>
          </a:xfrm>
        </p:spPr>
        <p:txBody>
          <a:bodyPr>
            <a:normAutofit/>
          </a:bodyPr>
          <a:lstStyle/>
          <a:p>
            <a:endParaRPr lang="en-GB" sz="5500" cap="none" dirty="0">
              <a:cs typeface="Arial" pitchFamily="34" charset="0"/>
            </a:endParaRPr>
          </a:p>
          <a:p>
            <a:endParaRPr lang="en-GB" b="1" cap="none" dirty="0">
              <a:latin typeface="Arial" pitchFamily="34" charset="0"/>
              <a:cs typeface="Arial" pitchFamily="34" charset="0"/>
            </a:endParaRPr>
          </a:p>
          <a:p>
            <a:pPr marL="0" indent="0">
              <a:buNone/>
            </a:pPr>
            <a:endParaRPr lang="en-GB" cap="none" dirty="0">
              <a:latin typeface="Arial" pitchFamily="34" charset="0"/>
              <a:cs typeface="Arial" pitchFamily="34" charset="0"/>
            </a:endParaRPr>
          </a:p>
        </p:txBody>
      </p:sp>
      <p:pic>
        <p:nvPicPr>
          <p:cNvPr id="2097164" name="Picture 2" descr="http://www.psc.gov.zw/images/logo.jpg">
            <a:extLst>
              <a:ext uri="{FF2B5EF4-FFF2-40B4-BE49-F238E27FC236}">
                <a16:creationId xmlns="" xmlns:a16="http://schemas.microsoft.com/office/drawing/2014/main" id="{B38FBC71-154C-5D18-FBE3-6E8FD44E0B78}"/>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9643D566-7F3F-E175-3703-3468B6252794}"/>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
        <p:nvSpPr>
          <p:cNvPr id="4" name="TextBox 3">
            <a:extLst>
              <a:ext uri="{FF2B5EF4-FFF2-40B4-BE49-F238E27FC236}">
                <a16:creationId xmlns="" xmlns:a16="http://schemas.microsoft.com/office/drawing/2014/main" id="{735745A9-8F1A-C562-41C8-195E18A4BAF3}"/>
              </a:ext>
            </a:extLst>
          </p:cNvPr>
          <p:cNvSpPr txBox="1"/>
          <p:nvPr/>
        </p:nvSpPr>
        <p:spPr>
          <a:xfrm>
            <a:off x="251520" y="1124744"/>
            <a:ext cx="8712968" cy="3108543"/>
          </a:xfrm>
          <a:prstGeom prst="rect">
            <a:avLst/>
          </a:prstGeom>
          <a:noFill/>
        </p:spPr>
        <p:txBody>
          <a:bodyPr wrap="square">
            <a:spAutoFit/>
          </a:bodyPr>
          <a:lstStyle/>
          <a:p>
            <a:r>
              <a:rPr lang="en-US" sz="2800" i="0" u="none" strike="noStrike" baseline="0" dirty="0">
                <a:solidFill>
                  <a:srgbClr val="000000"/>
                </a:solidFill>
              </a:rPr>
              <a:t>To improve security against malicious files, data penetration, viruses and hacking</a:t>
            </a:r>
            <a:r>
              <a:rPr lang="en-US" sz="2800" dirty="0">
                <a:solidFill>
                  <a:srgbClr val="000000"/>
                </a:solidFill>
              </a:rPr>
              <a:t> the </a:t>
            </a:r>
            <a:r>
              <a:rPr lang="en-US" sz="2800" i="0" u="none" strike="noStrike" baseline="0" dirty="0">
                <a:solidFill>
                  <a:srgbClr val="000000"/>
                </a:solidFill>
              </a:rPr>
              <a:t>system is  designed with</a:t>
            </a:r>
            <a:r>
              <a:rPr lang="en-US" sz="2800" dirty="0">
                <a:solidFill>
                  <a:srgbClr val="000000"/>
                </a:solidFill>
              </a:rPr>
              <a:t>;</a:t>
            </a:r>
          </a:p>
          <a:p>
            <a:r>
              <a:rPr lang="en-US" sz="2800" i="0" u="none" strike="noStrike" baseline="0" dirty="0">
                <a:solidFill>
                  <a:srgbClr val="000000"/>
                </a:solidFill>
              </a:rPr>
              <a:t> </a:t>
            </a:r>
          </a:p>
          <a:p>
            <a:pPr marL="457200" indent="-457200">
              <a:buFont typeface="Arial" panose="020B0604020202020204" pitchFamily="34" charset="0"/>
              <a:buChar char="•"/>
            </a:pPr>
            <a:r>
              <a:rPr lang="en-US" sz="2800" i="0" u="none" strike="noStrike" baseline="0" dirty="0">
                <a:solidFill>
                  <a:srgbClr val="000000"/>
                </a:solidFill>
              </a:rPr>
              <a:t>firewalls to protect data and </a:t>
            </a:r>
          </a:p>
          <a:p>
            <a:endParaRPr lang="en-US" sz="2800" i="0" u="none" strike="noStrike" baseline="0" dirty="0">
              <a:solidFill>
                <a:srgbClr val="000000"/>
              </a:solidFill>
            </a:endParaRPr>
          </a:p>
          <a:p>
            <a:pPr marL="457200" indent="-457200">
              <a:buFont typeface="Arial" panose="020B0604020202020204" pitchFamily="34" charset="0"/>
              <a:buChar char="•"/>
            </a:pPr>
            <a:r>
              <a:rPr lang="en-US" sz="2800" i="0" u="none" strike="noStrike" baseline="0" dirty="0">
                <a:solidFill>
                  <a:srgbClr val="000000"/>
                </a:solidFill>
              </a:rPr>
              <a:t>access is strictly restricted to system administrators within PSC. </a:t>
            </a:r>
            <a:endParaRPr lang="en-ZW" sz="2800" dirty="0"/>
          </a:p>
        </p:txBody>
      </p:sp>
    </p:spTree>
    <p:extLst>
      <p:ext uri="{BB962C8B-B14F-4D97-AF65-F5344CB8AC3E}">
        <p14:creationId xmlns:p14="http://schemas.microsoft.com/office/powerpoint/2010/main" val="26374471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1B02EE1-7448-63EA-1266-6B1E7C871502}"/>
            </a:ext>
          </a:extLst>
        </p:cNvPr>
        <p:cNvGrpSpPr/>
        <p:nvPr/>
      </p:nvGrpSpPr>
      <p:grpSpPr>
        <a:xfrm>
          <a:off x="0" y="0"/>
          <a:ext cx="0" cy="0"/>
          <a:chOff x="0" y="0"/>
          <a:chExt cx="0" cy="0"/>
        </a:xfrm>
      </p:grpSpPr>
      <p:sp>
        <p:nvSpPr>
          <p:cNvPr id="1048617" name="Title 1">
            <a:extLst>
              <a:ext uri="{FF2B5EF4-FFF2-40B4-BE49-F238E27FC236}">
                <a16:creationId xmlns="" xmlns:a16="http://schemas.microsoft.com/office/drawing/2014/main" id="{F96878B0-1908-A52D-7A48-48E1BADB89CE}"/>
              </a:ext>
            </a:extLst>
          </p:cNvPr>
          <p:cNvSpPr>
            <a:spLocks noGrp="1"/>
          </p:cNvSpPr>
          <p:nvPr>
            <p:ph type="title"/>
          </p:nvPr>
        </p:nvSpPr>
        <p:spPr>
          <a:xfrm>
            <a:off x="685332" y="175260"/>
            <a:ext cx="7773338" cy="1093500"/>
          </a:xfrm>
        </p:spPr>
        <p:txBody>
          <a:bodyPr>
            <a:normAutofit fontScale="90000"/>
          </a:bodyPr>
          <a:lstStyle/>
          <a:p>
            <a:r>
              <a:rPr lang="en-US" b="1" dirty="0">
                <a:effectLst/>
                <a:latin typeface="+mn-lt"/>
                <a:ea typeface="Calibri" panose="020F0502020204030204" pitchFamily="34" charset="0"/>
                <a:cs typeface="SimSun" panose="02010600030101010101" pitchFamily="2" charset="-122"/>
              </a:rPr>
              <a:t/>
            </a:r>
            <a:br>
              <a:rPr lang="en-US" b="1" dirty="0">
                <a:effectLst/>
                <a:latin typeface="+mn-lt"/>
                <a:ea typeface="Calibri" panose="020F0502020204030204" pitchFamily="34" charset="0"/>
                <a:cs typeface="SimSun" panose="02010600030101010101" pitchFamily="2" charset="-122"/>
              </a:rPr>
            </a:br>
            <a:r>
              <a:rPr lang="en-US" sz="4000" b="1" dirty="0">
                <a:effectLst/>
                <a:latin typeface="+mn-lt"/>
                <a:ea typeface="Calibri" panose="020F0502020204030204" pitchFamily="34" charset="0"/>
                <a:cs typeface="SimSun" panose="02010600030101010101" pitchFamily="2" charset="-122"/>
              </a:rPr>
              <a:t>ACTIONS TO BE TAKEN by payroll</a:t>
            </a:r>
            <a:br>
              <a:rPr lang="en-US" sz="4000" b="1" dirty="0">
                <a:effectLst/>
                <a:latin typeface="+mn-lt"/>
                <a:ea typeface="Calibri" panose="020F0502020204030204" pitchFamily="34" charset="0"/>
                <a:cs typeface="SimSun" panose="02010600030101010101" pitchFamily="2" charset="-122"/>
              </a:rPr>
            </a:br>
            <a:r>
              <a:rPr lang="en-US" sz="4000" b="1" dirty="0">
                <a:effectLst/>
                <a:latin typeface="+mn-lt"/>
                <a:ea typeface="Calibri" panose="020F0502020204030204" pitchFamily="34" charset="0"/>
                <a:cs typeface="SimSun" panose="02010600030101010101" pitchFamily="2" charset="-122"/>
              </a:rPr>
              <a:t>stakeholders</a:t>
            </a:r>
            <a:r>
              <a:rPr lang="en-ZW" sz="4000" dirty="0">
                <a:effectLst/>
                <a:latin typeface="Calibri" panose="020F0502020204030204" pitchFamily="34" charset="0"/>
                <a:ea typeface="Calibri" panose="020F0502020204030204" pitchFamily="34" charset="0"/>
                <a:cs typeface="SimSun" panose="02010600030101010101" pitchFamily="2" charset="-122"/>
              </a:rPr>
              <a:t/>
            </a:r>
            <a:br>
              <a:rPr lang="en-ZW" sz="4000" dirty="0">
                <a:effectLst/>
                <a:latin typeface="Calibri" panose="020F0502020204030204" pitchFamily="34" charset="0"/>
                <a:ea typeface="Calibri" panose="020F0502020204030204" pitchFamily="34" charset="0"/>
                <a:cs typeface="SimSun" panose="02010600030101010101" pitchFamily="2" charset="-122"/>
              </a:rPr>
            </a:br>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 xmlns:a16="http://schemas.microsoft.com/office/drawing/2014/main" id="{3EB68163-9392-1CE9-7EFD-A542AE41B3AC}"/>
              </a:ext>
            </a:extLst>
          </p:cNvPr>
          <p:cNvSpPr>
            <a:spLocks noGrp="1"/>
          </p:cNvSpPr>
          <p:nvPr>
            <p:ph sz="quarter" idx="13"/>
          </p:nvPr>
        </p:nvSpPr>
        <p:spPr>
          <a:xfrm>
            <a:off x="0" y="914454"/>
            <a:ext cx="9036496" cy="4774118"/>
          </a:xfrm>
        </p:spPr>
        <p:txBody>
          <a:bodyPr>
            <a:normAutofit/>
          </a:bodyPr>
          <a:lstStyle/>
          <a:p>
            <a:endParaRPr lang="en-GB" sz="5500" cap="none" dirty="0">
              <a:cs typeface="Arial" pitchFamily="34" charset="0"/>
            </a:endParaRPr>
          </a:p>
          <a:p>
            <a:endParaRPr lang="en-GB" b="1" cap="none" dirty="0">
              <a:latin typeface="Arial" pitchFamily="34" charset="0"/>
              <a:cs typeface="Arial" pitchFamily="34" charset="0"/>
            </a:endParaRPr>
          </a:p>
          <a:p>
            <a:endParaRPr lang="en-GB" cap="none" dirty="0">
              <a:latin typeface="Arial" pitchFamily="34" charset="0"/>
              <a:cs typeface="Arial" pitchFamily="34" charset="0"/>
            </a:endParaRPr>
          </a:p>
        </p:txBody>
      </p:sp>
      <p:pic>
        <p:nvPicPr>
          <p:cNvPr id="2097164" name="Picture 2" descr="http://www.psc.gov.zw/images/logo.jpg">
            <a:extLst>
              <a:ext uri="{FF2B5EF4-FFF2-40B4-BE49-F238E27FC236}">
                <a16:creationId xmlns="" xmlns:a16="http://schemas.microsoft.com/office/drawing/2014/main" id="{75160A37-068A-C7E9-3CBB-DEA09B3103BE}"/>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86EA326A-34D6-3097-B978-6784438C7930}"/>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
        <p:nvSpPr>
          <p:cNvPr id="3" name="TextBox 2">
            <a:extLst>
              <a:ext uri="{FF2B5EF4-FFF2-40B4-BE49-F238E27FC236}">
                <a16:creationId xmlns="" xmlns:a16="http://schemas.microsoft.com/office/drawing/2014/main" id="{4659810D-A9B2-1862-24D1-39504569E8DC}"/>
              </a:ext>
            </a:extLst>
          </p:cNvPr>
          <p:cNvSpPr txBox="1"/>
          <p:nvPr/>
        </p:nvSpPr>
        <p:spPr>
          <a:xfrm>
            <a:off x="0" y="980728"/>
            <a:ext cx="9036496" cy="4838825"/>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endParaRPr lang="en-US" sz="2800" dirty="0">
              <a:ea typeface="Calibri" panose="020F0502020204030204" pitchFamily="34" charset="0"/>
              <a:cs typeface="SimSun" panose="02010600030101010101" pitchFamily="2" charset="-122"/>
            </a:endParaRPr>
          </a:p>
          <a:p>
            <a:pPr marL="342900" lvl="0" indent="-342900" algn="just">
              <a:lnSpc>
                <a:spcPct val="115000"/>
              </a:lnSpc>
              <a:buFont typeface="Symbol" panose="05050102010706020507" pitchFamily="18" charset="2"/>
              <a:buChar char=""/>
            </a:pPr>
            <a:r>
              <a:rPr lang="en-US" sz="2800" dirty="0">
                <a:ea typeface="Calibri" panose="020F0502020204030204" pitchFamily="34" charset="0"/>
                <a:cs typeface="SimSun" panose="02010600030101010101" pitchFamily="2" charset="-122"/>
              </a:rPr>
              <a:t>Organisations dealing with SSB must</a:t>
            </a:r>
            <a:r>
              <a:rPr lang="en-US" sz="2800" dirty="0">
                <a:effectLst/>
                <a:ea typeface="Calibri" panose="020F0502020204030204" pitchFamily="34" charset="0"/>
                <a:cs typeface="SimSun" panose="02010600030101010101" pitchFamily="2" charset="-122"/>
              </a:rPr>
              <a:t> assess their digital readiness to support this transition.</a:t>
            </a:r>
            <a:endParaRPr lang="en-ZW" sz="2800" dirty="0">
              <a:effectLst/>
              <a:ea typeface="Calibri" panose="020F0502020204030204" pitchFamily="34" charset="0"/>
              <a:cs typeface="SimSun" panose="02010600030101010101" pitchFamily="2" charset="-122"/>
            </a:endParaRPr>
          </a:p>
          <a:p>
            <a:pPr marL="342900" lvl="0" indent="-342900" algn="just">
              <a:lnSpc>
                <a:spcPct val="115000"/>
              </a:lnSpc>
              <a:buFont typeface="Symbol" panose="05050102010706020507" pitchFamily="18" charset="2"/>
              <a:buChar char=""/>
            </a:pPr>
            <a:r>
              <a:rPr lang="en-US" sz="2800" dirty="0">
                <a:effectLst/>
                <a:ea typeface="Calibri" panose="020F0502020204030204" pitchFamily="34" charset="0"/>
                <a:cs typeface="SimSun" panose="02010600030101010101" pitchFamily="2" charset="-122"/>
              </a:rPr>
              <a:t>Identify and appoint Change Agents and Change Champions to help detect applicable impacts whilst championing the organisational alignment. They will also provide information and coach other members throughout the change process.</a:t>
            </a:r>
            <a:endParaRPr lang="en-ZW" sz="2800" dirty="0">
              <a:effectLst/>
              <a:ea typeface="Calibri" panose="020F0502020204030204" pitchFamily="34" charset="0"/>
              <a:cs typeface="SimSun" panose="02010600030101010101" pitchFamily="2" charset="-122"/>
            </a:endParaRPr>
          </a:p>
          <a:p>
            <a:pPr marL="457200" algn="just">
              <a:lnSpc>
                <a:spcPct val="115000"/>
              </a:lnSpc>
              <a:buNone/>
            </a:pPr>
            <a:r>
              <a:rPr lang="en-US" sz="1800" dirty="0">
                <a:effectLst/>
                <a:latin typeface="Tahoma" panose="020B0604030504040204" pitchFamily="34" charset="0"/>
                <a:ea typeface="Calibri" panose="020F0502020204030204" pitchFamily="34" charset="0"/>
                <a:cs typeface="SimSun" panose="02010600030101010101" pitchFamily="2" charset="-122"/>
              </a:rPr>
              <a:t> </a:t>
            </a:r>
            <a:endParaRPr lang="en-ZW" sz="1800" dirty="0">
              <a:effectLst/>
              <a:latin typeface="Calibri" panose="020F0502020204030204" pitchFamily="34" charset="0"/>
              <a:ea typeface="Calibri" panose="020F0502020204030204" pitchFamily="34" charset="0"/>
              <a:cs typeface="SimSun" panose="02010600030101010101" pitchFamily="2" charset="-122"/>
            </a:endParaRPr>
          </a:p>
          <a:p>
            <a:pPr marL="342900" lvl="0" indent="-342900" algn="just">
              <a:lnSpc>
                <a:spcPct val="115000"/>
              </a:lnSpc>
              <a:buFont typeface="Symbol" panose="05050102010706020507" pitchFamily="18" charset="2"/>
              <a:buChar char=""/>
            </a:pPr>
            <a:endParaRPr lang="en-ZW" sz="2800" dirty="0">
              <a:effectLst/>
              <a:ea typeface="Calibri" panose="020F0502020204030204" pitchFamily="34" charset="0"/>
              <a:cs typeface="SimSun" panose="02010600030101010101" pitchFamily="2" charset="-122"/>
            </a:endParaRPr>
          </a:p>
        </p:txBody>
      </p:sp>
    </p:spTree>
    <p:extLst>
      <p:ext uri="{BB962C8B-B14F-4D97-AF65-F5344CB8AC3E}">
        <p14:creationId xmlns:p14="http://schemas.microsoft.com/office/powerpoint/2010/main" val="28582356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a:xfrm>
            <a:off x="685332" y="116632"/>
            <a:ext cx="7773338" cy="1584176"/>
          </a:xfrm>
        </p:spPr>
        <p:txBody>
          <a:bodyPr>
            <a:normAutofit/>
          </a:bodyPr>
          <a:lstStyle/>
          <a:p>
            <a:r>
              <a:rPr lang="en-US" sz="4400" b="1" i="0" cap="none" dirty="0">
                <a:solidFill>
                  <a:srgbClr val="000000"/>
                </a:solidFill>
                <a:effectLst/>
                <a:latin typeface="+mj-lt"/>
              </a:rPr>
              <a:t>CONCLUDING REMARKS</a:t>
            </a:r>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cap="none" dirty="0">
              <a:solidFill>
                <a:schemeClr val="tx1">
                  <a:lumMod val="95000"/>
                  <a:lumOff val="5000"/>
                </a:schemeClr>
              </a:solidFill>
            </a:endParaRPr>
          </a:p>
        </p:txBody>
      </p:sp>
      <p:sp>
        <p:nvSpPr>
          <p:cNvPr id="1048618" name="Content Placeholder 2"/>
          <p:cNvSpPr>
            <a:spLocks noGrp="1"/>
          </p:cNvSpPr>
          <p:nvPr>
            <p:ph sz="quarter" idx="13"/>
          </p:nvPr>
        </p:nvSpPr>
        <p:spPr>
          <a:xfrm>
            <a:off x="0" y="914454"/>
            <a:ext cx="9036496" cy="4774118"/>
          </a:xfrm>
        </p:spPr>
        <p:txBody>
          <a:bodyPr>
            <a:normAutofit/>
          </a:bodyPr>
          <a:lstStyle/>
          <a:p>
            <a:pPr marL="0" indent="0">
              <a:buNone/>
            </a:pPr>
            <a:endParaRPr lang="en-GB" b="1" cap="none" dirty="0"/>
          </a:p>
          <a:p>
            <a:r>
              <a:rPr lang="en-US" sz="2800" cap="none" dirty="0">
                <a:effectLst/>
                <a:ea typeface="Calibri" panose="020F0502020204030204" pitchFamily="34" charset="0"/>
                <a:cs typeface="SimSun" panose="02010600030101010101" pitchFamily="2" charset="-122"/>
              </a:rPr>
              <a:t>Organisations are encouraged to embrace this new technology </a:t>
            </a:r>
            <a:r>
              <a:rPr lang="en-US" sz="2800" cap="none" dirty="0" smtClean="0">
                <a:effectLst/>
                <a:ea typeface="Calibri" panose="020F0502020204030204" pitchFamily="34" charset="0"/>
                <a:cs typeface="SimSun" panose="02010600030101010101" pitchFamily="2" charset="-122"/>
              </a:rPr>
              <a:t>, </a:t>
            </a:r>
            <a:r>
              <a:rPr lang="en-US" sz="2800" cap="none" dirty="0">
                <a:effectLst/>
                <a:ea typeface="Calibri" panose="020F0502020204030204" pitchFamily="34" charset="0"/>
                <a:cs typeface="SimSun" panose="02010600030101010101" pitchFamily="2" charset="-122"/>
              </a:rPr>
              <a:t>identify opportunities to be availed by the system.</a:t>
            </a:r>
            <a:endParaRPr lang="en-ZW" sz="2800" cap="none" dirty="0">
              <a:effectLst/>
              <a:ea typeface="Calibri" panose="020F0502020204030204" pitchFamily="34" charset="0"/>
              <a:cs typeface="SimSun" panose="02010600030101010101" pitchFamily="2" charset="-122"/>
            </a:endParaRPr>
          </a:p>
          <a:p>
            <a:r>
              <a:rPr lang="en-US" sz="2800" cap="none" dirty="0"/>
              <a:t>The new payroll system will enhance the efficiency of the government payroll system, ensuring more timely and accurate compensation for employees while improving overall management and integrity of payroll processes.</a:t>
            </a:r>
            <a:endParaRPr lang="en-GB" sz="2800" cap="none" dirty="0"/>
          </a:p>
        </p:txBody>
      </p:sp>
      <p:pic>
        <p:nvPicPr>
          <p:cNvPr id="2097164" name="Picture 2" descr="http://www.psc.gov.zw/images/logo.jpg"/>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Tree>
    <p:extLst>
      <p:ext uri="{BB962C8B-B14F-4D97-AF65-F5344CB8AC3E}">
        <p14:creationId xmlns:p14="http://schemas.microsoft.com/office/powerpoint/2010/main" val="25414769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A26F5EF-807D-2D90-5430-7D68FB7348C0}"/>
            </a:ext>
          </a:extLst>
        </p:cNvPr>
        <p:cNvGrpSpPr/>
        <p:nvPr/>
      </p:nvGrpSpPr>
      <p:grpSpPr>
        <a:xfrm>
          <a:off x="0" y="0"/>
          <a:ext cx="0" cy="0"/>
          <a:chOff x="0" y="0"/>
          <a:chExt cx="0" cy="0"/>
        </a:xfrm>
      </p:grpSpPr>
      <p:sp>
        <p:nvSpPr>
          <p:cNvPr id="1048617" name="Title 1">
            <a:extLst>
              <a:ext uri="{FF2B5EF4-FFF2-40B4-BE49-F238E27FC236}">
                <a16:creationId xmlns="" xmlns:a16="http://schemas.microsoft.com/office/drawing/2014/main" id="{A0BFF258-8685-E009-D44F-B05B63A3846C}"/>
              </a:ext>
            </a:extLst>
          </p:cNvPr>
          <p:cNvSpPr>
            <a:spLocks noGrp="1"/>
          </p:cNvSpPr>
          <p:nvPr>
            <p:ph type="title"/>
          </p:nvPr>
        </p:nvSpPr>
        <p:spPr>
          <a:xfrm>
            <a:off x="685332" y="116632"/>
            <a:ext cx="7773338" cy="864097"/>
          </a:xfrm>
        </p:spPr>
        <p:txBody>
          <a:bodyPr>
            <a:normAutofit/>
          </a:bodyPr>
          <a:lstStyle/>
          <a:p>
            <a:r>
              <a:rPr lang="en-US" sz="2000" i="0" cap="none" dirty="0">
                <a:solidFill>
                  <a:srgbClr val="000000"/>
                </a:solidFill>
                <a:effectLst/>
                <a:latin typeface="+mj-lt"/>
              </a:rPr>
              <a:t/>
            </a:r>
            <a:br>
              <a:rPr lang="en-US" sz="2000" i="0" cap="none" dirty="0">
                <a:solidFill>
                  <a:srgbClr val="000000"/>
                </a:solidFill>
                <a:effectLst/>
                <a:latin typeface="+mj-lt"/>
              </a:rPr>
            </a:br>
            <a:endParaRPr lang="en-ZA" sz="3200" b="1" cap="none" dirty="0">
              <a:solidFill>
                <a:schemeClr val="tx1">
                  <a:lumMod val="95000"/>
                  <a:lumOff val="5000"/>
                </a:schemeClr>
              </a:solidFill>
            </a:endParaRPr>
          </a:p>
        </p:txBody>
      </p:sp>
      <p:sp>
        <p:nvSpPr>
          <p:cNvPr id="1048618" name="Content Placeholder 2">
            <a:extLst>
              <a:ext uri="{FF2B5EF4-FFF2-40B4-BE49-F238E27FC236}">
                <a16:creationId xmlns="" xmlns:a16="http://schemas.microsoft.com/office/drawing/2014/main" id="{E80D62AD-AFCD-0E6C-16A8-A9D45D84D0C3}"/>
              </a:ext>
            </a:extLst>
          </p:cNvPr>
          <p:cNvSpPr>
            <a:spLocks noGrp="1"/>
          </p:cNvSpPr>
          <p:nvPr>
            <p:ph sz="quarter" idx="13"/>
          </p:nvPr>
        </p:nvSpPr>
        <p:spPr>
          <a:xfrm>
            <a:off x="0" y="476672"/>
            <a:ext cx="9036496" cy="5211900"/>
          </a:xfrm>
        </p:spPr>
        <p:txBody>
          <a:bodyPr>
            <a:normAutofit fontScale="92500" lnSpcReduction="20000"/>
          </a:bodyPr>
          <a:lstStyle/>
          <a:p>
            <a:pPr marL="0" indent="0">
              <a:buNone/>
            </a:pPr>
            <a:endParaRPr lang="en-GB" sz="2800" cap="none" dirty="0"/>
          </a:p>
          <a:p>
            <a:pPr marL="0" indent="0">
              <a:buNone/>
            </a:pPr>
            <a:endParaRPr lang="en-GB" sz="2800" cap="none" dirty="0"/>
          </a:p>
          <a:p>
            <a:pPr marL="0" indent="0">
              <a:buNone/>
            </a:pPr>
            <a:r>
              <a:rPr lang="en-GB" sz="5400" cap="none" dirty="0" smtClean="0"/>
              <a:t>LETS US HAVE YOUR </a:t>
            </a:r>
          </a:p>
          <a:p>
            <a:pPr marL="0" indent="0">
              <a:buNone/>
            </a:pPr>
            <a:r>
              <a:rPr lang="en-GB" sz="5400" cap="none" dirty="0" smtClean="0"/>
              <a:t>CONTRIBUTIONS </a:t>
            </a:r>
            <a:r>
              <a:rPr lang="en-GB" sz="5400" cap="none" dirty="0"/>
              <a:t>TOWARDS THE DEVELOPMENT OF </a:t>
            </a:r>
            <a:r>
              <a:rPr lang="en-GB" sz="5400" cap="none" dirty="0" smtClean="0"/>
              <a:t>IMPPS GIVEN YOUR EXPERIENCE WITH THE LEGACY SYSTEM</a:t>
            </a:r>
            <a:endParaRPr lang="en-GB" sz="5400" cap="none" dirty="0"/>
          </a:p>
        </p:txBody>
      </p:sp>
      <p:pic>
        <p:nvPicPr>
          <p:cNvPr id="2097164" name="Picture 2" descr="http://www.psc.gov.zw/images/logo.jpg">
            <a:extLst>
              <a:ext uri="{FF2B5EF4-FFF2-40B4-BE49-F238E27FC236}">
                <a16:creationId xmlns="" xmlns:a16="http://schemas.microsoft.com/office/drawing/2014/main" id="{10696663-CC1E-89CD-8E90-9BB4E2739C4D}"/>
              </a:ext>
            </a:extLst>
          </p:cNvPr>
          <p:cNvPicPr>
            <a:picLocks noChangeAspect="1" noChangeArrowheads="1"/>
          </p:cNvPicPr>
          <p:nvPr/>
        </p:nvPicPr>
        <p:blipFill>
          <a:blip r:embed="rId3"/>
          <a:srcRect/>
          <a:stretch>
            <a:fillRect/>
          </a:stretch>
        </p:blipFill>
        <p:spPr bwMode="auto">
          <a:xfrm>
            <a:off x="0" y="5708607"/>
            <a:ext cx="1368152" cy="1149393"/>
          </a:xfrm>
          <a:prstGeom prst="rect">
            <a:avLst/>
          </a:prstGeom>
          <a:noFill/>
        </p:spPr>
      </p:pic>
      <p:pic>
        <p:nvPicPr>
          <p:cNvPr id="2097165" name="Picture 4" descr="http://www.psc.gov.zw/images/index2.jpg">
            <a:extLst>
              <a:ext uri="{FF2B5EF4-FFF2-40B4-BE49-F238E27FC236}">
                <a16:creationId xmlns="" xmlns:a16="http://schemas.microsoft.com/office/drawing/2014/main" id="{2EE9C674-D923-9F38-6D31-1F6FCA565EDB}"/>
              </a:ext>
            </a:extLst>
          </p:cNvPr>
          <p:cNvPicPr>
            <a:picLocks noChangeAspect="1" noChangeArrowheads="1"/>
          </p:cNvPicPr>
          <p:nvPr/>
        </p:nvPicPr>
        <p:blipFill>
          <a:blip r:embed="rId4"/>
          <a:srcRect/>
          <a:stretch>
            <a:fillRect/>
          </a:stretch>
        </p:blipFill>
        <p:spPr bwMode="auto">
          <a:xfrm>
            <a:off x="7919864" y="5754846"/>
            <a:ext cx="1224136" cy="1080120"/>
          </a:xfrm>
          <a:prstGeom prst="rect">
            <a:avLst/>
          </a:prstGeom>
          <a:noFill/>
        </p:spPr>
      </p:pic>
    </p:spTree>
    <p:extLst>
      <p:ext uri="{BB962C8B-B14F-4D97-AF65-F5344CB8AC3E}">
        <p14:creationId xmlns:p14="http://schemas.microsoft.com/office/powerpoint/2010/main" val="6923613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
          <p:cNvSpPr>
            <a:spLocks noGrp="1"/>
          </p:cNvSpPr>
          <p:nvPr>
            <p:ph type="title"/>
          </p:nvPr>
        </p:nvSpPr>
        <p:spPr/>
        <p:txBody>
          <a:bodyPr/>
          <a:lstStyle/>
          <a:p>
            <a:r>
              <a:rPr lang="en-US" i="1" dirty="0">
                <a:latin typeface="Algerian" pitchFamily="82" charset="0"/>
              </a:rPr>
              <a:t>THANK YOU</a:t>
            </a:r>
          </a:p>
        </p:txBody>
      </p:sp>
      <p:pic>
        <p:nvPicPr>
          <p:cNvPr id="2097174" name="Picture 2"/>
          <p:cNvPicPr>
            <a:picLocks noGrp="1" noChangeAspect="1" noChangeArrowheads="1"/>
          </p:cNvPicPr>
          <p:nvPr>
            <p:ph sz="quarter" idx="13"/>
          </p:nvPr>
        </p:nvPicPr>
        <p:blipFill>
          <a:blip r:embed="rId2"/>
          <a:srcRect/>
          <a:stretch>
            <a:fillRect/>
          </a:stretch>
        </p:blipFill>
        <p:spPr bwMode="auto">
          <a:xfrm>
            <a:off x="1187624" y="1772816"/>
            <a:ext cx="6046018" cy="3960440"/>
          </a:xfrm>
          <a:prstGeom prst="rect">
            <a:avLst/>
          </a:prstGeom>
          <a:noFill/>
          <a:ln>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97174"/>
                                        </p:tgtEl>
                                        <p:attrNameLst>
                                          <p:attrName>style.visibility</p:attrName>
                                        </p:attrNameLst>
                                      </p:cBhvr>
                                      <p:to>
                                        <p:strVal val="visible"/>
                                      </p:to>
                                    </p:set>
                                    <p:animEffect transition="in" filter="wheel(1)">
                                      <p:cBhvr>
                                        <p:cTn id="7" dur="2000"/>
                                        <p:tgtEl>
                                          <p:spTgt spid="209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2513</TotalTime>
  <Words>669</Words>
  <Application>Microsoft Office PowerPoint</Application>
  <PresentationFormat>On-screen Show (4:3)</PresentationFormat>
  <Paragraphs>111</Paragraphs>
  <Slides>33</Slides>
  <Notes>11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Droplet</vt:lpstr>
      <vt:lpstr>PUBLIC SERVICE COMMISSION SALARY SERVICE BUREAU</vt:lpstr>
      <vt:lpstr>PRESENTATION OUTLINE</vt:lpstr>
      <vt:lpstr>FEEDBACK FROM 2024  4TH QUARTER ASSIGNMENT </vt:lpstr>
      <vt:lpstr>ISSUES DISCUSSED  </vt:lpstr>
      <vt:lpstr>INTEGRATED MODERN PAYROLL and pension system (impps)</vt:lpstr>
      <vt:lpstr>E-PAYSLIP </vt:lpstr>
      <vt:lpstr>ACCESSING THE E-PAYSLIP  </vt:lpstr>
      <vt:lpstr>IMPPS PAYSLIP EMPLOYEE USER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SECURITY OF THE E-PAYSLIP </vt:lpstr>
      <vt:lpstr>SECURITY OF THE E-PAYSLIP </vt:lpstr>
      <vt:lpstr> ACTIONS TO BE TAKEN by payroll stakeholders  </vt:lpstr>
      <vt:lpstr>CONCLUDING REMARKS </vt:lpstr>
      <vt:lpstr> </vt:lpstr>
      <vt:lpstr>THANK YOU</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SERVICES AGENCY</dc:title>
  <dc:creator>User</dc:creator>
  <cp:lastModifiedBy>user1</cp:lastModifiedBy>
  <cp:revision>174</cp:revision>
  <cp:lastPrinted>2025-03-29T15:19:28Z</cp:lastPrinted>
  <dcterms:created xsi:type="dcterms:W3CDTF">2019-11-22T19:04:06Z</dcterms:created>
  <dcterms:modified xsi:type="dcterms:W3CDTF">2025-04-02T05:19:28Z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99debaaf51984627983cee36196665ec</vt:lpwstr>
  </property>
</Properties>
</file>