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70" r:id="rId5"/>
    <p:sldId id="262" r:id="rId6"/>
    <p:sldId id="260" r:id="rId7"/>
    <p:sldId id="273" r:id="rId8"/>
    <p:sldId id="259" r:id="rId9"/>
    <p:sldId id="267" r:id="rId10"/>
    <p:sldId id="263" r:id="rId11"/>
    <p:sldId id="275" r:id="rId12"/>
    <p:sldId id="274" r:id="rId13"/>
    <p:sldId id="278" r:id="rId14"/>
    <p:sldId id="277" r:id="rId15"/>
    <p:sldId id="279" r:id="rId16"/>
    <p:sldId id="276" r:id="rId17"/>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281"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lang="en-US" sz="1400" b="1" strike="noStrike" spc="-1">
                <a:solidFill>
                  <a:srgbClr val="595959"/>
                </a:solidFill>
                <a:latin typeface="Verdana"/>
                <a:ea typeface="Verdana"/>
              </a:defRPr>
            </a:pPr>
            <a:r>
              <a:rPr lang="en-US" sz="1400" b="1" strike="noStrike" spc="-1" dirty="0">
                <a:solidFill>
                  <a:srgbClr val="595959"/>
                </a:solidFill>
                <a:latin typeface="Verdana"/>
                <a:ea typeface="Verdana"/>
              </a:rPr>
              <a:t>HOUSING DELIVERY  BREAKDOWN</a:t>
            </a:r>
          </a:p>
        </c:rich>
      </c:tx>
      <c:overlay val="0"/>
      <c:spPr>
        <a:noFill/>
        <a:ln>
          <a:noFill/>
        </a:ln>
      </c:spPr>
    </c:title>
    <c:autoTitleDeleted val="0"/>
    <c:view3D>
      <c:rotX val="30"/>
      <c:rotY val="0"/>
      <c:rAngAx val="0"/>
    </c:view3D>
    <c:floor>
      <c:thickness val="0"/>
      <c:spPr>
        <a:solidFill>
          <a:srgbClr val="D9D9D9"/>
        </a:solidFill>
        <a:ln>
          <a:noFill/>
        </a:ln>
      </c:spPr>
    </c:floor>
    <c:sideWall>
      <c:thickness val="0"/>
      <c:spPr>
        <a:solidFill>
          <a:srgbClr val="D9D9D9"/>
        </a:solidFill>
        <a:ln>
          <a:noFill/>
        </a:ln>
      </c:spPr>
    </c:sideWall>
    <c:backWall>
      <c:thickness val="0"/>
      <c:spPr>
        <a:solidFill>
          <a:srgbClr val="D9D9D9"/>
        </a:solidFill>
        <a:ln>
          <a:noFill/>
        </a:ln>
      </c:spPr>
    </c:backWall>
    <c:plotArea>
      <c:layout/>
      <c:pie3DChart>
        <c:varyColors val="1"/>
        <c:ser>
          <c:idx val="0"/>
          <c:order val="0"/>
          <c:tx>
            <c:strRef>
              <c:f>label 0</c:f>
              <c:strCache>
                <c:ptCount val="1"/>
                <c:pt idx="0">
                  <c:v>Sales</c:v>
                </c:pt>
              </c:strCache>
            </c:strRef>
          </c:tx>
          <c:spPr>
            <a:solidFill>
              <a:srgbClr val="5B9BD5"/>
            </a:solidFill>
            <a:ln>
              <a:noFill/>
            </a:ln>
          </c:spPr>
          <c:dPt>
            <c:idx val="0"/>
            <c:bubble3D val="0"/>
            <c:spPr>
              <a:solidFill>
                <a:srgbClr val="5B9BD5"/>
              </a:solidFill>
              <a:ln w="25560">
                <a:solidFill>
                  <a:srgbClr val="FFFFFF"/>
                </a:solidFill>
                <a:round/>
              </a:ln>
            </c:spPr>
            <c:extLst>
              <c:ext xmlns:c16="http://schemas.microsoft.com/office/drawing/2014/chart" uri="{C3380CC4-5D6E-409C-BE32-E72D297353CC}">
                <c16:uniqueId val="{00000001-B41B-4B15-96BB-9727EFAC7491}"/>
              </c:ext>
            </c:extLst>
          </c:dPt>
          <c:dPt>
            <c:idx val="1"/>
            <c:bubble3D val="0"/>
            <c:spPr>
              <a:solidFill>
                <a:srgbClr val="ED7D31"/>
              </a:solidFill>
              <a:ln w="25560">
                <a:solidFill>
                  <a:srgbClr val="FFFFFF"/>
                </a:solidFill>
                <a:round/>
              </a:ln>
            </c:spPr>
            <c:extLst>
              <c:ext xmlns:c16="http://schemas.microsoft.com/office/drawing/2014/chart" uri="{C3380CC4-5D6E-409C-BE32-E72D297353CC}">
                <c16:uniqueId val="{00000003-B41B-4B15-96BB-9727EFAC7491}"/>
              </c:ext>
            </c:extLst>
          </c:dPt>
          <c:dPt>
            <c:idx val="2"/>
            <c:bubble3D val="0"/>
            <c:spPr>
              <a:solidFill>
                <a:srgbClr val="A5A5A5"/>
              </a:solidFill>
              <a:ln w="25560">
                <a:solidFill>
                  <a:srgbClr val="FFFFFF"/>
                </a:solidFill>
                <a:round/>
              </a:ln>
            </c:spPr>
            <c:extLst>
              <c:ext xmlns:c16="http://schemas.microsoft.com/office/drawing/2014/chart" uri="{C3380CC4-5D6E-409C-BE32-E72D297353CC}">
                <c16:uniqueId val="{00000005-B41B-4B15-96BB-9727EFAC7491}"/>
              </c:ext>
            </c:extLst>
          </c:dPt>
          <c:dPt>
            <c:idx val="3"/>
            <c:bubble3D val="0"/>
            <c:spPr>
              <a:solidFill>
                <a:srgbClr val="FFC000"/>
              </a:solidFill>
              <a:ln w="25560">
                <a:solidFill>
                  <a:srgbClr val="FFFFFF"/>
                </a:solidFill>
                <a:round/>
              </a:ln>
            </c:spPr>
            <c:extLst>
              <c:ext xmlns:c16="http://schemas.microsoft.com/office/drawing/2014/chart" uri="{C3380CC4-5D6E-409C-BE32-E72D297353CC}">
                <c16:uniqueId val="{00000007-B41B-4B15-96BB-9727EFAC7491}"/>
              </c:ext>
            </c:extLst>
          </c:dPt>
          <c:dLbls>
            <c:dLbl>
              <c:idx val="0"/>
              <c:spPr/>
              <c:txPr>
                <a:bodyPr/>
                <a:lstStyle/>
                <a:p>
                  <a:pPr>
                    <a:defRPr sz="1000" b="0" strike="noStrike" spc="-1">
                      <a:solidFill>
                        <a:srgbClr val="000000"/>
                      </a:solidFill>
                      <a:latin typeface="Calibri"/>
                    </a:defRPr>
                  </a:pPr>
                  <a:endParaRPr lang="en-US"/>
                </a:p>
              </c:txPr>
              <c:dLblPos val="bestFit"/>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B41B-4B15-96BB-9727EFAC7491}"/>
                </c:ext>
              </c:extLst>
            </c:dLbl>
            <c:dLbl>
              <c:idx val="1"/>
              <c:spPr/>
              <c:txPr>
                <a:bodyPr/>
                <a:lstStyle/>
                <a:p>
                  <a:pPr>
                    <a:defRPr sz="1000" b="0" strike="noStrike" spc="-1">
                      <a:solidFill>
                        <a:srgbClr val="000000"/>
                      </a:solidFill>
                      <a:latin typeface="Calibri"/>
                    </a:defRPr>
                  </a:pPr>
                  <a:endParaRPr lang="en-US"/>
                </a:p>
              </c:txPr>
              <c:dLblPos val="bestFit"/>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B41B-4B15-96BB-9727EFAC7491}"/>
                </c:ext>
              </c:extLst>
            </c:dLbl>
            <c:dLbl>
              <c:idx val="2"/>
              <c:spPr/>
              <c:txPr>
                <a:bodyPr/>
                <a:lstStyle/>
                <a:p>
                  <a:pPr>
                    <a:defRPr sz="1000" b="0" strike="noStrike" spc="-1">
                      <a:solidFill>
                        <a:srgbClr val="000000"/>
                      </a:solidFill>
                      <a:latin typeface="Calibri"/>
                    </a:defRPr>
                  </a:pPr>
                  <a:endParaRPr lang="en-US"/>
                </a:p>
              </c:txPr>
              <c:dLblPos val="bestFit"/>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5-B41B-4B15-96BB-9727EFAC7491}"/>
                </c:ext>
              </c:extLst>
            </c:dLbl>
            <c:dLbl>
              <c:idx val="3"/>
              <c:spPr/>
              <c:txPr>
                <a:bodyPr/>
                <a:lstStyle/>
                <a:p>
                  <a:pPr>
                    <a:defRPr sz="1000" b="0" strike="noStrike" spc="-1">
                      <a:solidFill>
                        <a:srgbClr val="000000"/>
                      </a:solidFill>
                      <a:latin typeface="Calibri"/>
                    </a:defRPr>
                  </a:pPr>
                  <a:endParaRPr lang="en-US"/>
                </a:p>
              </c:txPr>
              <c:dLblPos val="bestFit"/>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7-B41B-4B15-96BB-9727EFAC7491}"/>
                </c:ext>
              </c:extLst>
            </c:dLbl>
            <c:spPr>
              <a:noFill/>
              <a:ln>
                <a:noFill/>
              </a:ln>
              <a:effectLst/>
            </c:spPr>
            <c:txPr>
              <a:bodyPr/>
              <a:lstStyle/>
              <a:p>
                <a:pPr>
                  <a:defRPr sz="1000" b="0" strike="noStrike" spc="-1">
                    <a:solidFill>
                      <a:srgbClr val="000000"/>
                    </a:solidFill>
                    <a:latin typeface="Calibri"/>
                  </a:defRPr>
                </a:pPr>
                <a:endParaRPr lang="en-US"/>
              </a:p>
            </c:txPr>
            <c:dLblPos val="bestFit"/>
            <c:showLegendKey val="0"/>
            <c:showVal val="0"/>
            <c:showCatName val="0"/>
            <c:showSerName val="0"/>
            <c:showPercent val="0"/>
            <c:showBubbleSize val="1"/>
            <c:separator>; </c:separator>
            <c:showLeaderLines val="0"/>
            <c:extLst>
              <c:ext xmlns:c15="http://schemas.microsoft.com/office/drawing/2012/chart" uri="{CE6537A1-D6FC-4f65-9D91-7224C49458BB}"/>
            </c:extLst>
          </c:dLbls>
          <c:cat>
            <c:strRef>
              <c:f>categories</c:f>
              <c:strCache>
                <c:ptCount val="4"/>
                <c:pt idx="0">
                  <c:v>Las</c:v>
                </c:pt>
                <c:pt idx="1">
                  <c:v>Developers</c:v>
                </c:pt>
                <c:pt idx="2">
                  <c:v>Banks</c:v>
                </c:pt>
                <c:pt idx="3">
                  <c:v>Treasury</c:v>
                </c:pt>
              </c:strCache>
            </c:strRef>
          </c:cat>
          <c:val>
            <c:numRef>
              <c:f>0</c:f>
              <c:numCache>
                <c:formatCode>General</c:formatCode>
                <c:ptCount val="4"/>
                <c:pt idx="0">
                  <c:v>40</c:v>
                </c:pt>
                <c:pt idx="1">
                  <c:v>23</c:v>
                </c:pt>
                <c:pt idx="2">
                  <c:v>26</c:v>
                </c:pt>
                <c:pt idx="3">
                  <c:v>11</c:v>
                </c:pt>
              </c:numCache>
            </c:numRef>
          </c:val>
          <c:extLst>
            <c:ext xmlns:c16="http://schemas.microsoft.com/office/drawing/2014/chart" uri="{C3380CC4-5D6E-409C-BE32-E72D297353CC}">
              <c16:uniqueId val="{00000008-B41B-4B15-96BB-9727EFAC7491}"/>
            </c:ext>
          </c:extLst>
        </c:ser>
        <c:dLbls>
          <c:showLegendKey val="0"/>
          <c:showVal val="0"/>
          <c:showCatName val="0"/>
          <c:showSerName val="0"/>
          <c:showPercent val="0"/>
          <c:showBubbleSize val="0"/>
          <c:showLeaderLines val="0"/>
        </c:dLbls>
      </c:pie3DChart>
    </c:plotArea>
    <c:legend>
      <c:legendPos val="b"/>
      <c:overlay val="0"/>
      <c:spPr>
        <a:noFill/>
        <a:ln>
          <a:noFill/>
        </a:ln>
      </c:spPr>
      <c:txPr>
        <a:bodyPr/>
        <a:lstStyle/>
        <a:p>
          <a:pPr>
            <a:defRPr sz="1197" b="0" strike="noStrike" spc="-1">
              <a:solidFill>
                <a:srgbClr val="595959"/>
              </a:solidFill>
              <a:latin typeface="Calibri"/>
            </a:defRPr>
          </a:pPr>
          <a:endParaRPr lang="en-US"/>
        </a:p>
      </c:txPr>
    </c:legend>
    <c:plotVisOnly val="1"/>
    <c:dispBlanksAs val="gap"/>
    <c:showDLblsOverMax val="1"/>
  </c:chart>
  <c:spPr>
    <a:noFill/>
    <a:ln w="9360">
      <a:noFill/>
    </a:ln>
  </c:spPr>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ZW"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523880" y="1122480"/>
            <a:ext cx="9143640" cy="11066760"/>
          </a:xfrm>
          <a:prstGeom prst="rect">
            <a:avLst/>
          </a:prstGeom>
        </p:spPr>
        <p:txBody>
          <a:bodyPr lIns="0" tIns="0" rIns="0" bIns="0" anchor="ctr">
            <a:noAutofit/>
          </a:bodyPr>
          <a:lstStyle/>
          <a:p>
            <a:pPr algn="ctr"/>
            <a:endParaRPr lang="en-ZW"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noAutofit/>
          </a:bodyPr>
          <a:lstStyle/>
          <a:p>
            <a:pPr algn="ctr">
              <a:lnSpc>
                <a:spcPct val="90000"/>
              </a:lnSpc>
            </a:pPr>
            <a:r>
              <a:rPr lang="en-US" sz="6000" b="0" strike="noStrike" spc="-1">
                <a:solidFill>
                  <a:srgbClr val="000000"/>
                </a:solidFill>
                <a:latin typeface="Calibri Light"/>
              </a:rPr>
              <a:t>Click to edit Master title style</a:t>
            </a:r>
            <a:endParaRPr lang="en-US" sz="6000" b="0" strike="noStrike" spc="-1">
              <a:solidFill>
                <a:srgbClr val="000000"/>
              </a:solidFill>
              <a:latin typeface="Calibri"/>
            </a:endParaRPr>
          </a:p>
        </p:txBody>
      </p:sp>
      <p:sp>
        <p:nvSpPr>
          <p:cNvPr id="6"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5215B420-B4D5-4F29-A7BB-C79E0E3CE62D}" type="datetime">
              <a:rPr lang="en-ZW" sz="1200" b="0" strike="noStrike" spc="-1">
                <a:solidFill>
                  <a:srgbClr val="8B8B8B"/>
                </a:solidFill>
                <a:latin typeface="Calibri"/>
              </a:rPr>
              <a:t>1/4/2025</a:t>
            </a:fld>
            <a:endParaRPr lang="en-ZW"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en-ZW"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4E893889-365F-45D5-8CC5-2BD50FFE360F}" type="slidenum">
              <a:rPr lang="en-ZW" sz="1200" b="0" strike="noStrike" spc="-1">
                <a:solidFill>
                  <a:srgbClr val="8B8B8B"/>
                </a:solidFill>
                <a:latin typeface="Calibri"/>
              </a:rPr>
              <a:t>‹#›</a:t>
            </a:fld>
            <a:endParaRPr lang="en-ZW"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28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0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
          <p:cNvPicPr/>
          <p:nvPr/>
        </p:nvPicPr>
        <p:blipFill>
          <a:blip r:embed="rId2"/>
          <a:stretch/>
        </p:blipFill>
        <p:spPr>
          <a:xfrm>
            <a:off x="858960" y="212760"/>
            <a:ext cx="1643040" cy="1418040"/>
          </a:xfrm>
          <a:prstGeom prst="rect">
            <a:avLst/>
          </a:prstGeom>
          <a:ln>
            <a:noFill/>
          </a:ln>
        </p:spPr>
      </p:pic>
      <p:sp>
        <p:nvSpPr>
          <p:cNvPr id="42" name="CustomShape 1"/>
          <p:cNvSpPr/>
          <p:nvPr/>
        </p:nvSpPr>
        <p:spPr>
          <a:xfrm>
            <a:off x="246960" y="1631160"/>
            <a:ext cx="3196080" cy="425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1100" b="1" strike="noStrike" spc="-1">
                <a:solidFill>
                  <a:srgbClr val="000000"/>
                </a:solidFill>
                <a:latin typeface="Verdana"/>
                <a:ea typeface="Verdana"/>
              </a:rPr>
              <a:t>MINISTRY OF NATIONAL HOUSING </a:t>
            </a:r>
            <a:endParaRPr lang="en-ZW" sz="1100" b="0" strike="noStrike" spc="-1">
              <a:latin typeface="Arial"/>
            </a:endParaRPr>
          </a:p>
          <a:p>
            <a:pPr algn="ctr">
              <a:lnSpc>
                <a:spcPct val="100000"/>
              </a:lnSpc>
            </a:pPr>
            <a:r>
              <a:rPr lang="en-US" sz="1100" b="1" strike="noStrike" spc="-1">
                <a:solidFill>
                  <a:srgbClr val="000000"/>
                </a:solidFill>
                <a:latin typeface="Verdana"/>
                <a:ea typeface="Verdana"/>
              </a:rPr>
              <a:t>AND SOCIAL AMENITIES</a:t>
            </a:r>
            <a:endParaRPr lang="en-ZW" sz="1100" b="0" strike="noStrike" spc="-1">
              <a:latin typeface="Arial"/>
            </a:endParaRPr>
          </a:p>
        </p:txBody>
      </p:sp>
      <p:sp>
        <p:nvSpPr>
          <p:cNvPr id="43"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45" name="CustomShape 3"/>
          <p:cNvSpPr/>
          <p:nvPr/>
        </p:nvSpPr>
        <p:spPr>
          <a:xfrm>
            <a:off x="858960" y="5645736"/>
            <a:ext cx="11147112" cy="58332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en-ZW" sz="1600" spc="-1" dirty="0">
                <a:latin typeface="Arial"/>
              </a:rPr>
              <a:t>Presented by the Chairperson  of the Housing Joint Committee Chief Director : </a:t>
            </a:r>
            <a:r>
              <a:rPr lang="en-ZW" sz="1600" spc="-1" dirty="0" err="1">
                <a:latin typeface="Arial"/>
              </a:rPr>
              <a:t>K.Rimai</a:t>
            </a:r>
            <a:endParaRPr lang="en-ZW" sz="1600" spc="-1" dirty="0">
              <a:latin typeface="Arial"/>
            </a:endParaRPr>
          </a:p>
          <a:p>
            <a:pPr algn="ctr">
              <a:lnSpc>
                <a:spcPct val="100000"/>
              </a:lnSpc>
            </a:pPr>
            <a:r>
              <a:rPr lang="en-US" sz="1600" spc="-1" dirty="0">
                <a:latin typeface="Arial"/>
              </a:rPr>
              <a:t>1</a:t>
            </a:r>
            <a:r>
              <a:rPr lang="en-US" sz="1600" spc="-1" baseline="30000" dirty="0">
                <a:latin typeface="Arial"/>
              </a:rPr>
              <a:t>st</a:t>
            </a:r>
            <a:r>
              <a:rPr lang="en-US" sz="1600" spc="-1" dirty="0">
                <a:latin typeface="Arial"/>
              </a:rPr>
              <a:t> April 2025</a:t>
            </a:r>
            <a:endParaRPr lang="en-ZW" sz="1600" b="0" strike="noStrike" spc="-1" dirty="0">
              <a:latin typeface="Arial"/>
            </a:endParaRPr>
          </a:p>
        </p:txBody>
      </p:sp>
      <p:sp>
        <p:nvSpPr>
          <p:cNvPr id="7" name="CustomShape 3"/>
          <p:cNvSpPr/>
          <p:nvPr/>
        </p:nvSpPr>
        <p:spPr>
          <a:xfrm>
            <a:off x="620688" y="2543916"/>
            <a:ext cx="10477800" cy="156820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3200" b="1" spc="-1" dirty="0">
                <a:solidFill>
                  <a:srgbClr val="000000"/>
                </a:solidFill>
                <a:latin typeface="Verdana"/>
                <a:ea typeface="Verdana"/>
              </a:rPr>
              <a:t>Report from the Housing Joint Committee </a:t>
            </a:r>
          </a:p>
          <a:p>
            <a:pPr algn="ctr">
              <a:lnSpc>
                <a:spcPct val="100000"/>
              </a:lnSpc>
            </a:pPr>
            <a:r>
              <a:rPr lang="en-US" sz="3200" b="1" strike="noStrike" spc="-1" dirty="0">
                <a:solidFill>
                  <a:srgbClr val="000000"/>
                </a:solidFill>
                <a:latin typeface="Verdana"/>
                <a:ea typeface="Verdana"/>
              </a:rPr>
              <a:t>Presented at the 1</a:t>
            </a:r>
            <a:r>
              <a:rPr lang="en-US" sz="3200" b="1" strike="noStrike" spc="-1" baseline="30000" dirty="0">
                <a:solidFill>
                  <a:srgbClr val="000000"/>
                </a:solidFill>
                <a:latin typeface="Verdana"/>
                <a:ea typeface="Verdana"/>
              </a:rPr>
              <a:t>st</a:t>
            </a:r>
            <a:r>
              <a:rPr lang="en-US" sz="3200" b="1" strike="noStrike" spc="-1" dirty="0">
                <a:solidFill>
                  <a:srgbClr val="000000"/>
                </a:solidFill>
                <a:latin typeface="Verdana"/>
                <a:ea typeface="Verdana"/>
              </a:rPr>
              <a:t> Quarter Consultative Workshop</a:t>
            </a:r>
            <a:endParaRPr lang="en-ZW" sz="32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
          <p:cNvPicPr/>
          <p:nvPr/>
        </p:nvPicPr>
        <p:blipFill>
          <a:blip r:embed="rId2"/>
          <a:stretch/>
        </p:blipFill>
        <p:spPr>
          <a:xfrm>
            <a:off x="9986400" y="4932720"/>
            <a:ext cx="1175400" cy="1014480"/>
          </a:xfrm>
          <a:prstGeom prst="rect">
            <a:avLst/>
          </a:prstGeom>
          <a:ln>
            <a:noFill/>
          </a:ln>
        </p:spPr>
      </p:pic>
      <p:sp>
        <p:nvSpPr>
          <p:cNvPr id="47" name="CustomShape 1"/>
          <p:cNvSpPr/>
          <p:nvPr/>
        </p:nvSpPr>
        <p:spPr>
          <a:xfrm>
            <a:off x="8976240" y="6041520"/>
            <a:ext cx="3196080" cy="425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1100" b="1" strike="noStrike" spc="-1">
                <a:solidFill>
                  <a:srgbClr val="000000"/>
                </a:solidFill>
                <a:latin typeface="Verdana"/>
                <a:ea typeface="Verdana"/>
              </a:rPr>
              <a:t>MINISTRY OF NATIONAL HOUSING </a:t>
            </a:r>
            <a:endParaRPr lang="en-ZW" sz="1100" b="0" strike="noStrike" spc="-1">
              <a:latin typeface="Arial"/>
            </a:endParaRPr>
          </a:p>
          <a:p>
            <a:pPr algn="ctr">
              <a:lnSpc>
                <a:spcPct val="100000"/>
              </a:lnSpc>
            </a:pPr>
            <a:r>
              <a:rPr lang="en-US" sz="1100" b="1" strike="noStrike" spc="-1">
                <a:solidFill>
                  <a:srgbClr val="000000"/>
                </a:solidFill>
                <a:latin typeface="Verdana"/>
                <a:ea typeface="Verdana"/>
              </a:rPr>
              <a:t>AND SOCIAL AMENITIES</a:t>
            </a:r>
            <a:endParaRPr lang="en-ZW" sz="1100" b="0" strike="noStrike" spc="-1">
              <a:latin typeface="Arial"/>
            </a:endParaRPr>
          </a:p>
        </p:txBody>
      </p:sp>
      <p:sp>
        <p:nvSpPr>
          <p:cNvPr id="4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49" name="CustomShape 3"/>
          <p:cNvSpPr/>
          <p:nvPr/>
        </p:nvSpPr>
        <p:spPr>
          <a:xfrm>
            <a:off x="973008" y="1703058"/>
            <a:ext cx="8830440" cy="313786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343080" indent="-342720">
              <a:lnSpc>
                <a:spcPct val="100000"/>
              </a:lnSpc>
              <a:buClr>
                <a:srgbClr val="000000"/>
              </a:buClr>
              <a:buFont typeface="Calibri Light"/>
              <a:buAutoNum type="arabicPeriod"/>
            </a:pPr>
            <a:r>
              <a:rPr lang="en-US" sz="1800" b="1" strike="noStrike" spc="-1" dirty="0">
                <a:solidFill>
                  <a:srgbClr val="000000"/>
                </a:solidFill>
                <a:latin typeface="Verdana"/>
                <a:ea typeface="Verdana"/>
              </a:rPr>
              <a:t>Introduction </a:t>
            </a:r>
          </a:p>
          <a:p>
            <a:pPr marL="343080" indent="-342720">
              <a:lnSpc>
                <a:spcPct val="100000"/>
              </a:lnSpc>
              <a:buClr>
                <a:srgbClr val="000000"/>
              </a:buClr>
              <a:buFont typeface="Calibri Light"/>
              <a:buAutoNum type="arabicPeriod"/>
            </a:pPr>
            <a:r>
              <a:rPr lang="en-US" b="1" spc="-1" dirty="0">
                <a:solidFill>
                  <a:srgbClr val="000000"/>
                </a:solidFill>
                <a:latin typeface="Verdana"/>
                <a:ea typeface="Verdana"/>
              </a:rPr>
              <a:t>Highlights </a:t>
            </a:r>
            <a:r>
              <a:rPr lang="en-US" spc="-1" dirty="0">
                <a:solidFill>
                  <a:srgbClr val="000000"/>
                </a:solidFill>
                <a:latin typeface="Verdana"/>
                <a:ea typeface="Verdana"/>
              </a:rPr>
              <a:t>:-Demand side of housing </a:t>
            </a:r>
            <a:endParaRPr lang="en-ZW" spc="-1" dirty="0"/>
          </a:p>
          <a:p>
            <a:pPr>
              <a:lnSpc>
                <a:spcPct val="100000"/>
              </a:lnSpc>
            </a:pPr>
            <a:r>
              <a:rPr lang="en-US" spc="-1" dirty="0">
                <a:solidFill>
                  <a:srgbClr val="000000"/>
                </a:solidFill>
                <a:latin typeface="Verdana"/>
                <a:ea typeface="Verdana"/>
              </a:rPr>
              <a:t>		-Stocks of GPP, NHF and Institutional Properties</a:t>
            </a:r>
            <a:endParaRPr lang="en-ZW" spc="-1" dirty="0"/>
          </a:p>
          <a:p>
            <a:pPr>
              <a:lnSpc>
                <a:spcPct val="100000"/>
              </a:lnSpc>
            </a:pPr>
            <a:r>
              <a:rPr lang="en-US" spc="-1" dirty="0">
                <a:solidFill>
                  <a:srgbClr val="000000"/>
                </a:solidFill>
                <a:latin typeface="Verdana"/>
                <a:ea typeface="Verdana"/>
              </a:rPr>
              <a:t>		-GPPs under construction </a:t>
            </a:r>
            <a:endParaRPr lang="en-ZW" spc="-1" dirty="0"/>
          </a:p>
          <a:p>
            <a:pPr>
              <a:lnSpc>
                <a:spcPct val="100000"/>
              </a:lnSpc>
            </a:pPr>
            <a:r>
              <a:rPr lang="en-US" spc="-1" dirty="0">
                <a:solidFill>
                  <a:srgbClr val="000000"/>
                </a:solidFill>
                <a:latin typeface="Verdana"/>
                <a:ea typeface="Verdana"/>
              </a:rPr>
              <a:t>		-Dilapidated properties </a:t>
            </a:r>
            <a:endParaRPr lang="en-ZW" spc="-1" dirty="0"/>
          </a:p>
          <a:p>
            <a:pPr>
              <a:lnSpc>
                <a:spcPct val="100000"/>
              </a:lnSpc>
            </a:pPr>
            <a:r>
              <a:rPr lang="en-US" spc="-1" dirty="0">
                <a:solidFill>
                  <a:srgbClr val="000000"/>
                </a:solidFill>
                <a:latin typeface="Verdana"/>
                <a:ea typeface="Verdana"/>
              </a:rPr>
              <a:t>		-The National Housing Allocation Policy </a:t>
            </a:r>
          </a:p>
          <a:p>
            <a:pPr>
              <a:lnSpc>
                <a:spcPct val="100000"/>
              </a:lnSpc>
            </a:pPr>
            <a:r>
              <a:rPr lang="en-US" spc="-1" dirty="0">
                <a:solidFill>
                  <a:srgbClr val="000000"/>
                </a:solidFill>
                <a:latin typeface="Verdana"/>
                <a:ea typeface="Verdana"/>
              </a:rPr>
              <a:t>		-The Zimbabwe National Human Settlements Policy</a:t>
            </a:r>
            <a:endParaRPr lang="en-ZW" spc="-1" dirty="0"/>
          </a:p>
          <a:p>
            <a:pPr marL="360">
              <a:lnSpc>
                <a:spcPct val="100000"/>
              </a:lnSpc>
              <a:buClr>
                <a:srgbClr val="000000"/>
              </a:buClr>
            </a:pPr>
            <a:endParaRPr lang="en-US" b="1" spc="-1" dirty="0">
              <a:solidFill>
                <a:srgbClr val="000000"/>
              </a:solidFill>
              <a:latin typeface="Verdana"/>
              <a:ea typeface="Verdana"/>
            </a:endParaRPr>
          </a:p>
          <a:p>
            <a:pPr marL="360">
              <a:lnSpc>
                <a:spcPct val="100000"/>
              </a:lnSpc>
              <a:buClr>
                <a:srgbClr val="000000"/>
              </a:buClr>
            </a:pPr>
            <a:r>
              <a:rPr lang="en-US" b="1" spc="-1" dirty="0">
                <a:solidFill>
                  <a:srgbClr val="000000"/>
                </a:solidFill>
                <a:latin typeface="Verdana"/>
                <a:ea typeface="Verdana"/>
              </a:rPr>
              <a:t>3. Concept note for civil service housing program </a:t>
            </a:r>
          </a:p>
          <a:p>
            <a:pPr marL="360">
              <a:lnSpc>
                <a:spcPct val="100000"/>
              </a:lnSpc>
              <a:buClr>
                <a:srgbClr val="000000"/>
              </a:buClr>
            </a:pPr>
            <a:r>
              <a:rPr lang="en-US" sz="1800" b="1" strike="noStrike" spc="-1" dirty="0">
                <a:solidFill>
                  <a:srgbClr val="000000"/>
                </a:solidFill>
                <a:latin typeface="Verdana"/>
                <a:ea typeface="Verdana"/>
              </a:rPr>
              <a:t>4. Conclusion </a:t>
            </a:r>
            <a:endParaRPr lang="en-ZW" sz="1800" b="0" strike="noStrike" spc="-1" dirty="0">
              <a:latin typeface="Arial"/>
            </a:endParaRPr>
          </a:p>
          <a:p>
            <a:pPr>
              <a:lnSpc>
                <a:spcPct val="100000"/>
              </a:lnSpc>
            </a:pPr>
            <a:r>
              <a:rPr lang="en-US" sz="1800" b="1" strike="noStrike" spc="-1" dirty="0">
                <a:solidFill>
                  <a:srgbClr val="000000"/>
                </a:solidFill>
                <a:latin typeface="Verdana"/>
                <a:ea typeface="Verdana"/>
              </a:rPr>
              <a:t>		</a:t>
            </a:r>
            <a:endParaRPr lang="en-ZW" sz="1800" b="0" strike="noStrike" spc="-1" dirty="0">
              <a:latin typeface="Arial"/>
            </a:endParaRPr>
          </a:p>
        </p:txBody>
      </p:sp>
      <p:sp>
        <p:nvSpPr>
          <p:cNvPr id="50" name="CustomShape 4"/>
          <p:cNvSpPr/>
          <p:nvPr/>
        </p:nvSpPr>
        <p:spPr>
          <a:xfrm>
            <a:off x="2278613" y="811189"/>
            <a:ext cx="3962160" cy="364680"/>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ZW" sz="1800" b="1" strike="noStrike" spc="-1" dirty="0">
                <a:solidFill>
                  <a:srgbClr val="000000"/>
                </a:solidFill>
                <a:latin typeface="Verdana"/>
                <a:ea typeface="Verdana"/>
              </a:rPr>
              <a:t>PRESENTATION OUTLINE</a:t>
            </a:r>
            <a:endParaRPr lang="en-ZW" sz="18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4"/>
          <p:cNvPicPr/>
          <p:nvPr/>
        </p:nvPicPr>
        <p:blipFill>
          <a:blip r:embed="rId2"/>
          <a:stretch/>
        </p:blipFill>
        <p:spPr>
          <a:xfrm>
            <a:off x="10676160" y="5066280"/>
            <a:ext cx="1129680" cy="975240"/>
          </a:xfrm>
          <a:prstGeom prst="rect">
            <a:avLst/>
          </a:prstGeom>
          <a:ln>
            <a:noFill/>
          </a:ln>
        </p:spPr>
      </p:pic>
      <p:sp>
        <p:nvSpPr>
          <p:cNvPr id="52" name="CustomShape 1"/>
          <p:cNvSpPr/>
          <p:nvPr/>
        </p:nvSpPr>
        <p:spPr>
          <a:xfrm>
            <a:off x="10247760" y="6041520"/>
            <a:ext cx="2083680" cy="273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600" b="1" strike="noStrike" spc="-1">
                <a:solidFill>
                  <a:srgbClr val="000000"/>
                </a:solidFill>
                <a:latin typeface="Verdana"/>
                <a:ea typeface="Verdana"/>
              </a:rPr>
              <a:t>MINISTRY OF NATIONAL HOUSING </a:t>
            </a:r>
            <a:endParaRPr lang="en-ZW" sz="600" b="0" strike="noStrike" spc="-1">
              <a:latin typeface="Arial"/>
            </a:endParaRPr>
          </a:p>
          <a:p>
            <a:pPr algn="ctr">
              <a:lnSpc>
                <a:spcPct val="100000"/>
              </a:lnSpc>
            </a:pPr>
            <a:r>
              <a:rPr lang="en-US" sz="600" b="1" strike="noStrike" spc="-1">
                <a:solidFill>
                  <a:srgbClr val="000000"/>
                </a:solidFill>
                <a:latin typeface="Verdana"/>
                <a:ea typeface="Verdana"/>
              </a:rPr>
              <a:t>AND SOCIAL AMENITIES</a:t>
            </a:r>
            <a:endParaRPr lang="en-ZW" sz="600" b="0" strike="noStrike" spc="-1">
              <a:latin typeface="Arial"/>
            </a:endParaRPr>
          </a:p>
        </p:txBody>
      </p:sp>
      <p:sp>
        <p:nvSpPr>
          <p:cNvPr id="53"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54" name="CustomShape 3"/>
          <p:cNvSpPr/>
          <p:nvPr/>
        </p:nvSpPr>
        <p:spPr>
          <a:xfrm>
            <a:off x="807480" y="519120"/>
            <a:ext cx="9572040" cy="556930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dirty="0">
              <a:latin typeface="Arial"/>
            </a:endParaRPr>
          </a:p>
          <a:p>
            <a:pPr>
              <a:lnSpc>
                <a:spcPct val="100000"/>
              </a:lnSpc>
            </a:pPr>
            <a:endParaRPr lang="en-ZW" sz="1800" b="0" strike="noStrike" spc="-1" dirty="0">
              <a:latin typeface="Arial"/>
            </a:endParaRPr>
          </a:p>
          <a:p>
            <a:pPr algn="just"/>
            <a:r>
              <a:rPr lang="en-US" sz="1600" dirty="0"/>
              <a:t>During the last consultative workshop, the Public Service Property Ownership Joint Committee was tasked look into the following tasks; </a:t>
            </a:r>
          </a:p>
          <a:p>
            <a:pPr algn="just"/>
            <a:endParaRPr lang="en-ZW" sz="1600" dirty="0"/>
          </a:p>
          <a:p>
            <a:pPr marL="285750" lvl="0" indent="-285750" algn="just">
              <a:buFont typeface="Courier New" panose="02070309020205020404" pitchFamily="49" charset="0"/>
              <a:buChar char="o"/>
            </a:pPr>
            <a:r>
              <a:rPr lang="en-US" sz="1600" dirty="0"/>
              <a:t>Review the proposed committee terms of reference</a:t>
            </a:r>
            <a:endParaRPr lang="en-ZW" sz="1600" dirty="0"/>
          </a:p>
          <a:p>
            <a:pPr marL="285750" lvl="0" indent="-285750" algn="just">
              <a:buFont typeface="Courier New" panose="02070309020205020404" pitchFamily="49" charset="0"/>
              <a:buChar char="o"/>
            </a:pPr>
            <a:r>
              <a:rPr lang="en-US" sz="1600" dirty="0"/>
              <a:t>To come up with a time framed roadmap on property initiatives for civil servants</a:t>
            </a:r>
            <a:endParaRPr lang="en-ZW" sz="1600" dirty="0"/>
          </a:p>
          <a:p>
            <a:pPr marL="285750" lvl="0" indent="-285750" algn="just">
              <a:buFont typeface="Courier New" panose="02070309020205020404" pitchFamily="49" charset="0"/>
              <a:buChar char="o"/>
            </a:pPr>
            <a:r>
              <a:rPr lang="en-US" sz="1600" dirty="0"/>
              <a:t>Develop a concept note on property ownership initiatives for civil servants</a:t>
            </a:r>
            <a:endParaRPr lang="en-ZW" sz="1600" dirty="0"/>
          </a:p>
          <a:p>
            <a:pPr algn="just"/>
            <a:r>
              <a:rPr lang="en-US" sz="1600" dirty="0"/>
              <a:t> </a:t>
            </a:r>
            <a:endParaRPr lang="en-ZW" sz="1600" dirty="0"/>
          </a:p>
          <a:p>
            <a:pPr algn="just">
              <a:lnSpc>
                <a:spcPct val="100000"/>
              </a:lnSpc>
            </a:pPr>
            <a:endParaRPr lang="en-ZW" sz="1600" b="0" strike="noStrike" spc="-1" dirty="0"/>
          </a:p>
          <a:p>
            <a:pPr algn="just">
              <a:lnSpc>
                <a:spcPct val="100000"/>
              </a:lnSpc>
            </a:pPr>
            <a:endParaRPr lang="en-ZW" sz="1600" b="0" strike="noStrike" spc="-1" dirty="0"/>
          </a:p>
          <a:p>
            <a:pPr algn="just">
              <a:lnSpc>
                <a:spcPct val="100000"/>
              </a:lnSpc>
            </a:pPr>
            <a:endParaRPr lang="en-ZW" sz="1600" b="0" strike="noStrike" spc="-1" dirty="0"/>
          </a:p>
          <a:p>
            <a:pPr marL="285840" indent="-285480" algn="just">
              <a:buClr>
                <a:srgbClr val="000000"/>
              </a:buClr>
              <a:buFont typeface="Courier New"/>
              <a:buChar char="o"/>
            </a:pPr>
            <a:r>
              <a:rPr lang="en-US" sz="1600" dirty="0"/>
              <a:t>The purpose of the National Joint Negotiating Housing Committee is to assist the National Joint Negotiating Committee (NJNC) in fulfilling its obligations and responsibilities with respect to delivery of affordable properties to the Civil Service Employees.</a:t>
            </a:r>
          </a:p>
          <a:p>
            <a:pPr marL="285840" indent="-285480" algn="just">
              <a:buClr>
                <a:srgbClr val="000000"/>
              </a:buClr>
              <a:buFont typeface="Courier New"/>
              <a:buChar char="o"/>
            </a:pPr>
            <a:r>
              <a:rPr lang="en-US" sz="1600" dirty="0"/>
              <a:t>Its members include workers representatives from Zimbabwe Confederation of Public Service Trade Unions  and MDAs  that include PSC, MPSLSW, MNHSA, MLGPW, MLAFRWD, NBS. </a:t>
            </a:r>
            <a:endParaRPr lang="en-US" sz="1600" b="0" strike="noStrike" spc="-1" dirty="0">
              <a:solidFill>
                <a:srgbClr val="000000"/>
              </a:solidFill>
              <a:ea typeface="Verdana"/>
            </a:endParaRPr>
          </a:p>
          <a:p>
            <a:pPr algn="just">
              <a:lnSpc>
                <a:spcPct val="100000"/>
              </a:lnSpc>
            </a:pPr>
            <a:endParaRPr lang="en-US" sz="1600" b="1" spc="-1" dirty="0">
              <a:solidFill>
                <a:srgbClr val="000000"/>
              </a:solidFill>
              <a:ea typeface="Verdana"/>
            </a:endParaRPr>
          </a:p>
          <a:p>
            <a:pPr algn="just">
              <a:lnSpc>
                <a:spcPct val="100000"/>
              </a:lnSpc>
            </a:pPr>
            <a:endParaRPr lang="en-US" sz="1600" b="1" spc="-1" dirty="0">
              <a:solidFill>
                <a:srgbClr val="000000"/>
              </a:solidFill>
              <a:ea typeface="Verdana"/>
            </a:endParaRPr>
          </a:p>
          <a:p>
            <a:pPr algn="just">
              <a:lnSpc>
                <a:spcPct val="100000"/>
              </a:lnSpc>
            </a:pPr>
            <a:endParaRPr lang="en-ZW" sz="1600" b="0" strike="noStrike" spc="-1" dirty="0">
              <a:latin typeface="Arial"/>
            </a:endParaRPr>
          </a:p>
          <a:p>
            <a:pPr>
              <a:lnSpc>
                <a:spcPct val="100000"/>
              </a:lnSpc>
            </a:pPr>
            <a:endParaRPr lang="en-ZW" sz="1600" b="0" strike="noStrike" spc="-1" dirty="0">
              <a:latin typeface="Arial"/>
            </a:endParaRPr>
          </a:p>
          <a:p>
            <a:pPr>
              <a:lnSpc>
                <a:spcPct val="100000"/>
              </a:lnSpc>
            </a:pPr>
            <a:endParaRPr lang="en-ZW" sz="1600" b="0" strike="noStrike" spc="-1" dirty="0">
              <a:latin typeface="Arial"/>
            </a:endParaRPr>
          </a:p>
        </p:txBody>
      </p:sp>
      <p:sp>
        <p:nvSpPr>
          <p:cNvPr id="55" name="CustomShape 4"/>
          <p:cNvSpPr/>
          <p:nvPr/>
        </p:nvSpPr>
        <p:spPr>
          <a:xfrm>
            <a:off x="807480" y="485640"/>
            <a:ext cx="3344040" cy="364680"/>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b="1" spc="-1" dirty="0">
                <a:solidFill>
                  <a:srgbClr val="000000"/>
                </a:solidFill>
                <a:latin typeface="Verdana"/>
                <a:ea typeface="Verdana"/>
              </a:rPr>
              <a:t>Introduction</a:t>
            </a:r>
            <a:endParaRPr lang="en-ZW" sz="1800" b="0" strike="noStrike" spc="-1" dirty="0">
              <a:latin typeface="Arial"/>
            </a:endParaRPr>
          </a:p>
        </p:txBody>
      </p:sp>
      <p:sp>
        <p:nvSpPr>
          <p:cNvPr id="7" name="CustomShape 4"/>
          <p:cNvSpPr/>
          <p:nvPr/>
        </p:nvSpPr>
        <p:spPr>
          <a:xfrm>
            <a:off x="807480" y="2939091"/>
            <a:ext cx="3344040" cy="364680"/>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b="1" spc="-1" dirty="0">
                <a:solidFill>
                  <a:srgbClr val="000000"/>
                </a:solidFill>
                <a:latin typeface="Verdana"/>
                <a:ea typeface="Verdana"/>
              </a:rPr>
              <a:t>Terms of Reference</a:t>
            </a:r>
            <a:endParaRPr lang="en-ZW" sz="18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4"/>
          <p:cNvPicPr/>
          <p:nvPr/>
        </p:nvPicPr>
        <p:blipFill>
          <a:blip r:embed="rId2"/>
          <a:stretch/>
        </p:blipFill>
        <p:spPr>
          <a:xfrm>
            <a:off x="10676160" y="5066280"/>
            <a:ext cx="1129680" cy="975240"/>
          </a:xfrm>
          <a:prstGeom prst="rect">
            <a:avLst/>
          </a:prstGeom>
          <a:ln>
            <a:noFill/>
          </a:ln>
        </p:spPr>
      </p:pic>
      <p:sp>
        <p:nvSpPr>
          <p:cNvPr id="52" name="CustomShape 1"/>
          <p:cNvSpPr/>
          <p:nvPr/>
        </p:nvSpPr>
        <p:spPr>
          <a:xfrm>
            <a:off x="10247760" y="6041520"/>
            <a:ext cx="2083680" cy="273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600" b="1" strike="noStrike" spc="-1">
                <a:solidFill>
                  <a:srgbClr val="000000"/>
                </a:solidFill>
                <a:latin typeface="Verdana"/>
                <a:ea typeface="Verdana"/>
              </a:rPr>
              <a:t>MINISTRY OF NATIONAL HOUSING </a:t>
            </a:r>
            <a:endParaRPr lang="en-ZW" sz="600" b="0" strike="noStrike" spc="-1">
              <a:latin typeface="Arial"/>
            </a:endParaRPr>
          </a:p>
          <a:p>
            <a:pPr algn="ctr">
              <a:lnSpc>
                <a:spcPct val="100000"/>
              </a:lnSpc>
            </a:pPr>
            <a:r>
              <a:rPr lang="en-US" sz="600" b="1" strike="noStrike" spc="-1">
                <a:solidFill>
                  <a:srgbClr val="000000"/>
                </a:solidFill>
                <a:latin typeface="Verdana"/>
                <a:ea typeface="Verdana"/>
              </a:rPr>
              <a:t>AND SOCIAL AMENITIES</a:t>
            </a:r>
            <a:endParaRPr lang="en-ZW" sz="600" b="0" strike="noStrike" spc="-1">
              <a:latin typeface="Arial"/>
            </a:endParaRPr>
          </a:p>
        </p:txBody>
      </p:sp>
      <p:sp>
        <p:nvSpPr>
          <p:cNvPr id="53"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54" name="CustomShape 3"/>
          <p:cNvSpPr/>
          <p:nvPr/>
        </p:nvSpPr>
        <p:spPr>
          <a:xfrm>
            <a:off x="807480" y="519120"/>
            <a:ext cx="9572040" cy="747956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dirty="0">
              <a:latin typeface="Arial"/>
            </a:endParaRPr>
          </a:p>
          <a:p>
            <a:pPr>
              <a:lnSpc>
                <a:spcPct val="100000"/>
              </a:lnSpc>
            </a:pPr>
            <a:endParaRPr lang="en-ZW" sz="1800" b="0" strike="noStrike" spc="-1" dirty="0">
              <a:latin typeface="Arial"/>
            </a:endParaRPr>
          </a:p>
          <a:p>
            <a:endParaRPr lang="en-ZW" dirty="0"/>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To undertake research on areas of property investments and needs of the civil servants as assigned by the NJNC.</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Assess each potential property investment business case and recommend implementation strategies.</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To review a comprehensive database for Civil Servants members awaiting allocation of State land and properties.</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To engage responsible MDAs in identifying land banks for developing low-cost properties for the Civil Service Employees.</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Keep track on implementation decision of the National Joint Negotiating Council on Property investment issues to achieve non-monetary compensation to intended beneficiaries.</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Propose and recommend policy changes in relation to the Human Settlement Policy and related policies.</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To propose and recommend partnerships with landowners and developers, including private developers and local authorities who are providing affordable properties development throughout the country.</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n-US" kern="100" dirty="0">
                <a:latin typeface="Times New Roman" panose="02020603050405020304" pitchFamily="18" charset="0"/>
                <a:ea typeface="Calibri" panose="020F0502020204030204" pitchFamily="34" charset="0"/>
                <a:cs typeface="Times New Roman" panose="02020603050405020304" pitchFamily="18" charset="0"/>
              </a:rPr>
              <a:t>Assess, review and recommend projects budget to NJNC for approval.</a:t>
            </a:r>
            <a:endParaRPr lang="en-ZW" sz="1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ZW" sz="1800" b="0" strike="noStrike" spc="-1" dirty="0">
              <a:latin typeface="Arial"/>
            </a:endParaRPr>
          </a:p>
          <a:p>
            <a:pPr marL="285840" indent="-285480" algn="just">
              <a:lnSpc>
                <a:spcPct val="100000"/>
              </a:lnSpc>
              <a:buClr>
                <a:srgbClr val="000000"/>
              </a:buClr>
              <a:buFont typeface="Courier New"/>
              <a:buChar char="o"/>
            </a:pPr>
            <a:endParaRPr lang="en-US" sz="1600" b="0" strike="noStrike" spc="-1" dirty="0">
              <a:solidFill>
                <a:srgbClr val="000000"/>
              </a:solidFill>
              <a:latin typeface="Verdana"/>
              <a:ea typeface="Verdana"/>
            </a:endParaRPr>
          </a:p>
          <a:p>
            <a:pPr>
              <a:lnSpc>
                <a:spcPct val="100000"/>
              </a:lnSpc>
            </a:pPr>
            <a:endParaRPr lang="en-US" b="1" spc="-1" dirty="0">
              <a:solidFill>
                <a:srgbClr val="000000"/>
              </a:solidFill>
              <a:latin typeface="Verdana"/>
              <a:ea typeface="Verdana"/>
            </a:endParaRPr>
          </a:p>
          <a:p>
            <a:pPr>
              <a:lnSpc>
                <a:spcPct val="100000"/>
              </a:lnSpc>
            </a:pPr>
            <a:endParaRPr lang="en-US" b="1" spc="-1" dirty="0">
              <a:solidFill>
                <a:srgbClr val="000000"/>
              </a:solidFill>
              <a:latin typeface="Verdana"/>
              <a:ea typeface="Verdana"/>
            </a:endParaRPr>
          </a:p>
          <a:p>
            <a:pPr algn="just">
              <a:lnSpc>
                <a:spcPct val="100000"/>
              </a:lnSpc>
            </a:pPr>
            <a:endParaRPr lang="en-ZW" sz="1600" b="0" strike="noStrike" spc="-1" dirty="0">
              <a:latin typeface="Arial"/>
            </a:endParaRPr>
          </a:p>
          <a:p>
            <a:pPr>
              <a:lnSpc>
                <a:spcPct val="100000"/>
              </a:lnSpc>
            </a:pPr>
            <a:endParaRPr lang="en-ZW" sz="1600" b="0" strike="noStrike" spc="-1" dirty="0">
              <a:latin typeface="Arial"/>
            </a:endParaRPr>
          </a:p>
          <a:p>
            <a:pPr>
              <a:lnSpc>
                <a:spcPct val="100000"/>
              </a:lnSpc>
            </a:pPr>
            <a:endParaRPr lang="en-ZW" sz="1600" b="0" strike="noStrike" spc="-1" dirty="0">
              <a:latin typeface="Arial"/>
            </a:endParaRPr>
          </a:p>
        </p:txBody>
      </p:sp>
      <p:sp>
        <p:nvSpPr>
          <p:cNvPr id="55" name="CustomShape 4"/>
          <p:cNvSpPr/>
          <p:nvPr/>
        </p:nvSpPr>
        <p:spPr>
          <a:xfrm>
            <a:off x="2042388" y="805680"/>
            <a:ext cx="5931648"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b="1" spc="-1" dirty="0">
                <a:solidFill>
                  <a:srgbClr val="000000"/>
                </a:solidFill>
                <a:latin typeface="Verdana"/>
                <a:ea typeface="Verdana"/>
              </a:rPr>
              <a:t>Summary of the objectives of the committee </a:t>
            </a:r>
            <a:endParaRPr lang="en-ZW" sz="1800" b="0" strike="noStrike" spc="-1" dirty="0">
              <a:latin typeface="Arial"/>
            </a:endParaRPr>
          </a:p>
        </p:txBody>
      </p:sp>
    </p:spTree>
    <p:extLst>
      <p:ext uri="{BB962C8B-B14F-4D97-AF65-F5344CB8AC3E}">
        <p14:creationId xmlns:p14="http://schemas.microsoft.com/office/powerpoint/2010/main" val="1493084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p:nvPr/>
        </p:nvPicPr>
        <p:blipFill>
          <a:blip r:embed="rId2"/>
          <a:stretch/>
        </p:blipFill>
        <p:spPr>
          <a:xfrm>
            <a:off x="9852480" y="5008320"/>
            <a:ext cx="1365120" cy="1177920"/>
          </a:xfrm>
          <a:prstGeom prst="rect">
            <a:avLst/>
          </a:prstGeom>
          <a:ln>
            <a:noFill/>
          </a:ln>
        </p:spPr>
      </p:pic>
      <p:sp>
        <p:nvSpPr>
          <p:cNvPr id="7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7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79" name="CustomShape 3"/>
          <p:cNvSpPr/>
          <p:nvPr/>
        </p:nvSpPr>
        <p:spPr>
          <a:xfrm>
            <a:off x="799200" y="921960"/>
            <a:ext cx="102722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80" name="CustomShape 4"/>
          <p:cNvSpPr/>
          <p:nvPr/>
        </p:nvSpPr>
        <p:spPr>
          <a:xfrm>
            <a:off x="479520" y="592547"/>
            <a:ext cx="10591920" cy="206064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n-US" sz="1600" b="0" strike="noStrike" spc="-1" dirty="0">
                <a:solidFill>
                  <a:srgbClr val="000000"/>
                </a:solidFill>
                <a:latin typeface="Verdana"/>
                <a:ea typeface="Verdana"/>
              </a:rPr>
              <a:t>Statistics from the recent NDS 1 Housing Delivery Report show that 40% of housing projects are being funded and implemented by </a:t>
            </a:r>
            <a:r>
              <a:rPr lang="en-US" sz="1600" spc="-1" dirty="0">
                <a:solidFill>
                  <a:srgbClr val="000000"/>
                </a:solidFill>
                <a:latin typeface="Verdana"/>
                <a:ea typeface="Verdana"/>
              </a:rPr>
              <a:t>Local Authorities</a:t>
            </a:r>
            <a:r>
              <a:rPr lang="en-US" sz="1600" b="0" strike="noStrike" spc="-1" dirty="0">
                <a:solidFill>
                  <a:srgbClr val="000000"/>
                </a:solidFill>
                <a:latin typeface="Verdana"/>
                <a:ea typeface="Verdana"/>
              </a:rPr>
              <a:t>, 26% by Banks, 23% by Private Developers and 11% by Treasury. </a:t>
            </a:r>
            <a:endParaRPr lang="en-US" sz="1600" spc="-1" dirty="0">
              <a:solidFill>
                <a:srgbClr val="000000"/>
              </a:solidFill>
              <a:latin typeface="Verdana"/>
              <a:ea typeface="Verdana"/>
            </a:endParaRPr>
          </a:p>
          <a:p>
            <a:pPr algn="just">
              <a:lnSpc>
                <a:spcPct val="100000"/>
              </a:lnSpc>
            </a:pPr>
            <a:r>
              <a:rPr lang="en-US" sz="1600" b="1" u="sng" strike="noStrike" spc="-1" dirty="0">
                <a:solidFill>
                  <a:srgbClr val="000000"/>
                </a:solidFill>
                <a:latin typeface="Verdana"/>
                <a:ea typeface="Verdana"/>
              </a:rPr>
              <a:t>Questions to ask ourselves: </a:t>
            </a:r>
          </a:p>
          <a:p>
            <a:pPr algn="just">
              <a:lnSpc>
                <a:spcPct val="100000"/>
              </a:lnSpc>
            </a:pPr>
            <a:r>
              <a:rPr lang="en-US" sz="1600" b="0" strike="noStrike" spc="-1" dirty="0">
                <a:solidFill>
                  <a:srgbClr val="000000"/>
                </a:solidFill>
                <a:latin typeface="Verdana"/>
                <a:ea typeface="Verdana"/>
              </a:rPr>
              <a:t>Which opportunities can we explore for low cost housing? </a:t>
            </a:r>
          </a:p>
          <a:p>
            <a:pPr algn="just">
              <a:lnSpc>
                <a:spcPct val="100000"/>
              </a:lnSpc>
            </a:pPr>
            <a:r>
              <a:rPr lang="en-US" sz="1600" b="0" strike="noStrike" spc="-1" dirty="0">
                <a:solidFill>
                  <a:srgbClr val="000000"/>
                </a:solidFill>
                <a:latin typeface="Verdana"/>
                <a:ea typeface="Verdana"/>
              </a:rPr>
              <a:t>Which models can we employ? How do we come up with models that benefi</a:t>
            </a:r>
            <a:r>
              <a:rPr lang="en-US" sz="1600" spc="-1" dirty="0">
                <a:solidFill>
                  <a:srgbClr val="000000"/>
                </a:solidFill>
                <a:latin typeface="Verdana"/>
                <a:ea typeface="Verdana"/>
              </a:rPr>
              <a:t>t</a:t>
            </a:r>
            <a:r>
              <a:rPr lang="en-US" sz="1600" b="0" strike="noStrike" spc="-1" dirty="0">
                <a:solidFill>
                  <a:srgbClr val="000000"/>
                </a:solidFill>
                <a:latin typeface="Verdana"/>
                <a:ea typeface="Verdana"/>
              </a:rPr>
              <a:t>  the civil service sector and create packages for this group and how can we remodel rent to buy models  to enable housing access by the majority of home seekers?</a:t>
            </a:r>
            <a:endParaRPr lang="en-ZW" sz="1600" b="0" strike="noStrike" spc="-1" dirty="0">
              <a:latin typeface="Arial"/>
            </a:endParaRPr>
          </a:p>
        </p:txBody>
      </p:sp>
      <p:graphicFrame>
        <p:nvGraphicFramePr>
          <p:cNvPr id="81" name="Chart 11"/>
          <p:cNvGraphicFramePr/>
          <p:nvPr>
            <p:extLst>
              <p:ext uri="{D42A27DB-BD31-4B8C-83A1-F6EECF244321}">
                <p14:modId xmlns:p14="http://schemas.microsoft.com/office/powerpoint/2010/main" val="2957338434"/>
              </p:ext>
            </p:extLst>
          </p:nvPr>
        </p:nvGraphicFramePr>
        <p:xfrm>
          <a:off x="2205900" y="2589371"/>
          <a:ext cx="7371720" cy="4114080"/>
        </p:xfrm>
        <a:graphic>
          <a:graphicData uri="http://schemas.openxmlformats.org/drawingml/2006/chart">
            <c:chart xmlns:c="http://schemas.openxmlformats.org/drawingml/2006/chart" xmlns:r="http://schemas.openxmlformats.org/officeDocument/2006/relationships" r:id="rId3"/>
          </a:graphicData>
        </a:graphic>
      </p:graphicFrame>
      <p:sp>
        <p:nvSpPr>
          <p:cNvPr id="82" name="CustomShape 5"/>
          <p:cNvSpPr/>
          <p:nvPr/>
        </p:nvSpPr>
        <p:spPr>
          <a:xfrm>
            <a:off x="6016680" y="3720240"/>
            <a:ext cx="2112480" cy="51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ZW" sz="1200" b="1" strike="noStrike" spc="-1">
                <a:solidFill>
                  <a:srgbClr val="000000"/>
                </a:solidFill>
                <a:latin typeface="Verdana"/>
                <a:ea typeface="Verdana"/>
              </a:rPr>
              <a:t>LOCAL AUTHORITIES</a:t>
            </a:r>
            <a:endParaRPr lang="en-ZW" sz="1200" b="0" strike="noStrike" spc="-1">
              <a:latin typeface="Arial"/>
            </a:endParaRPr>
          </a:p>
          <a:p>
            <a:pPr algn="ctr">
              <a:lnSpc>
                <a:spcPct val="100000"/>
              </a:lnSpc>
            </a:pPr>
            <a:r>
              <a:rPr lang="en-ZW" sz="1600" b="1" strike="noStrike" spc="-1">
                <a:solidFill>
                  <a:srgbClr val="FFFFFF"/>
                </a:solidFill>
                <a:latin typeface="Verdana"/>
                <a:ea typeface="Verdana"/>
              </a:rPr>
              <a:t>40%</a:t>
            </a:r>
            <a:endParaRPr lang="en-ZW" sz="1600" b="0" strike="noStrike" spc="-1">
              <a:latin typeface="Arial"/>
            </a:endParaRPr>
          </a:p>
        </p:txBody>
      </p:sp>
      <p:sp>
        <p:nvSpPr>
          <p:cNvPr id="83" name="CustomShape 6"/>
          <p:cNvSpPr/>
          <p:nvPr/>
        </p:nvSpPr>
        <p:spPr>
          <a:xfrm>
            <a:off x="4812840" y="3130560"/>
            <a:ext cx="1203840" cy="51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ZW" sz="1200" b="1" strike="noStrike" spc="-1" dirty="0">
                <a:solidFill>
                  <a:srgbClr val="000000"/>
                </a:solidFill>
                <a:latin typeface="Verdana"/>
                <a:ea typeface="Verdana"/>
              </a:rPr>
              <a:t>TREASURY</a:t>
            </a:r>
            <a:endParaRPr lang="en-ZW" sz="1200" b="0" strike="noStrike" spc="-1" dirty="0">
              <a:latin typeface="Arial"/>
            </a:endParaRPr>
          </a:p>
          <a:p>
            <a:pPr>
              <a:lnSpc>
                <a:spcPct val="100000"/>
              </a:lnSpc>
            </a:pPr>
            <a:r>
              <a:rPr lang="en-ZW" sz="1600" b="1" strike="noStrike" spc="-1" dirty="0">
                <a:solidFill>
                  <a:srgbClr val="FFFFFF"/>
                </a:solidFill>
                <a:latin typeface="Verdana"/>
                <a:ea typeface="Verdana"/>
              </a:rPr>
              <a:t>11%</a:t>
            </a:r>
            <a:endParaRPr lang="en-ZW" sz="1600" b="0" strike="noStrike" spc="-1" dirty="0">
              <a:latin typeface="Arial"/>
            </a:endParaRPr>
          </a:p>
        </p:txBody>
      </p:sp>
      <p:sp>
        <p:nvSpPr>
          <p:cNvPr id="84" name="CustomShape 7"/>
          <p:cNvSpPr/>
          <p:nvPr/>
        </p:nvSpPr>
        <p:spPr>
          <a:xfrm>
            <a:off x="4791960" y="4781520"/>
            <a:ext cx="2199600" cy="51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ZW" sz="1200" b="1" strike="noStrike" spc="-1">
                <a:solidFill>
                  <a:srgbClr val="000000"/>
                </a:solidFill>
                <a:latin typeface="Verdana"/>
                <a:ea typeface="Verdana"/>
              </a:rPr>
              <a:t>PRIVATE DEVELOPERS</a:t>
            </a:r>
            <a:endParaRPr lang="en-ZW" sz="1200" b="0" strike="noStrike" spc="-1">
              <a:latin typeface="Arial"/>
            </a:endParaRPr>
          </a:p>
          <a:p>
            <a:pPr algn="ctr">
              <a:lnSpc>
                <a:spcPct val="100000"/>
              </a:lnSpc>
            </a:pPr>
            <a:r>
              <a:rPr lang="en-ZW" sz="1600" b="1" strike="noStrike" spc="-1">
                <a:solidFill>
                  <a:srgbClr val="FFFFFF"/>
                </a:solidFill>
                <a:latin typeface="Verdana"/>
                <a:ea typeface="Verdana"/>
              </a:rPr>
              <a:t>23%</a:t>
            </a:r>
            <a:endParaRPr lang="en-ZW" sz="1600" b="0" strike="noStrike" spc="-1">
              <a:latin typeface="Arial"/>
            </a:endParaRPr>
          </a:p>
        </p:txBody>
      </p:sp>
      <p:sp>
        <p:nvSpPr>
          <p:cNvPr id="85" name="CustomShape 8"/>
          <p:cNvSpPr/>
          <p:nvPr/>
        </p:nvSpPr>
        <p:spPr>
          <a:xfrm>
            <a:off x="542160" y="254520"/>
            <a:ext cx="3411720" cy="364680"/>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ZW" sz="1800" b="1" strike="noStrike" spc="-1" dirty="0">
                <a:solidFill>
                  <a:srgbClr val="000000"/>
                </a:solidFill>
                <a:latin typeface="Verdana"/>
                <a:ea typeface="Verdana"/>
              </a:rPr>
              <a:t>HOUSING DELIVERY GAP </a:t>
            </a:r>
            <a:endParaRPr lang="en-ZW" sz="1800" b="0" strike="noStrike" spc="-1" dirty="0">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4"/>
          <p:cNvPicPr/>
          <p:nvPr/>
        </p:nvPicPr>
        <p:blipFill>
          <a:blip r:embed="rId2"/>
          <a:stretch/>
        </p:blipFill>
        <p:spPr>
          <a:xfrm>
            <a:off x="9852480" y="5008320"/>
            <a:ext cx="1365120" cy="1177920"/>
          </a:xfrm>
          <a:prstGeom prst="rect">
            <a:avLst/>
          </a:prstGeom>
          <a:ln>
            <a:noFill/>
          </a:ln>
        </p:spPr>
      </p:pic>
      <p:sp>
        <p:nvSpPr>
          <p:cNvPr id="61"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62"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63" name="CustomShape 3"/>
          <p:cNvSpPr/>
          <p:nvPr/>
        </p:nvSpPr>
        <p:spPr>
          <a:xfrm>
            <a:off x="218016" y="1005840"/>
            <a:ext cx="1120320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64" name="CustomShape 4"/>
          <p:cNvSpPr/>
          <p:nvPr/>
        </p:nvSpPr>
        <p:spPr>
          <a:xfrm>
            <a:off x="135720" y="426240"/>
            <a:ext cx="3558456"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ZW" sz="1800" b="1" strike="noStrike" spc="-1" dirty="0">
                <a:solidFill>
                  <a:srgbClr val="000000"/>
                </a:solidFill>
                <a:latin typeface="Verdana"/>
                <a:ea typeface="Verdana"/>
              </a:rPr>
              <a:t>Demand side of housing </a:t>
            </a:r>
            <a:endParaRPr lang="en-ZW" sz="1800" b="0" strike="noStrike" spc="-1" dirty="0">
              <a:latin typeface="Arial"/>
            </a:endParaRPr>
          </a:p>
        </p:txBody>
      </p:sp>
      <p:sp>
        <p:nvSpPr>
          <p:cNvPr id="2" name="Rectangle 1"/>
          <p:cNvSpPr/>
          <p:nvPr/>
        </p:nvSpPr>
        <p:spPr>
          <a:xfrm>
            <a:off x="135720" y="1078479"/>
            <a:ext cx="10663344" cy="646331"/>
          </a:xfrm>
          <a:prstGeom prst="rect">
            <a:avLst/>
          </a:prstGeom>
        </p:spPr>
        <p:txBody>
          <a:bodyPr wrap="square">
            <a:spAutoFit/>
          </a:bodyPr>
          <a:lstStyle/>
          <a:p>
            <a:r>
              <a:rPr lang="en-GB" dirty="0"/>
              <a:t>There are  </a:t>
            </a:r>
            <a:r>
              <a:rPr lang="en-GB" b="1" dirty="0"/>
              <a:t>7,748</a:t>
            </a:r>
            <a:r>
              <a:rPr lang="en-GB" dirty="0"/>
              <a:t> Government Pool Properties nationwide, </a:t>
            </a:r>
            <a:r>
              <a:rPr lang="en-GB" b="1" dirty="0"/>
              <a:t>348</a:t>
            </a:r>
            <a:r>
              <a:rPr lang="en-GB" dirty="0"/>
              <a:t> houses are inhabitable. </a:t>
            </a:r>
          </a:p>
          <a:p>
            <a:r>
              <a:rPr lang="en-GB" dirty="0"/>
              <a:t>The table below outlines the breakdown of these properties by province:</a:t>
            </a:r>
            <a:endParaRPr lang="en-ZW" dirty="0"/>
          </a:p>
        </p:txBody>
      </p:sp>
      <p:graphicFrame>
        <p:nvGraphicFramePr>
          <p:cNvPr id="4" name="Table 3"/>
          <p:cNvGraphicFramePr>
            <a:graphicFrameLocks noGrp="1"/>
          </p:cNvGraphicFramePr>
          <p:nvPr>
            <p:extLst>
              <p:ext uri="{D42A27DB-BD31-4B8C-83A1-F6EECF244321}">
                <p14:modId xmlns:p14="http://schemas.microsoft.com/office/powerpoint/2010/main" val="3097362576"/>
              </p:ext>
            </p:extLst>
          </p:nvPr>
        </p:nvGraphicFramePr>
        <p:xfrm>
          <a:off x="282024" y="1991795"/>
          <a:ext cx="9300888" cy="4436439"/>
        </p:xfrm>
        <a:graphic>
          <a:graphicData uri="http://schemas.openxmlformats.org/drawingml/2006/table">
            <a:tbl>
              <a:tblPr firstRow="1" firstCol="1" bandRow="1">
                <a:tableStyleId>{5C22544A-7EE6-4342-B048-85BDC9FD1C3A}</a:tableStyleId>
              </a:tblPr>
              <a:tblGrid>
                <a:gridCol w="547696">
                  <a:extLst>
                    <a:ext uri="{9D8B030D-6E8A-4147-A177-3AD203B41FA5}">
                      <a16:colId xmlns:a16="http://schemas.microsoft.com/office/drawing/2014/main" val="20000"/>
                    </a:ext>
                  </a:extLst>
                </a:gridCol>
                <a:gridCol w="2551576">
                  <a:extLst>
                    <a:ext uri="{9D8B030D-6E8A-4147-A177-3AD203B41FA5}">
                      <a16:colId xmlns:a16="http://schemas.microsoft.com/office/drawing/2014/main" val="20001"/>
                    </a:ext>
                  </a:extLst>
                </a:gridCol>
                <a:gridCol w="1226198">
                  <a:extLst>
                    <a:ext uri="{9D8B030D-6E8A-4147-A177-3AD203B41FA5}">
                      <a16:colId xmlns:a16="http://schemas.microsoft.com/office/drawing/2014/main" val="20002"/>
                    </a:ext>
                  </a:extLst>
                </a:gridCol>
                <a:gridCol w="1756730">
                  <a:extLst>
                    <a:ext uri="{9D8B030D-6E8A-4147-A177-3AD203B41FA5}">
                      <a16:colId xmlns:a16="http://schemas.microsoft.com/office/drawing/2014/main" val="20003"/>
                    </a:ext>
                  </a:extLst>
                </a:gridCol>
                <a:gridCol w="1472184">
                  <a:extLst>
                    <a:ext uri="{9D8B030D-6E8A-4147-A177-3AD203B41FA5}">
                      <a16:colId xmlns:a16="http://schemas.microsoft.com/office/drawing/2014/main" val="20004"/>
                    </a:ext>
                  </a:extLst>
                </a:gridCol>
                <a:gridCol w="1746504">
                  <a:extLst>
                    <a:ext uri="{9D8B030D-6E8A-4147-A177-3AD203B41FA5}">
                      <a16:colId xmlns:a16="http://schemas.microsoft.com/office/drawing/2014/main" val="20005"/>
                    </a:ext>
                  </a:extLst>
                </a:gridCol>
              </a:tblGrid>
              <a:tr h="831831">
                <a:tc>
                  <a:txBody>
                    <a:bodyPr/>
                    <a:lstStyle/>
                    <a:p>
                      <a:pPr algn="ctr">
                        <a:lnSpc>
                          <a:spcPct val="107000"/>
                        </a:lnSpc>
                        <a:spcAft>
                          <a:spcPts val="0"/>
                        </a:spcAft>
                      </a:pP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PROVINCE</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NUMBER OF HOUSES</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dirty="0">
                          <a:effectLst/>
                        </a:rPr>
                        <a:t>INHABITABLE HOUSES</a:t>
                      </a: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HABITABLE HOUSES</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 UNHABITABLE</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77278">
                <a:tc>
                  <a:txBody>
                    <a:bodyPr/>
                    <a:lstStyle/>
                    <a:p>
                      <a:pPr algn="ctr">
                        <a:lnSpc>
                          <a:spcPct val="107000"/>
                        </a:lnSpc>
                        <a:spcAft>
                          <a:spcPts val="0"/>
                        </a:spcAft>
                      </a:pPr>
                      <a:r>
                        <a:rPr lang="en-GB" sz="1200" kern="100">
                          <a:effectLst/>
                        </a:rPr>
                        <a:t>1</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dirty="0" err="1">
                          <a:effectLst/>
                        </a:rPr>
                        <a:t>Manicaland</a:t>
                      </a: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1183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1169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77278">
                <a:tc>
                  <a:txBody>
                    <a:bodyPr/>
                    <a:lstStyle/>
                    <a:p>
                      <a:pPr algn="ctr">
                        <a:lnSpc>
                          <a:spcPct val="107000"/>
                        </a:lnSpc>
                        <a:spcAft>
                          <a:spcPts val="0"/>
                        </a:spcAft>
                      </a:pPr>
                      <a:r>
                        <a:rPr lang="en-GB" sz="1200" kern="100">
                          <a:effectLst/>
                        </a:rPr>
                        <a:t>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Masvingo</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1066</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972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8.8</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77278">
                <a:tc>
                  <a:txBody>
                    <a:bodyPr/>
                    <a:lstStyle/>
                    <a:p>
                      <a:pPr algn="ctr">
                        <a:lnSpc>
                          <a:spcPct val="107000"/>
                        </a:lnSpc>
                        <a:spcAft>
                          <a:spcPts val="0"/>
                        </a:spcAft>
                      </a:pPr>
                      <a:r>
                        <a:rPr lang="en-GB" sz="1200" kern="100">
                          <a:effectLst/>
                        </a:rPr>
                        <a:t>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Mashonaland East</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997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dirty="0">
                          <a:effectLst/>
                        </a:rPr>
                        <a:t>63</a:t>
                      </a: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934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6.3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77278">
                <a:tc>
                  <a:txBody>
                    <a:bodyPr/>
                    <a:lstStyle/>
                    <a:p>
                      <a:pPr algn="ctr">
                        <a:lnSpc>
                          <a:spcPct val="107000"/>
                        </a:lnSpc>
                        <a:spcAft>
                          <a:spcPts val="0"/>
                        </a:spcAft>
                      </a:pPr>
                      <a:r>
                        <a:rPr lang="en-GB" sz="1200" kern="100">
                          <a:effectLst/>
                        </a:rPr>
                        <a:t>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Mashonaland West</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952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23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929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2.4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54553">
                <a:tc>
                  <a:txBody>
                    <a:bodyPr/>
                    <a:lstStyle/>
                    <a:p>
                      <a:pPr algn="ctr">
                        <a:lnSpc>
                          <a:spcPct val="107000"/>
                        </a:lnSpc>
                        <a:spcAft>
                          <a:spcPts val="0"/>
                        </a:spcAft>
                      </a:pPr>
                      <a:r>
                        <a:rPr lang="en-GB" sz="1200" kern="100">
                          <a:effectLst/>
                        </a:rPr>
                        <a:t>5</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dirty="0">
                          <a:effectLst/>
                        </a:rPr>
                        <a:t>Mashonaland Central</a:t>
                      </a: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633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35</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598</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5.5</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77278">
                <a:tc>
                  <a:txBody>
                    <a:bodyPr/>
                    <a:lstStyle/>
                    <a:p>
                      <a:pPr algn="ctr">
                        <a:lnSpc>
                          <a:spcPct val="107000"/>
                        </a:lnSpc>
                        <a:spcAft>
                          <a:spcPts val="0"/>
                        </a:spcAft>
                      </a:pPr>
                      <a:r>
                        <a:rPr lang="en-GB" sz="1200" kern="100">
                          <a:effectLst/>
                        </a:rPr>
                        <a:t>6</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Matabeleland South</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979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970</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0.9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77278">
                <a:tc>
                  <a:txBody>
                    <a:bodyPr/>
                    <a:lstStyle/>
                    <a:p>
                      <a:pPr algn="ctr">
                        <a:lnSpc>
                          <a:spcPct val="107000"/>
                        </a:lnSpc>
                        <a:spcAft>
                          <a:spcPts val="0"/>
                        </a:spcAft>
                      </a:pPr>
                      <a:r>
                        <a:rPr lang="en-GB" sz="1200" kern="100">
                          <a:effectLst/>
                        </a:rPr>
                        <a:t>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Matabeleland North</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800</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783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2.1</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77278">
                <a:tc>
                  <a:txBody>
                    <a:bodyPr/>
                    <a:lstStyle/>
                    <a:p>
                      <a:pPr algn="ctr">
                        <a:lnSpc>
                          <a:spcPct val="107000"/>
                        </a:lnSpc>
                        <a:spcAft>
                          <a:spcPts val="0"/>
                        </a:spcAft>
                      </a:pPr>
                      <a:r>
                        <a:rPr lang="en-GB" sz="1200" kern="100">
                          <a:effectLst/>
                        </a:rPr>
                        <a:t>8</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Midlands</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597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87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510</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14.6</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77278">
                <a:tc>
                  <a:txBody>
                    <a:bodyPr/>
                    <a:lstStyle/>
                    <a:p>
                      <a:pPr algn="ctr">
                        <a:lnSpc>
                          <a:spcPct val="107000"/>
                        </a:lnSpc>
                        <a:spcAft>
                          <a:spcPts val="0"/>
                        </a:spcAft>
                      </a:pPr>
                      <a:r>
                        <a:rPr lang="en-GB" sz="1200" kern="100">
                          <a:effectLst/>
                        </a:rPr>
                        <a:t>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Harare Metropolitan</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467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463</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0.9</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554553">
                <a:tc>
                  <a:txBody>
                    <a:bodyPr/>
                    <a:lstStyle/>
                    <a:p>
                      <a:pPr algn="ctr">
                        <a:lnSpc>
                          <a:spcPct val="107000"/>
                        </a:lnSpc>
                        <a:spcAft>
                          <a:spcPts val="0"/>
                        </a:spcAft>
                      </a:pPr>
                      <a:r>
                        <a:rPr lang="en-GB" sz="1200" kern="100">
                          <a:effectLst/>
                        </a:rPr>
                        <a:t>10</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Bulawayo metropolitan</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74</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72</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2.7</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77278">
                <a:tc>
                  <a:txBody>
                    <a:bodyPr/>
                    <a:lstStyle/>
                    <a:p>
                      <a:pPr>
                        <a:lnSpc>
                          <a:spcPct val="107000"/>
                        </a:lnSpc>
                      </a:pPr>
                      <a:endParaRPr lang="en-ZW" sz="1100" kern="10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200" kern="100">
                          <a:effectLst/>
                        </a:rPr>
                        <a:t>TOTAL</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7748</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348</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a:effectLst/>
                        </a:rPr>
                        <a:t>7400</a:t>
                      </a:r>
                      <a:endParaRPr lang="en-ZW"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200" kern="100" dirty="0">
                          <a:effectLst/>
                        </a:rPr>
                        <a:t>4.49%</a:t>
                      </a:r>
                      <a:endParaRPr lang="en-ZW"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4"/>
          <p:cNvPicPr/>
          <p:nvPr/>
        </p:nvPicPr>
        <p:blipFill>
          <a:blip r:embed="rId2"/>
          <a:stretch/>
        </p:blipFill>
        <p:spPr>
          <a:xfrm>
            <a:off x="9852480" y="5008320"/>
            <a:ext cx="1365120" cy="1177920"/>
          </a:xfrm>
          <a:prstGeom prst="rect">
            <a:avLst/>
          </a:prstGeom>
          <a:ln>
            <a:noFill/>
          </a:ln>
        </p:spPr>
      </p:pic>
      <p:sp>
        <p:nvSpPr>
          <p:cNvPr id="61"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62"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63" name="CustomShape 3"/>
          <p:cNvSpPr/>
          <p:nvPr/>
        </p:nvSpPr>
        <p:spPr>
          <a:xfrm>
            <a:off x="218014" y="1005840"/>
            <a:ext cx="1120320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64" name="CustomShape 4"/>
          <p:cNvSpPr/>
          <p:nvPr/>
        </p:nvSpPr>
        <p:spPr>
          <a:xfrm>
            <a:off x="135720" y="460800"/>
            <a:ext cx="6722280"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ZW" sz="1800" b="1" strike="noStrike" spc="-1" dirty="0">
                <a:solidFill>
                  <a:srgbClr val="000000"/>
                </a:solidFill>
                <a:latin typeface="Verdana"/>
                <a:ea typeface="Verdana"/>
              </a:rPr>
              <a:t>Demand side of housing (cont’d)</a:t>
            </a:r>
            <a:endParaRPr lang="en-ZW" sz="1800" b="0" strike="noStrike" spc="-1" dirty="0">
              <a:latin typeface="Arial"/>
            </a:endParaRPr>
          </a:p>
        </p:txBody>
      </p:sp>
      <p:sp>
        <p:nvSpPr>
          <p:cNvPr id="65" name="CustomShape 5"/>
          <p:cNvSpPr/>
          <p:nvPr/>
        </p:nvSpPr>
        <p:spPr>
          <a:xfrm>
            <a:off x="391752" y="6031332"/>
            <a:ext cx="7809120" cy="119887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dirty="0">
              <a:latin typeface="Arial"/>
            </a:endParaRPr>
          </a:p>
          <a:p>
            <a:pPr>
              <a:lnSpc>
                <a:spcPct val="100000"/>
              </a:lnSpc>
            </a:pPr>
            <a:endParaRPr lang="en-ZW" sz="1800" b="0" strike="noStrike" spc="-1" dirty="0">
              <a:latin typeface="Arial"/>
            </a:endParaRPr>
          </a:p>
          <a:p>
            <a:pPr>
              <a:lnSpc>
                <a:spcPct val="100000"/>
              </a:lnSpc>
            </a:pPr>
            <a:endParaRPr lang="en-ZW" sz="1800" b="0" strike="noStrike" spc="-1" dirty="0">
              <a:latin typeface="Arial"/>
            </a:endParaRPr>
          </a:p>
          <a:p>
            <a:pPr>
              <a:lnSpc>
                <a:spcPct val="100000"/>
              </a:lnSpc>
            </a:pPr>
            <a:endParaRPr lang="en-ZW" sz="1800" b="0" strike="noStrike" spc="-1" dirty="0">
              <a:latin typeface="Arial"/>
            </a:endParaRPr>
          </a:p>
        </p:txBody>
      </p:sp>
      <p:sp>
        <p:nvSpPr>
          <p:cNvPr id="3" name="Rectangle 2"/>
          <p:cNvSpPr/>
          <p:nvPr/>
        </p:nvSpPr>
        <p:spPr>
          <a:xfrm>
            <a:off x="218014" y="918424"/>
            <a:ext cx="10635913" cy="2800767"/>
          </a:xfrm>
          <a:prstGeom prst="rect">
            <a:avLst/>
          </a:prstGeom>
        </p:spPr>
        <p:txBody>
          <a:bodyPr wrap="square">
            <a:spAutoFit/>
          </a:bodyPr>
          <a:lstStyle/>
          <a:p>
            <a:pPr marL="285750" indent="-285750">
              <a:buFont typeface="Courier New" panose="02070309020205020404" pitchFamily="49" charset="0"/>
              <a:buChar char="o"/>
            </a:pPr>
            <a:r>
              <a:rPr lang="en-GB" sz="1600" dirty="0">
                <a:ea typeface="Calibri" panose="020F0502020204030204" pitchFamily="34" charset="0"/>
              </a:rPr>
              <a:t>There are </a:t>
            </a:r>
            <a:r>
              <a:rPr lang="en-GB" sz="1600" b="1" dirty="0">
                <a:ea typeface="Calibri" panose="020F0502020204030204" pitchFamily="34" charset="0"/>
              </a:rPr>
              <a:t>8,622 </a:t>
            </a:r>
            <a:r>
              <a:rPr lang="en-GB" sz="1600" dirty="0">
                <a:ea typeface="Calibri" panose="020F0502020204030204" pitchFamily="34" charset="0"/>
              </a:rPr>
              <a:t>tenants occupying GPPs, and this means that some individuals are sharing accommodations due to a limited number of available properties since available GPPs are</a:t>
            </a:r>
            <a:r>
              <a:rPr lang="en-GB" sz="1600" b="1" dirty="0"/>
              <a:t> 7,748</a:t>
            </a:r>
            <a:r>
              <a:rPr lang="en-GB" sz="1600" dirty="0">
                <a:ea typeface="Calibri" panose="020F0502020204030204" pitchFamily="34" charset="0"/>
              </a:rPr>
              <a:t> . </a:t>
            </a:r>
          </a:p>
          <a:p>
            <a:endParaRPr lang="en-GB" sz="1600" dirty="0">
              <a:ea typeface="Calibri" panose="020F0502020204030204" pitchFamily="34" charset="0"/>
            </a:endParaRPr>
          </a:p>
          <a:p>
            <a:pPr marL="285750" indent="-285750">
              <a:buFont typeface="Courier New" panose="02070309020205020404" pitchFamily="49" charset="0"/>
              <a:buChar char="o"/>
            </a:pPr>
            <a:r>
              <a:rPr lang="en-GB" sz="1600" dirty="0">
                <a:ea typeface="Calibri" panose="020F0502020204030204" pitchFamily="34" charset="0"/>
              </a:rPr>
              <a:t>To address this issue, it is recommended to prioritize the construction of additional housing units. </a:t>
            </a:r>
          </a:p>
          <a:p>
            <a:endParaRPr lang="en-GB" sz="1600" dirty="0">
              <a:ea typeface="Calibri" panose="020F0502020204030204" pitchFamily="34" charset="0"/>
            </a:endParaRPr>
          </a:p>
          <a:p>
            <a:pPr marL="285750" indent="-285750">
              <a:buFont typeface="Courier New" panose="02070309020205020404" pitchFamily="49" charset="0"/>
              <a:buChar char="o"/>
            </a:pPr>
            <a:r>
              <a:rPr lang="en-US" sz="1600" dirty="0"/>
              <a:t>The committee identified that a total of 7 729 members are on the housing waiting list in all provinces – which is a low number not reflective of beneficiaries wishing to be considered. </a:t>
            </a:r>
          </a:p>
          <a:p>
            <a:endParaRPr lang="en-ZW" sz="1600" dirty="0"/>
          </a:p>
          <a:p>
            <a:pPr marL="285750" indent="-285750">
              <a:buFont typeface="Courier New" panose="02070309020205020404" pitchFamily="49" charset="0"/>
              <a:buChar char="o"/>
            </a:pPr>
            <a:r>
              <a:rPr lang="en-US" sz="1600" dirty="0"/>
              <a:t>The committee recommended  that more efforts should be made to inform civil servants on how to register to be on the waiting list.</a:t>
            </a:r>
          </a:p>
          <a:p>
            <a:pPr marL="285750" indent="-285750">
              <a:buFont typeface="Courier New" panose="02070309020205020404" pitchFamily="49" charset="0"/>
              <a:buChar char="o"/>
            </a:pPr>
            <a:endParaRPr lang="en-ZW" sz="1600" dirty="0"/>
          </a:p>
        </p:txBody>
      </p:sp>
      <p:sp>
        <p:nvSpPr>
          <p:cNvPr id="5" name="Rectangle 4"/>
          <p:cNvSpPr/>
          <p:nvPr/>
        </p:nvSpPr>
        <p:spPr>
          <a:xfrm>
            <a:off x="327168" y="4678315"/>
            <a:ext cx="8668512" cy="1508105"/>
          </a:xfrm>
          <a:prstGeom prst="rect">
            <a:avLst/>
          </a:prstGeom>
        </p:spPr>
        <p:txBody>
          <a:bodyPr wrap="square">
            <a:spAutoFit/>
          </a:bodyPr>
          <a:lstStyle/>
          <a:p>
            <a:pPr marL="342900" lvl="0" indent="-342900" algn="just">
              <a:lnSpc>
                <a:spcPct val="115000"/>
              </a:lnSpc>
              <a:spcAft>
                <a:spcPts val="0"/>
              </a:spcAft>
              <a:buFont typeface="Wingdings" panose="05000000000000000000" pitchFamily="2" charset="2"/>
              <a:buChar char=""/>
            </a:pPr>
            <a:r>
              <a:rPr lang="en-GB" sz="1600" kern="100" dirty="0">
                <a:latin typeface="+mj-lt"/>
                <a:ea typeface="Calibri" panose="020F0502020204030204" pitchFamily="34" charset="0"/>
                <a:cs typeface="Times New Roman" panose="02020603050405020304" pitchFamily="18" charset="0"/>
              </a:rPr>
              <a:t>The applicant must be at least 18 years old.  </a:t>
            </a:r>
            <a:endParaRPr lang="en-ZW" sz="1600" kern="100" dirty="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
            </a:pPr>
            <a:r>
              <a:rPr lang="en-GB" sz="1600" kern="100" dirty="0">
                <a:latin typeface="+mj-lt"/>
                <a:ea typeface="Calibri" panose="020F0502020204030204" pitchFamily="34" charset="0"/>
                <a:cs typeface="Times New Roman" panose="02020603050405020304" pitchFamily="18" charset="0"/>
              </a:rPr>
              <a:t>A certified National Identity Card is required.  </a:t>
            </a:r>
            <a:endParaRPr lang="en-ZW" sz="1600" kern="100" dirty="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
            </a:pPr>
            <a:r>
              <a:rPr lang="en-GB" sz="1600" kern="100" dirty="0">
                <a:latin typeface="+mj-lt"/>
                <a:ea typeface="Calibri" panose="020F0502020204030204" pitchFamily="34" charset="0"/>
                <a:cs typeface="Times New Roman" panose="02020603050405020304" pitchFamily="18" charset="0"/>
              </a:rPr>
              <a:t>Current payslip for civil servants or proof of employment for non-civil servants must be provided.  </a:t>
            </a:r>
            <a:endParaRPr lang="en-ZW" sz="1600" kern="100" dirty="0">
              <a:latin typeface="+mj-lt"/>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
            </a:pPr>
            <a:r>
              <a:rPr lang="en-GB" sz="1600" kern="100" dirty="0">
                <a:latin typeface="+mj-lt"/>
                <a:ea typeface="Calibri" panose="020F0502020204030204" pitchFamily="34" charset="0"/>
                <a:cs typeface="Times New Roman" panose="02020603050405020304" pitchFamily="18" charset="0"/>
              </a:rPr>
              <a:t>A recent bank statement is needed.  </a:t>
            </a:r>
            <a:endParaRPr lang="en-ZW" sz="1600" kern="100" dirty="0">
              <a:effectLst/>
              <a:latin typeface="+mj-lt"/>
              <a:ea typeface="Calibri" panose="020F0502020204030204" pitchFamily="34" charset="0"/>
              <a:cs typeface="Times New Roman" panose="02020603050405020304" pitchFamily="18" charset="0"/>
            </a:endParaRPr>
          </a:p>
        </p:txBody>
      </p:sp>
      <p:sp>
        <p:nvSpPr>
          <p:cNvPr id="13" name="CustomShape 4"/>
          <p:cNvSpPr/>
          <p:nvPr/>
        </p:nvSpPr>
        <p:spPr>
          <a:xfrm>
            <a:off x="391752" y="3967256"/>
            <a:ext cx="10825848" cy="644877"/>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b="1" spc="-1" dirty="0">
                <a:solidFill>
                  <a:srgbClr val="000000"/>
                </a:solidFill>
                <a:latin typeface="Verdana"/>
                <a:ea typeface="Verdana"/>
              </a:rPr>
              <a:t>Requirements for Government rented accommodation/ or to register on the waiting list </a:t>
            </a:r>
            <a:endParaRPr lang="en-ZW" sz="1800" b="0" strike="noStrike" spc="-1" dirty="0">
              <a:latin typeface="Arial"/>
            </a:endParaRPr>
          </a:p>
        </p:txBody>
      </p:sp>
    </p:spTree>
    <p:extLst>
      <p:ext uri="{BB962C8B-B14F-4D97-AF65-F5344CB8AC3E}">
        <p14:creationId xmlns:p14="http://schemas.microsoft.com/office/powerpoint/2010/main" val="14303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1"/>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57" name="CustomShape 2"/>
          <p:cNvSpPr/>
          <p:nvPr/>
        </p:nvSpPr>
        <p:spPr>
          <a:xfrm>
            <a:off x="782639" y="645480"/>
            <a:ext cx="10595677" cy="590785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endParaRPr lang="en-ZW" sz="1800" b="0" strike="noStrike" spc="-1" dirty="0">
              <a:latin typeface="Arial"/>
            </a:endParaRPr>
          </a:p>
          <a:p>
            <a:pPr marL="342900" indent="-342900" algn="just">
              <a:lnSpc>
                <a:spcPct val="100000"/>
              </a:lnSpc>
              <a:buAutoNum type="arabicPeriod"/>
            </a:pPr>
            <a:r>
              <a:rPr lang="en-US" b="1" spc="-1" dirty="0">
                <a:solidFill>
                  <a:srgbClr val="000000"/>
                </a:solidFill>
                <a:latin typeface="Verdana"/>
                <a:ea typeface="Verdana"/>
              </a:rPr>
              <a:t>The Housing Allocation policy</a:t>
            </a:r>
          </a:p>
          <a:p>
            <a:pPr marL="285750" indent="-285750" algn="just">
              <a:lnSpc>
                <a:spcPct val="100000"/>
              </a:lnSpc>
              <a:buFont typeface="Courier New" panose="02070309020205020404" pitchFamily="49" charset="0"/>
              <a:buChar char="o"/>
            </a:pPr>
            <a:r>
              <a:rPr lang="en-US" sz="1800" b="0" strike="noStrike" spc="-1" dirty="0">
                <a:solidFill>
                  <a:srgbClr val="000000"/>
                </a:solidFill>
                <a:latin typeface="Verdana"/>
                <a:ea typeface="Verdana"/>
              </a:rPr>
              <a:t> it aims to establish a framework to guide the allocation of housing units to civi</a:t>
            </a:r>
            <a:r>
              <a:rPr lang="en-US" spc="-1" dirty="0">
                <a:solidFill>
                  <a:srgbClr val="000000"/>
                </a:solidFill>
                <a:latin typeface="Verdana"/>
                <a:ea typeface="Verdana"/>
              </a:rPr>
              <a:t>l servants</a:t>
            </a:r>
            <a:r>
              <a:rPr lang="en-US" sz="1800" b="0" strike="noStrike" spc="-1" dirty="0">
                <a:solidFill>
                  <a:srgbClr val="000000"/>
                </a:solidFill>
                <a:latin typeface="Verdana"/>
                <a:ea typeface="Verdana"/>
              </a:rPr>
              <a:t> by the MNHSA, to enhance good corporate governance and to promote transparent, equitable and fair access to government enabled housing units.</a:t>
            </a:r>
            <a:endParaRPr lang="en-ZW" sz="1800" b="0" strike="noStrike" spc="-1" dirty="0">
              <a:latin typeface="Arial"/>
            </a:endParaRPr>
          </a:p>
          <a:p>
            <a:pPr algn="just">
              <a:lnSpc>
                <a:spcPct val="100000"/>
              </a:lnSpc>
            </a:pPr>
            <a:endParaRPr lang="en-ZW" sz="1800" b="0" strike="noStrike" spc="-1" dirty="0">
              <a:latin typeface="Arial"/>
            </a:endParaRPr>
          </a:p>
          <a:p>
            <a:pPr algn="just">
              <a:lnSpc>
                <a:spcPct val="100000"/>
              </a:lnSpc>
            </a:pPr>
            <a:r>
              <a:rPr lang="en-US" sz="1800" b="1" strike="noStrike" spc="-1" dirty="0">
                <a:solidFill>
                  <a:srgbClr val="000000"/>
                </a:solidFill>
                <a:latin typeface="Verdana"/>
                <a:ea typeface="Verdana"/>
              </a:rPr>
              <a:t>2. The Zimbabwe National Human Settlements Policy  </a:t>
            </a:r>
          </a:p>
          <a:p>
            <a:pPr algn="just">
              <a:lnSpc>
                <a:spcPct val="100000"/>
              </a:lnSpc>
            </a:pPr>
            <a:endParaRPr lang="en-US" sz="1800" b="1" strike="noStrike" spc="-1" dirty="0">
              <a:solidFill>
                <a:srgbClr val="000000"/>
              </a:solidFill>
              <a:latin typeface="Verdana"/>
              <a:ea typeface="Verdana"/>
            </a:endParaRPr>
          </a:p>
          <a:p>
            <a:pPr algn="just">
              <a:lnSpc>
                <a:spcPct val="100000"/>
              </a:lnSpc>
            </a:pPr>
            <a:r>
              <a:rPr lang="en-US" spc="-1" dirty="0">
                <a:solidFill>
                  <a:srgbClr val="000000"/>
                </a:solidFill>
                <a:latin typeface="Verdana"/>
                <a:ea typeface="Verdana"/>
              </a:rPr>
              <a:t>Is a policy that is alive to sustainability, and advocates for:</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Spatial planning and management of settlements</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Offsite and onsite infrastructure</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Densification</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Rental housing</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err="1">
                <a:solidFill>
                  <a:srgbClr val="000000"/>
                </a:solidFill>
                <a:latin typeface="Verdana"/>
                <a:ea typeface="Verdana"/>
              </a:rPr>
              <a:t>Regularisation</a:t>
            </a:r>
            <a:r>
              <a:rPr lang="en-US" sz="1800" b="0" strike="noStrike" spc="-1" dirty="0">
                <a:solidFill>
                  <a:srgbClr val="000000"/>
                </a:solidFill>
                <a:latin typeface="Verdana"/>
                <a:ea typeface="Verdana"/>
              </a:rPr>
              <a:t> of informal settlements</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Displacements and relocations</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Urban regeneration and renewal</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Environment, climate change and new building technology</a:t>
            </a:r>
            <a:endParaRPr lang="en-ZW" sz="1800" b="0" strike="noStrike" spc="-1" dirty="0">
              <a:latin typeface="Arial"/>
            </a:endParaRPr>
          </a:p>
          <a:p>
            <a:pPr marL="285840" indent="-285480" algn="just">
              <a:lnSpc>
                <a:spcPct val="100000"/>
              </a:lnSpc>
              <a:buClr>
                <a:srgbClr val="000000"/>
              </a:buClr>
              <a:buFont typeface="Courier New"/>
              <a:buChar char="o"/>
            </a:pPr>
            <a:r>
              <a:rPr lang="en-US" sz="1800" b="0" strike="noStrike" spc="-1" dirty="0">
                <a:solidFill>
                  <a:srgbClr val="000000"/>
                </a:solidFill>
                <a:latin typeface="Verdana"/>
                <a:ea typeface="Verdana"/>
              </a:rPr>
              <a:t>Land access and tenure</a:t>
            </a:r>
            <a:endParaRPr lang="en-ZW" sz="1800" b="0" strike="noStrike" spc="-1" dirty="0">
              <a:latin typeface="Arial"/>
            </a:endParaRPr>
          </a:p>
          <a:p>
            <a:pPr>
              <a:lnSpc>
                <a:spcPct val="100000"/>
              </a:lnSpc>
            </a:pPr>
            <a:endParaRPr lang="en-ZW" sz="1800" b="0" strike="noStrike" spc="-1" dirty="0">
              <a:latin typeface="Arial"/>
            </a:endParaRPr>
          </a:p>
          <a:p>
            <a:pPr>
              <a:lnSpc>
                <a:spcPct val="100000"/>
              </a:lnSpc>
            </a:pPr>
            <a:endParaRPr lang="en-ZW" sz="1800" b="0" strike="noStrike" spc="-1" dirty="0">
              <a:latin typeface="Arial"/>
            </a:endParaRPr>
          </a:p>
          <a:p>
            <a:pPr>
              <a:lnSpc>
                <a:spcPct val="100000"/>
              </a:lnSpc>
            </a:pPr>
            <a:endParaRPr lang="en-ZW" sz="1800" b="0" strike="noStrike" spc="-1" dirty="0">
              <a:latin typeface="Arial"/>
            </a:endParaRPr>
          </a:p>
        </p:txBody>
      </p:sp>
      <p:sp>
        <p:nvSpPr>
          <p:cNvPr id="58" name="CustomShape 3"/>
          <p:cNvSpPr/>
          <p:nvPr/>
        </p:nvSpPr>
        <p:spPr>
          <a:xfrm>
            <a:off x="782640" y="212509"/>
            <a:ext cx="8242090"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b="1" spc="-1" dirty="0">
                <a:solidFill>
                  <a:srgbClr val="000000"/>
                </a:solidFill>
                <a:latin typeface="Verdana"/>
                <a:ea typeface="Verdana"/>
              </a:rPr>
              <a:t>The Allocation Policy and the ZNHS Policy</a:t>
            </a:r>
            <a:endParaRPr lang="en-ZW" sz="1800" b="0" strike="noStrike" spc="-1" dirty="0">
              <a:latin typeface="Arial"/>
            </a:endParaRPr>
          </a:p>
        </p:txBody>
      </p:sp>
      <p:pic>
        <p:nvPicPr>
          <p:cNvPr id="59" name="Picture 8"/>
          <p:cNvPicPr/>
          <p:nvPr/>
        </p:nvPicPr>
        <p:blipFill>
          <a:blip r:embed="rId2"/>
          <a:stretch/>
        </p:blipFill>
        <p:spPr>
          <a:xfrm rot="1267200">
            <a:off x="9071640" y="2595240"/>
            <a:ext cx="2492640" cy="3945600"/>
          </a:xfrm>
          <a:prstGeom prst="rect">
            <a:avLst/>
          </a:prstGeom>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4"/>
          <p:cNvPicPr/>
          <p:nvPr/>
        </p:nvPicPr>
        <p:blipFill>
          <a:blip r:embed="rId2"/>
          <a:stretch/>
        </p:blipFill>
        <p:spPr>
          <a:xfrm>
            <a:off x="9827640" y="5238720"/>
            <a:ext cx="1365120" cy="1177920"/>
          </a:xfrm>
          <a:prstGeom prst="rect">
            <a:avLst/>
          </a:prstGeom>
          <a:ln>
            <a:noFill/>
          </a:ln>
        </p:spPr>
      </p:pic>
      <p:sp>
        <p:nvSpPr>
          <p:cNvPr id="113" name="CustomShape 1"/>
          <p:cNvSpPr/>
          <p:nvPr/>
        </p:nvSpPr>
        <p:spPr>
          <a:xfrm>
            <a:off x="8995680" y="641736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114"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115" name="CustomShape 3"/>
          <p:cNvSpPr/>
          <p:nvPr/>
        </p:nvSpPr>
        <p:spPr>
          <a:xfrm>
            <a:off x="675360" y="1118520"/>
            <a:ext cx="5988600" cy="4799860"/>
          </a:xfrm>
          <a:prstGeom prst="rect">
            <a:avLst/>
          </a:prstGeom>
          <a:noFill/>
          <a:ln>
            <a:solidFill>
              <a:schemeClr val="accent2"/>
            </a:solidFill>
          </a:ln>
        </p:spPr>
        <p:style>
          <a:lnRef idx="0">
            <a:scrgbClr r="0" g="0" b="0"/>
          </a:lnRef>
          <a:fillRef idx="0">
            <a:scrgbClr r="0" g="0" b="0"/>
          </a:fillRef>
          <a:effectRef idx="0">
            <a:scrgbClr r="0" g="0" b="0"/>
          </a:effectRef>
          <a:fontRef idx="minor"/>
        </p:style>
        <p:txBody>
          <a:bodyPr lIns="90000" tIns="45000" rIns="90000" bIns="45000">
            <a:spAutoFit/>
          </a:bodyPr>
          <a:lstStyle/>
          <a:p>
            <a:pPr marL="285750" indent="-285750">
              <a:lnSpc>
                <a:spcPct val="100000"/>
              </a:lnSpc>
              <a:buFont typeface="Courier New" panose="02070309020205020404" pitchFamily="49" charset="0"/>
              <a:buChar char="o"/>
            </a:pPr>
            <a:r>
              <a:rPr lang="en-US" sz="1800" b="0" strike="noStrike" spc="-1" dirty="0">
                <a:solidFill>
                  <a:srgbClr val="000000"/>
                </a:solidFill>
                <a:latin typeface="Verdana"/>
                <a:ea typeface="Verdana"/>
              </a:rPr>
              <a:t>The ZNHSP guides that it is now instructive that at least 40% of land for human settlements development must be reserved for the construction of flats.</a:t>
            </a:r>
          </a:p>
          <a:p>
            <a:pPr>
              <a:lnSpc>
                <a:spcPct val="100000"/>
              </a:lnSpc>
            </a:pPr>
            <a:r>
              <a:rPr lang="en-US" sz="1800" b="0" strike="noStrike" spc="-1" dirty="0">
                <a:solidFill>
                  <a:srgbClr val="000000"/>
                </a:solidFill>
                <a:latin typeface="Verdana"/>
                <a:ea typeface="Verdana"/>
              </a:rPr>
              <a:t> </a:t>
            </a:r>
            <a:endParaRPr lang="en-ZW" sz="1800" b="0" strike="noStrike" spc="-1" dirty="0">
              <a:latin typeface="Arial"/>
            </a:endParaRPr>
          </a:p>
          <a:p>
            <a:pPr marL="285750" indent="-285750">
              <a:lnSpc>
                <a:spcPct val="100000"/>
              </a:lnSpc>
              <a:buFont typeface="Courier New" panose="02070309020205020404" pitchFamily="49" charset="0"/>
              <a:buChar char="o"/>
            </a:pPr>
            <a:r>
              <a:rPr lang="en-US" sz="1800" b="0" strike="noStrike" spc="-1" dirty="0">
                <a:solidFill>
                  <a:srgbClr val="000000"/>
                </a:solidFill>
                <a:latin typeface="Verdana"/>
                <a:ea typeface="Verdana"/>
              </a:rPr>
              <a:t>The Ministry has been proactive on implementing the densification model in most of its construction sites which include:</a:t>
            </a:r>
            <a:r>
              <a:rPr lang="en-ZW" spc="-1" dirty="0">
                <a:latin typeface="Arial"/>
              </a:rPr>
              <a:t> </a:t>
            </a:r>
            <a:r>
              <a:rPr lang="en-US" sz="1800" b="0" strike="noStrike" spc="-1" dirty="0" err="1">
                <a:solidFill>
                  <a:srgbClr val="000000"/>
                </a:solidFill>
                <a:latin typeface="Verdana"/>
                <a:ea typeface="Verdana"/>
              </a:rPr>
              <a:t>Dombotombo</a:t>
            </a:r>
            <a:r>
              <a:rPr lang="en-US" sz="1800" b="0" strike="noStrike" spc="-1" dirty="0">
                <a:solidFill>
                  <a:srgbClr val="000000"/>
                </a:solidFill>
                <a:latin typeface="Verdana"/>
                <a:ea typeface="Verdana"/>
              </a:rPr>
              <a:t> Walk up Flats in </a:t>
            </a:r>
            <a:r>
              <a:rPr lang="en-US" sz="1800" b="0" strike="noStrike" spc="-1" dirty="0" err="1">
                <a:solidFill>
                  <a:srgbClr val="000000"/>
                </a:solidFill>
                <a:latin typeface="Verdana"/>
                <a:ea typeface="Verdana"/>
              </a:rPr>
              <a:t>Marondera</a:t>
            </a:r>
            <a:endParaRPr lang="en-US" spc="-1" dirty="0">
              <a:solidFill>
                <a:srgbClr val="000000"/>
              </a:solidFill>
              <a:latin typeface="Verdana"/>
              <a:ea typeface="Verdana"/>
            </a:endParaRPr>
          </a:p>
          <a:p>
            <a:pPr>
              <a:lnSpc>
                <a:spcPct val="100000"/>
              </a:lnSpc>
            </a:pPr>
            <a:r>
              <a:rPr lang="en-US" spc="-1" dirty="0">
                <a:solidFill>
                  <a:srgbClr val="000000"/>
                </a:solidFill>
                <a:latin typeface="Verdana"/>
                <a:ea typeface="Verdana"/>
              </a:rPr>
              <a:t>   </a:t>
            </a:r>
            <a:r>
              <a:rPr lang="en-US" sz="1800" b="0" strike="noStrike" spc="-1" dirty="0">
                <a:solidFill>
                  <a:srgbClr val="000000"/>
                </a:solidFill>
                <a:latin typeface="Verdana"/>
                <a:ea typeface="Verdana"/>
              </a:rPr>
              <a:t>Senga walk up flats in Gweru,</a:t>
            </a:r>
            <a:endParaRPr lang="en-ZW" sz="1800" b="0" strike="noStrike" spc="-1" dirty="0">
              <a:latin typeface="Arial"/>
            </a:endParaRPr>
          </a:p>
          <a:p>
            <a:pPr marL="360">
              <a:lnSpc>
                <a:spcPct val="100000"/>
              </a:lnSpc>
              <a:buClr>
                <a:srgbClr val="000000"/>
              </a:buClr>
            </a:pPr>
            <a:r>
              <a:rPr lang="en-US" sz="1800" b="0" strike="noStrike" spc="-1" dirty="0">
                <a:solidFill>
                  <a:srgbClr val="000000"/>
                </a:solidFill>
                <a:latin typeface="Verdana"/>
                <a:ea typeface="Verdana"/>
              </a:rPr>
              <a:t>    Dzivarasekwa walk up Flats in Harare</a:t>
            </a:r>
            <a:endParaRPr lang="en-ZW" sz="1800" b="0" strike="noStrike" spc="-1" dirty="0">
              <a:latin typeface="Arial"/>
            </a:endParaRPr>
          </a:p>
          <a:p>
            <a:pPr>
              <a:lnSpc>
                <a:spcPct val="100000"/>
              </a:lnSpc>
            </a:pPr>
            <a:endParaRPr lang="en-ZW" sz="1800" b="0" strike="noStrike" spc="-1" dirty="0">
              <a:latin typeface="Arial"/>
            </a:endParaRPr>
          </a:p>
          <a:p>
            <a:pPr>
              <a:lnSpc>
                <a:spcPct val="100000"/>
              </a:lnSpc>
            </a:pPr>
            <a:r>
              <a:rPr lang="en-US" sz="1800" b="0" strike="noStrike" spc="-1" dirty="0">
                <a:solidFill>
                  <a:srgbClr val="000000"/>
                </a:solidFill>
                <a:latin typeface="Verdana"/>
                <a:ea typeface="Verdana"/>
              </a:rPr>
              <a:t>This is a clarion call to the built environment to ensure the application of the densification model in construction projects. And this also influences proposals for housing for civil servants, </a:t>
            </a:r>
            <a:r>
              <a:rPr lang="en-US" sz="1800" b="0" strike="noStrike" spc="-1" dirty="0" err="1">
                <a:solidFill>
                  <a:srgbClr val="000000"/>
                </a:solidFill>
                <a:latin typeface="Verdana"/>
                <a:ea typeface="Verdana"/>
              </a:rPr>
              <a:t>eg</a:t>
            </a:r>
            <a:r>
              <a:rPr lang="en-US" sz="1800" b="0" strike="noStrike" spc="-1" dirty="0">
                <a:solidFill>
                  <a:srgbClr val="000000"/>
                </a:solidFill>
                <a:latin typeface="Verdana"/>
                <a:ea typeface="Verdana"/>
              </a:rPr>
              <a:t> mix of stands and flats.</a:t>
            </a:r>
            <a:endParaRPr lang="en-ZW" sz="1800" b="0" strike="noStrike" spc="-1" dirty="0">
              <a:latin typeface="Arial"/>
            </a:endParaRPr>
          </a:p>
        </p:txBody>
      </p:sp>
      <p:sp>
        <p:nvSpPr>
          <p:cNvPr id="116" name="CustomShape 4"/>
          <p:cNvSpPr/>
          <p:nvPr/>
        </p:nvSpPr>
        <p:spPr>
          <a:xfrm>
            <a:off x="757800" y="519120"/>
            <a:ext cx="3879720" cy="364680"/>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800" b="1" strike="noStrike" spc="-1" dirty="0">
                <a:solidFill>
                  <a:srgbClr val="000000"/>
                </a:solidFill>
                <a:latin typeface="Verdana"/>
                <a:ea typeface="Verdana"/>
              </a:rPr>
              <a:t>DENSIFICATION MODEL</a:t>
            </a:r>
            <a:endParaRPr lang="en-ZW" sz="1800" b="0" strike="noStrike" spc="-1" dirty="0">
              <a:latin typeface="Arial"/>
            </a:endParaRPr>
          </a:p>
        </p:txBody>
      </p:sp>
      <p:pic>
        <p:nvPicPr>
          <p:cNvPr id="117" name="Picture 3"/>
          <p:cNvPicPr/>
          <p:nvPr/>
        </p:nvPicPr>
        <p:blipFill>
          <a:blip r:embed="rId3"/>
          <a:stretch/>
        </p:blipFill>
        <p:spPr>
          <a:xfrm>
            <a:off x="6886800" y="1118520"/>
            <a:ext cx="4958640" cy="3719160"/>
          </a:xfrm>
          <a:prstGeom prst="rect">
            <a:avLst/>
          </a:prstGeom>
          <a:ln>
            <a:noFill/>
          </a:ln>
        </p:spPr>
      </p:pic>
      <p:sp>
        <p:nvSpPr>
          <p:cNvPr id="118" name="CustomShape 5"/>
          <p:cNvSpPr/>
          <p:nvPr/>
        </p:nvSpPr>
        <p:spPr>
          <a:xfrm>
            <a:off x="6886800" y="4837680"/>
            <a:ext cx="495864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800" b="0" strike="noStrike" spc="-1">
                <a:solidFill>
                  <a:srgbClr val="000000"/>
                </a:solidFill>
                <a:latin typeface="Calibri"/>
              </a:rPr>
              <a:t>Construction works at Dombotombo – Marondera </a:t>
            </a:r>
            <a:endParaRPr lang="en-ZW" sz="1800" b="0" strike="noStrike" spc="-1">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4"/>
          <p:cNvPicPr/>
          <p:nvPr/>
        </p:nvPicPr>
        <p:blipFill>
          <a:blip r:embed="rId2"/>
          <a:stretch/>
        </p:blipFill>
        <p:spPr>
          <a:xfrm>
            <a:off x="9852480" y="5008320"/>
            <a:ext cx="1365120" cy="1177920"/>
          </a:xfrm>
          <a:prstGeom prst="rect">
            <a:avLst/>
          </a:prstGeom>
          <a:ln>
            <a:noFill/>
          </a:ln>
        </p:spPr>
      </p:pic>
      <p:sp>
        <p:nvSpPr>
          <p:cNvPr id="8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8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89" name="CustomShape 3"/>
          <p:cNvSpPr/>
          <p:nvPr/>
        </p:nvSpPr>
        <p:spPr>
          <a:xfrm>
            <a:off x="2583000" y="623880"/>
            <a:ext cx="102722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91" name="CustomShape 5"/>
          <p:cNvSpPr/>
          <p:nvPr/>
        </p:nvSpPr>
        <p:spPr>
          <a:xfrm>
            <a:off x="731520" y="255642"/>
            <a:ext cx="9366480"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1800" b="0" strike="noStrike" spc="-1" dirty="0">
                <a:latin typeface="Arial"/>
              </a:rPr>
              <a:t>Ongoing projects for GPPs</a:t>
            </a:r>
            <a:endParaRPr lang="en-ZW" sz="1800" b="0" strike="noStrike" spc="-1" dirty="0">
              <a:latin typeface="Arial"/>
            </a:endParaRPr>
          </a:p>
        </p:txBody>
      </p:sp>
      <p:graphicFrame>
        <p:nvGraphicFramePr>
          <p:cNvPr id="3" name="Table 2"/>
          <p:cNvGraphicFramePr>
            <a:graphicFrameLocks noGrp="1"/>
          </p:cNvGraphicFramePr>
          <p:nvPr>
            <p:extLst>
              <p:ext uri="{D42A27DB-BD31-4B8C-83A1-F6EECF244321}">
                <p14:modId xmlns:p14="http://schemas.microsoft.com/office/powerpoint/2010/main" val="4225775117"/>
              </p:ext>
            </p:extLst>
          </p:nvPr>
        </p:nvGraphicFramePr>
        <p:xfrm>
          <a:off x="731520" y="1080540"/>
          <a:ext cx="9512169" cy="5280599"/>
        </p:xfrm>
        <a:graphic>
          <a:graphicData uri="http://schemas.openxmlformats.org/drawingml/2006/table">
            <a:tbl>
              <a:tblPr firstRow="1" firstCol="1" bandRow="1">
                <a:tableStyleId>{5C22544A-7EE6-4342-B048-85BDC9FD1C3A}</a:tableStyleId>
              </a:tblPr>
              <a:tblGrid>
                <a:gridCol w="2191225">
                  <a:extLst>
                    <a:ext uri="{9D8B030D-6E8A-4147-A177-3AD203B41FA5}">
                      <a16:colId xmlns:a16="http://schemas.microsoft.com/office/drawing/2014/main" val="20000"/>
                    </a:ext>
                  </a:extLst>
                </a:gridCol>
                <a:gridCol w="3045528">
                  <a:extLst>
                    <a:ext uri="{9D8B030D-6E8A-4147-A177-3AD203B41FA5}">
                      <a16:colId xmlns:a16="http://schemas.microsoft.com/office/drawing/2014/main" val="20001"/>
                    </a:ext>
                  </a:extLst>
                </a:gridCol>
                <a:gridCol w="1334001">
                  <a:extLst>
                    <a:ext uri="{9D8B030D-6E8A-4147-A177-3AD203B41FA5}">
                      <a16:colId xmlns:a16="http://schemas.microsoft.com/office/drawing/2014/main" val="20002"/>
                    </a:ext>
                  </a:extLst>
                </a:gridCol>
                <a:gridCol w="2941415">
                  <a:extLst>
                    <a:ext uri="{9D8B030D-6E8A-4147-A177-3AD203B41FA5}">
                      <a16:colId xmlns:a16="http://schemas.microsoft.com/office/drawing/2014/main" val="20003"/>
                    </a:ext>
                  </a:extLst>
                </a:gridCol>
              </a:tblGrid>
              <a:tr h="206506">
                <a:tc>
                  <a:txBody>
                    <a:bodyPr/>
                    <a:lstStyle/>
                    <a:p>
                      <a:pPr>
                        <a:lnSpc>
                          <a:spcPct val="107000"/>
                        </a:lnSpc>
                        <a:spcAft>
                          <a:spcPts val="0"/>
                        </a:spcAft>
                      </a:pPr>
                      <a:r>
                        <a:rPr lang="en-ZW" sz="1400" dirty="0">
                          <a:effectLst/>
                        </a:rPr>
                        <a:t>Project name</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107000"/>
                        </a:lnSpc>
                        <a:spcAft>
                          <a:spcPts val="0"/>
                        </a:spcAft>
                      </a:pPr>
                      <a:r>
                        <a:rPr lang="en-ZW" sz="1400">
                          <a:effectLst/>
                        </a:rPr>
                        <a:t>Scope</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107000"/>
                        </a:lnSpc>
                        <a:spcAft>
                          <a:spcPts val="0"/>
                        </a:spcAft>
                      </a:pPr>
                      <a:r>
                        <a:rPr lang="en-ZW" sz="1400">
                          <a:effectLst/>
                        </a:rPr>
                        <a:t>Status</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107000"/>
                        </a:lnSpc>
                        <a:spcAft>
                          <a:spcPts val="0"/>
                        </a:spcAft>
                      </a:pPr>
                      <a:r>
                        <a:rPr lang="en-ZW" sz="1400">
                          <a:effectLst/>
                        </a:rPr>
                        <a:t>Budget</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10000"/>
                  </a:ext>
                </a:extLst>
              </a:tr>
              <a:tr h="912882">
                <a:tc>
                  <a:txBody>
                    <a:bodyPr/>
                    <a:lstStyle/>
                    <a:p>
                      <a:pPr>
                        <a:lnSpc>
                          <a:spcPct val="107000"/>
                        </a:lnSpc>
                        <a:spcAft>
                          <a:spcPts val="0"/>
                        </a:spcAft>
                      </a:pPr>
                      <a:r>
                        <a:rPr lang="en-ZW" sz="1400" dirty="0">
                          <a:effectLst/>
                        </a:rPr>
                        <a:t>Beitbridge redevelopment</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dirty="0">
                          <a:effectLst/>
                        </a:rPr>
                        <a:t>Construction of 2 blocks of garden flats  and 2 blocks of double storey duplex flats  (total 64 units)</a:t>
                      </a:r>
                      <a:endParaRPr lang="en-ZW" sz="1400" kern="50" dirty="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progress is at 71% </a:t>
                      </a:r>
                    </a:p>
                    <a:p>
                      <a:pPr>
                        <a:lnSpc>
                          <a:spcPct val="107000"/>
                        </a:lnSpc>
                        <a:spcAft>
                          <a:spcPts val="0"/>
                        </a:spcAft>
                      </a:pPr>
                      <a:r>
                        <a:rPr lang="en-ZW" sz="1400" dirty="0">
                          <a:effectLst/>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a:effectLst/>
                        </a:rPr>
                        <a:t>Contract sum - US$7,500,000.00</a:t>
                      </a:r>
                    </a:p>
                    <a:p>
                      <a:pPr>
                        <a:lnSpc>
                          <a:spcPct val="90000"/>
                        </a:lnSpc>
                        <a:spcBef>
                          <a:spcPts val="1400"/>
                        </a:spcBef>
                        <a:spcAft>
                          <a:spcPts val="0"/>
                        </a:spcAft>
                      </a:pPr>
                      <a:r>
                        <a:rPr lang="en-ZW" sz="1400" kern="50">
                          <a:effectLst/>
                        </a:rPr>
                        <a:t>Cost of outstanding works ZWG25,000,000.00</a:t>
                      </a:r>
                    </a:p>
                    <a:p>
                      <a:pPr>
                        <a:lnSpc>
                          <a:spcPct val="107000"/>
                        </a:lnSpc>
                        <a:spcAft>
                          <a:spcPts val="0"/>
                        </a:spcAft>
                      </a:pPr>
                      <a:r>
                        <a:rPr lang="en-ZW" sz="1400">
                          <a:effectLst/>
                        </a:rPr>
                        <a:t> </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10001"/>
                  </a:ext>
                </a:extLst>
              </a:tr>
              <a:tr h="912882">
                <a:tc>
                  <a:txBody>
                    <a:bodyPr/>
                    <a:lstStyle/>
                    <a:p>
                      <a:pPr>
                        <a:lnSpc>
                          <a:spcPct val="107000"/>
                        </a:lnSpc>
                        <a:spcAft>
                          <a:spcPts val="0"/>
                        </a:spcAft>
                      </a:pPr>
                      <a:r>
                        <a:rPr lang="en-ZW" sz="1400" dirty="0" err="1">
                          <a:effectLst/>
                        </a:rPr>
                        <a:t>Marondera</a:t>
                      </a:r>
                      <a:r>
                        <a:rPr lang="en-ZW" sz="1400" dirty="0">
                          <a:effectLst/>
                        </a:rPr>
                        <a:t> </a:t>
                      </a:r>
                      <a:r>
                        <a:rPr lang="en-ZW" sz="1400" dirty="0" err="1">
                          <a:effectLst/>
                        </a:rPr>
                        <a:t>Dombotombo</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dirty="0">
                          <a:effectLst/>
                        </a:rPr>
                        <a:t>Construction of 4x4 storey blocks of flats (2 bed roomed H-Type flats), with a total of 64 Housing units.</a:t>
                      </a:r>
                      <a:endParaRPr lang="en-ZW" sz="1400" kern="50" dirty="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progress is at 90% </a:t>
                      </a:r>
                    </a:p>
                    <a:p>
                      <a:pPr>
                        <a:lnSpc>
                          <a:spcPct val="107000"/>
                        </a:lnSpc>
                        <a:spcAft>
                          <a:spcPts val="0"/>
                        </a:spcAft>
                      </a:pPr>
                      <a:r>
                        <a:rPr lang="en-ZW" sz="1400" dirty="0">
                          <a:effectLst/>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a:effectLst/>
                        </a:rPr>
                        <a:t>Contract sum - US$3,279,580.40</a:t>
                      </a:r>
                    </a:p>
                    <a:p>
                      <a:pPr>
                        <a:lnSpc>
                          <a:spcPct val="90000"/>
                        </a:lnSpc>
                        <a:spcBef>
                          <a:spcPts val="1400"/>
                        </a:spcBef>
                        <a:spcAft>
                          <a:spcPts val="0"/>
                        </a:spcAft>
                      </a:pPr>
                      <a:r>
                        <a:rPr lang="en-ZW" sz="1400" kern="50">
                          <a:effectLst/>
                        </a:rPr>
                        <a:t>Cost of outstanding works ZWG75,000,000.00</a:t>
                      </a:r>
                    </a:p>
                    <a:p>
                      <a:pPr>
                        <a:lnSpc>
                          <a:spcPct val="107000"/>
                        </a:lnSpc>
                        <a:spcAft>
                          <a:spcPts val="0"/>
                        </a:spcAft>
                      </a:pPr>
                      <a:r>
                        <a:rPr lang="en-ZW" sz="1400">
                          <a:effectLst/>
                        </a:rPr>
                        <a:t> </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10002"/>
                  </a:ext>
                </a:extLst>
              </a:tr>
              <a:tr h="912882">
                <a:tc>
                  <a:txBody>
                    <a:bodyPr/>
                    <a:lstStyle/>
                    <a:p>
                      <a:pPr>
                        <a:lnSpc>
                          <a:spcPct val="107000"/>
                        </a:lnSpc>
                        <a:spcAft>
                          <a:spcPts val="0"/>
                        </a:spcAft>
                      </a:pPr>
                      <a:r>
                        <a:rPr lang="en-ZW" sz="1400">
                          <a:effectLst/>
                        </a:rPr>
                        <a:t>Mutawatawa UMP blocks of flats</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dirty="0">
                          <a:effectLst/>
                        </a:rPr>
                        <a:t>Construction of 4x4 storey blocks of flats (2 bed roomed H-Type flats), with a total of 64 Housing units.</a:t>
                      </a:r>
                      <a:endParaRPr lang="en-ZW" sz="1400" kern="50" dirty="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progress is at 25% </a:t>
                      </a:r>
                    </a:p>
                    <a:p>
                      <a:pPr>
                        <a:lnSpc>
                          <a:spcPct val="107000"/>
                        </a:lnSpc>
                        <a:spcAft>
                          <a:spcPts val="0"/>
                        </a:spcAft>
                      </a:pPr>
                      <a:r>
                        <a:rPr lang="en-ZW" sz="1400" dirty="0">
                          <a:effectLst/>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a:effectLst/>
                        </a:rPr>
                        <a:t>Contract sum - US$4,800,000.00</a:t>
                      </a:r>
                    </a:p>
                    <a:p>
                      <a:pPr>
                        <a:lnSpc>
                          <a:spcPct val="90000"/>
                        </a:lnSpc>
                        <a:spcBef>
                          <a:spcPts val="1400"/>
                        </a:spcBef>
                        <a:spcAft>
                          <a:spcPts val="0"/>
                        </a:spcAft>
                      </a:pPr>
                      <a:r>
                        <a:rPr lang="en-ZW" sz="1400" kern="50">
                          <a:effectLst/>
                        </a:rPr>
                        <a:t>Cost of outstanding works ZWG100,000,000.00</a:t>
                      </a:r>
                    </a:p>
                    <a:p>
                      <a:pPr>
                        <a:lnSpc>
                          <a:spcPct val="107000"/>
                        </a:lnSpc>
                        <a:spcAft>
                          <a:spcPts val="0"/>
                        </a:spcAft>
                      </a:pPr>
                      <a:r>
                        <a:rPr lang="en-ZW" sz="1400">
                          <a:effectLst/>
                        </a:rPr>
                        <a:t> </a:t>
                      </a:r>
                      <a:endParaRPr lang="en-ZW" sz="140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10003"/>
                  </a:ext>
                </a:extLst>
              </a:tr>
              <a:tr h="912882">
                <a:tc>
                  <a:txBody>
                    <a:bodyPr/>
                    <a:lstStyle/>
                    <a:p>
                      <a:pPr>
                        <a:lnSpc>
                          <a:spcPct val="107000"/>
                        </a:lnSpc>
                        <a:spcAft>
                          <a:spcPts val="0"/>
                        </a:spcAft>
                      </a:pPr>
                      <a:r>
                        <a:rPr lang="en-ZW" sz="1400" dirty="0">
                          <a:effectLst/>
                        </a:rPr>
                        <a:t>Senga Messengers Camp, Gweru</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a:effectLst/>
                        </a:rPr>
                        <a:t>Construction of 4x4 storey blocks of flats (2 bed roomed H-Type flats), with a total of 64 Housing units.</a:t>
                      </a:r>
                      <a:endParaRPr lang="en-ZW" sz="1400" kern="5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progress is at 43% </a:t>
                      </a:r>
                    </a:p>
                    <a:p>
                      <a:pPr>
                        <a:lnSpc>
                          <a:spcPct val="107000"/>
                        </a:lnSpc>
                        <a:spcAft>
                          <a:spcPts val="0"/>
                        </a:spcAft>
                      </a:pPr>
                      <a:r>
                        <a:rPr lang="en-ZW" sz="1400" dirty="0">
                          <a:effectLst/>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dirty="0">
                          <a:effectLst/>
                        </a:rPr>
                        <a:t>Contract sum - US$4,556,794.71</a:t>
                      </a:r>
                    </a:p>
                    <a:p>
                      <a:pPr>
                        <a:lnSpc>
                          <a:spcPct val="90000"/>
                        </a:lnSpc>
                        <a:spcBef>
                          <a:spcPts val="1400"/>
                        </a:spcBef>
                        <a:spcAft>
                          <a:spcPts val="0"/>
                        </a:spcAft>
                      </a:pPr>
                      <a:r>
                        <a:rPr lang="en-ZW" sz="1400" kern="50" dirty="0">
                          <a:effectLst/>
                        </a:rPr>
                        <a:t>Cost of outstanding works ZWG43,750,000.00</a:t>
                      </a:r>
                    </a:p>
                    <a:p>
                      <a:pPr>
                        <a:lnSpc>
                          <a:spcPct val="107000"/>
                        </a:lnSpc>
                        <a:spcAft>
                          <a:spcPts val="0"/>
                        </a:spcAft>
                      </a:pPr>
                      <a:r>
                        <a:rPr lang="en-ZW" sz="1400" dirty="0">
                          <a:effectLst/>
                        </a:rPr>
                        <a:t>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extLst>
                  <a:ext uri="{0D108BD9-81ED-4DB2-BD59-A6C34878D82A}">
                    <a16:rowId xmlns:a16="http://schemas.microsoft.com/office/drawing/2014/main" val="10004"/>
                  </a:ext>
                </a:extLst>
              </a:tr>
              <a:tr h="1056807">
                <a:tc>
                  <a:txBody>
                    <a:bodyPr/>
                    <a:lstStyle/>
                    <a:p>
                      <a:pPr>
                        <a:lnSpc>
                          <a:spcPct val="107000"/>
                        </a:lnSpc>
                        <a:spcAft>
                          <a:spcPts val="0"/>
                        </a:spcAft>
                      </a:pPr>
                      <a:r>
                        <a:rPr lang="en-ZW" sz="1400" dirty="0">
                          <a:effectLst/>
                        </a:rPr>
                        <a:t>Zambezi Flats, Harare</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8183" marR="48183" marT="0" marB="0"/>
                </a:tc>
                <a:tc>
                  <a:txBody>
                    <a:bodyPr/>
                    <a:lstStyle/>
                    <a:p>
                      <a:pPr>
                        <a:lnSpc>
                          <a:spcPct val="90000"/>
                        </a:lnSpc>
                        <a:spcBef>
                          <a:spcPts val="1400"/>
                        </a:spcBef>
                        <a:spcAft>
                          <a:spcPts val="0"/>
                        </a:spcAft>
                      </a:pPr>
                      <a:r>
                        <a:rPr lang="en-ZW" sz="1400" kern="50">
                          <a:effectLst/>
                        </a:rPr>
                        <a:t>Construction of 4x4 storey blocks of flats (3 bed roomed with a total of 32 units)</a:t>
                      </a:r>
                      <a:endParaRPr lang="en-ZW" sz="1400" kern="5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 progress is at 5% </a:t>
                      </a:r>
                    </a:p>
                    <a:p>
                      <a:pPr>
                        <a:lnSpc>
                          <a:spcPct val="90000"/>
                        </a:lnSpc>
                        <a:spcBef>
                          <a:spcPts val="1400"/>
                        </a:spcBef>
                        <a:spcAft>
                          <a:spcPts val="0"/>
                        </a:spcAft>
                      </a:pPr>
                      <a:r>
                        <a:rPr lang="en-ZW" sz="1400" kern="50" dirty="0">
                          <a:effectLst/>
                        </a:rPr>
                        <a:t> </a:t>
                      </a:r>
                      <a:endParaRPr lang="en-ZW" sz="1400" kern="50" dirty="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tc>
                  <a:txBody>
                    <a:bodyPr/>
                    <a:lstStyle/>
                    <a:p>
                      <a:pPr>
                        <a:lnSpc>
                          <a:spcPct val="90000"/>
                        </a:lnSpc>
                        <a:spcBef>
                          <a:spcPts val="1400"/>
                        </a:spcBef>
                        <a:spcAft>
                          <a:spcPts val="0"/>
                        </a:spcAft>
                      </a:pPr>
                      <a:r>
                        <a:rPr lang="en-ZW" sz="1400" kern="50" dirty="0">
                          <a:effectLst/>
                        </a:rPr>
                        <a:t>Contract sum - US$5,668,625.91</a:t>
                      </a:r>
                    </a:p>
                    <a:p>
                      <a:pPr>
                        <a:lnSpc>
                          <a:spcPct val="90000"/>
                        </a:lnSpc>
                        <a:spcBef>
                          <a:spcPts val="1400"/>
                        </a:spcBef>
                        <a:spcAft>
                          <a:spcPts val="0"/>
                        </a:spcAft>
                      </a:pPr>
                      <a:r>
                        <a:rPr lang="en-ZW" sz="1400" kern="50" dirty="0">
                          <a:effectLst/>
                        </a:rPr>
                        <a:t>Cost of outstanding works ZWG141,715,650.00</a:t>
                      </a:r>
                    </a:p>
                    <a:p>
                      <a:pPr>
                        <a:lnSpc>
                          <a:spcPct val="90000"/>
                        </a:lnSpc>
                        <a:spcBef>
                          <a:spcPts val="1400"/>
                        </a:spcBef>
                        <a:spcAft>
                          <a:spcPts val="0"/>
                        </a:spcAft>
                      </a:pPr>
                      <a:r>
                        <a:rPr lang="en-ZW" sz="1400" kern="50" dirty="0">
                          <a:effectLst/>
                        </a:rPr>
                        <a:t> </a:t>
                      </a:r>
                      <a:endParaRPr lang="en-ZW" sz="1400" kern="50" dirty="0">
                        <a:solidFill>
                          <a:srgbClr val="A6B727"/>
                        </a:solidFill>
                        <a:effectLst/>
                        <a:latin typeface="Lucida Sans" panose="020B0602030504020204" pitchFamily="34" charset="0"/>
                        <a:ea typeface="Microsoft YaHei" panose="020B0503020204020204" pitchFamily="34" charset="-122"/>
                        <a:cs typeface="Lucida Sans" panose="020B0602030504020204" pitchFamily="34" charset="0"/>
                      </a:endParaRPr>
                    </a:p>
                  </a:txBody>
                  <a:tcPr marL="48183" marR="48183"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4"/>
          <p:cNvPicPr/>
          <p:nvPr/>
        </p:nvPicPr>
        <p:blipFill>
          <a:blip r:embed="rId2"/>
          <a:stretch/>
        </p:blipFill>
        <p:spPr>
          <a:xfrm>
            <a:off x="9852480" y="5008320"/>
            <a:ext cx="1365120" cy="1177920"/>
          </a:xfrm>
          <a:prstGeom prst="rect">
            <a:avLst/>
          </a:prstGeom>
          <a:ln>
            <a:noFill/>
          </a:ln>
        </p:spPr>
      </p:pic>
      <p:sp>
        <p:nvSpPr>
          <p:cNvPr id="8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8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89" name="CustomShape 3"/>
          <p:cNvSpPr/>
          <p:nvPr/>
        </p:nvSpPr>
        <p:spPr>
          <a:xfrm>
            <a:off x="2583000" y="623880"/>
            <a:ext cx="102722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91" name="CustomShape 5"/>
          <p:cNvSpPr/>
          <p:nvPr/>
        </p:nvSpPr>
        <p:spPr>
          <a:xfrm>
            <a:off x="679347" y="311940"/>
            <a:ext cx="7831064" cy="367878"/>
          </a:xfrm>
          <a:prstGeom prst="rect">
            <a:avLst/>
          </a:prstGeom>
          <a:solidFill>
            <a:schemeClr val="accent1"/>
          </a:solidFill>
          <a:ln>
            <a:solidFill>
              <a:srgbClr val="009999"/>
            </a:solid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sz="1800" b="1" strike="noStrike" spc="-1" dirty="0">
                <a:solidFill>
                  <a:srgbClr val="000000"/>
                </a:solidFill>
                <a:latin typeface="Verdana"/>
                <a:ea typeface="Verdana"/>
              </a:rPr>
              <a:t>Stocks of existing land banks</a:t>
            </a:r>
            <a:endParaRPr lang="en-ZW" sz="1800" b="0" strike="noStrike" spc="-1" dirty="0">
              <a:latin typeface="Arial"/>
            </a:endParaRPr>
          </a:p>
        </p:txBody>
      </p:sp>
      <p:pic>
        <p:nvPicPr>
          <p:cNvPr id="2" name="Picture 1"/>
          <p:cNvPicPr>
            <a:picLocks noChangeAspect="1"/>
          </p:cNvPicPr>
          <p:nvPr/>
        </p:nvPicPr>
        <p:blipFill>
          <a:blip r:embed="rId3"/>
          <a:stretch>
            <a:fillRect/>
          </a:stretch>
        </p:blipFill>
        <p:spPr>
          <a:xfrm>
            <a:off x="661182" y="743611"/>
            <a:ext cx="7051583" cy="4850250"/>
          </a:xfrm>
          <a:prstGeom prst="rect">
            <a:avLst/>
          </a:prstGeom>
        </p:spPr>
      </p:pic>
    </p:spTree>
    <p:extLst>
      <p:ext uri="{BB962C8B-B14F-4D97-AF65-F5344CB8AC3E}">
        <p14:creationId xmlns:p14="http://schemas.microsoft.com/office/powerpoint/2010/main" val="3808386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4"/>
          <p:cNvPicPr/>
          <p:nvPr/>
        </p:nvPicPr>
        <p:blipFill>
          <a:blip r:embed="rId2"/>
          <a:stretch/>
        </p:blipFill>
        <p:spPr>
          <a:xfrm>
            <a:off x="9852480" y="5008320"/>
            <a:ext cx="1365120" cy="1177920"/>
          </a:xfrm>
          <a:prstGeom prst="rect">
            <a:avLst/>
          </a:prstGeom>
          <a:ln>
            <a:noFill/>
          </a:ln>
        </p:spPr>
      </p:pic>
      <p:sp>
        <p:nvSpPr>
          <p:cNvPr id="10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10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109" name="CustomShape 3"/>
          <p:cNvSpPr/>
          <p:nvPr/>
        </p:nvSpPr>
        <p:spPr>
          <a:xfrm>
            <a:off x="799200" y="921960"/>
            <a:ext cx="102722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110" name="CustomShape 4"/>
          <p:cNvSpPr/>
          <p:nvPr/>
        </p:nvSpPr>
        <p:spPr>
          <a:xfrm>
            <a:off x="478315" y="1184056"/>
            <a:ext cx="10541880" cy="507685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750" indent="-285750" algn="just">
              <a:buFont typeface="Courier New" panose="02070309020205020404" pitchFamily="49" charset="0"/>
              <a:buChar char="o"/>
            </a:pPr>
            <a:r>
              <a:rPr lang="en-US" dirty="0"/>
              <a:t>CSHP seeks to improve access to affordable housing by civil servants through homeownership, and government rental properties including regeneration of dilapidated government pool properties.</a:t>
            </a:r>
          </a:p>
          <a:p>
            <a:pPr algn="just"/>
            <a:endParaRPr lang="en-US" dirty="0"/>
          </a:p>
          <a:p>
            <a:pPr marL="285750" indent="-285750" algn="just">
              <a:buFont typeface="Courier New" panose="02070309020205020404" pitchFamily="49" charset="0"/>
              <a:buChar char="o"/>
            </a:pPr>
            <a:r>
              <a:rPr lang="en-US" dirty="0"/>
              <a:t>The proposal is that 70% properties delivered by the CSHP will be for homeownership whilst 30% will be for government rental purposes.</a:t>
            </a:r>
          </a:p>
          <a:p>
            <a:pPr algn="just"/>
            <a:endParaRPr lang="en-US" dirty="0"/>
          </a:p>
          <a:p>
            <a:pPr marL="285750" indent="-285750" algn="just">
              <a:buFont typeface="Courier New" panose="02070309020205020404" pitchFamily="49" charset="0"/>
              <a:buChar char="o"/>
            </a:pPr>
            <a:r>
              <a:rPr lang="en-US" dirty="0"/>
              <a:t>The program proposes to utilize various pieces of land accessible to the MNHSA which were identified across the country (+/_98ha). </a:t>
            </a:r>
          </a:p>
          <a:p>
            <a:pPr algn="just"/>
            <a:endParaRPr lang="en-US" dirty="0"/>
          </a:p>
          <a:p>
            <a:pPr marL="285750" indent="-285750" algn="just">
              <a:buFont typeface="Courier New" panose="02070309020205020404" pitchFamily="49" charset="0"/>
              <a:buChar char="o"/>
            </a:pPr>
            <a:r>
              <a:rPr lang="en-US" dirty="0"/>
              <a:t>Some of these pieces of land have existing GPPs sitting on large tracts of underutilized land while other GPPs are in a state of dilapidation and are unsuitable for human habitation. It is proposed that such houses be demolished and replaced with modern units which provide dignity to civil servants.</a:t>
            </a:r>
          </a:p>
          <a:p>
            <a:pPr marL="285750" indent="-285750" algn="just">
              <a:buFont typeface="Courier New" panose="02070309020205020404" pitchFamily="49" charset="0"/>
              <a:buChar char="o"/>
            </a:pPr>
            <a:r>
              <a:rPr lang="en-US" dirty="0"/>
              <a:t>The CSHP also proposes purchase of stands / serviced land already available on the market for the benefit of civil servants on flexible payment terms. </a:t>
            </a:r>
          </a:p>
          <a:p>
            <a:pPr marL="285750" indent="-285750" algn="just">
              <a:buFont typeface="Courier New" panose="02070309020205020404" pitchFamily="49" charset="0"/>
              <a:buChar char="o"/>
            </a:pPr>
            <a:r>
              <a:rPr lang="en-US" dirty="0"/>
              <a:t>The CSHP for now proposed initiatives on residential property ownership, and it is envisaged that commercial and agro-residential properties will considered later.</a:t>
            </a:r>
            <a:endParaRPr lang="en-ZW" dirty="0"/>
          </a:p>
          <a:p>
            <a:pPr algn="just"/>
            <a:endParaRPr lang="en-ZW" dirty="0"/>
          </a:p>
          <a:p>
            <a:pPr algn="just">
              <a:lnSpc>
                <a:spcPct val="100000"/>
              </a:lnSpc>
            </a:pPr>
            <a:endParaRPr lang="en-ZW" sz="1800" b="0" strike="noStrike" spc="-1" dirty="0">
              <a:latin typeface="Arial"/>
            </a:endParaRPr>
          </a:p>
        </p:txBody>
      </p:sp>
      <p:sp>
        <p:nvSpPr>
          <p:cNvPr id="111" name="CustomShape 5"/>
          <p:cNvSpPr/>
          <p:nvPr/>
        </p:nvSpPr>
        <p:spPr>
          <a:xfrm>
            <a:off x="529200" y="595886"/>
            <a:ext cx="9478656" cy="367878"/>
          </a:xfrm>
          <a:prstGeom prst="rect">
            <a:avLst/>
          </a:prstGeom>
          <a:solidFill>
            <a:schemeClr val="accent1"/>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b="1" spc="-1" dirty="0">
                <a:solidFill>
                  <a:srgbClr val="000000"/>
                </a:solidFill>
                <a:latin typeface="Verdana"/>
                <a:ea typeface="Verdana"/>
              </a:rPr>
              <a:t>Concept Note: The proposed civil service housing program (CSHP)</a:t>
            </a:r>
            <a:endParaRPr lang="en-ZW" sz="1800" b="0" strike="noStrike" spc="-1" dirty="0">
              <a:latin typeface="Arial"/>
            </a:endParaRPr>
          </a:p>
        </p:txBody>
      </p:sp>
    </p:spTree>
    <p:extLst>
      <p:ext uri="{BB962C8B-B14F-4D97-AF65-F5344CB8AC3E}">
        <p14:creationId xmlns:p14="http://schemas.microsoft.com/office/powerpoint/2010/main" val="4064406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4"/>
          <p:cNvPicPr/>
          <p:nvPr/>
        </p:nvPicPr>
        <p:blipFill>
          <a:blip r:embed="rId2"/>
          <a:stretch/>
        </p:blipFill>
        <p:spPr>
          <a:xfrm>
            <a:off x="9852480" y="5008320"/>
            <a:ext cx="1365120" cy="1177920"/>
          </a:xfrm>
          <a:prstGeom prst="rect">
            <a:avLst/>
          </a:prstGeom>
          <a:ln>
            <a:noFill/>
          </a:ln>
        </p:spPr>
      </p:pic>
      <p:sp>
        <p:nvSpPr>
          <p:cNvPr id="10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10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109" name="CustomShape 3"/>
          <p:cNvSpPr/>
          <p:nvPr/>
        </p:nvSpPr>
        <p:spPr>
          <a:xfrm>
            <a:off x="799200" y="921960"/>
            <a:ext cx="102722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endParaRPr lang="en-ZW" sz="1800" b="0" strike="noStrike" spc="-1">
              <a:latin typeface="Arial"/>
            </a:endParaRPr>
          </a:p>
          <a:p>
            <a:pPr>
              <a:lnSpc>
                <a:spcPct val="100000"/>
              </a:lnSpc>
            </a:pPr>
            <a:endParaRPr lang="en-ZW" sz="1800" b="0" strike="noStrike" spc="-1">
              <a:latin typeface="Arial"/>
            </a:endParaRPr>
          </a:p>
          <a:p>
            <a:pPr>
              <a:lnSpc>
                <a:spcPct val="100000"/>
              </a:lnSpc>
            </a:pPr>
            <a:endParaRPr lang="en-ZW" sz="1800" b="0" strike="noStrike" spc="-1">
              <a:latin typeface="Arial"/>
            </a:endParaRPr>
          </a:p>
        </p:txBody>
      </p:sp>
      <p:sp>
        <p:nvSpPr>
          <p:cNvPr id="110" name="CustomShape 4"/>
          <p:cNvSpPr/>
          <p:nvPr/>
        </p:nvSpPr>
        <p:spPr>
          <a:xfrm>
            <a:off x="529200" y="1637280"/>
            <a:ext cx="10541880" cy="64487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endParaRPr lang="en-ZW" dirty="0"/>
          </a:p>
          <a:p>
            <a:pPr algn="just">
              <a:lnSpc>
                <a:spcPct val="100000"/>
              </a:lnSpc>
            </a:pPr>
            <a:endParaRPr lang="en-ZW" sz="1800" b="0" strike="noStrike" spc="-1" dirty="0">
              <a:latin typeface="Arial"/>
            </a:endParaRPr>
          </a:p>
        </p:txBody>
      </p:sp>
      <p:sp>
        <p:nvSpPr>
          <p:cNvPr id="111" name="CustomShape 5"/>
          <p:cNvSpPr/>
          <p:nvPr/>
        </p:nvSpPr>
        <p:spPr>
          <a:xfrm>
            <a:off x="799200" y="625680"/>
            <a:ext cx="9478656" cy="367878"/>
          </a:xfrm>
          <a:prstGeom prst="rect">
            <a:avLst/>
          </a:prstGeom>
          <a:solidFill>
            <a:schemeClr val="accent1"/>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en-US" b="1" spc="-1" dirty="0">
                <a:solidFill>
                  <a:srgbClr val="000000"/>
                </a:solidFill>
                <a:latin typeface="Verdana"/>
                <a:ea typeface="Verdana"/>
              </a:rPr>
              <a:t>Concept Note: The proposed civil service housing program CSHP</a:t>
            </a:r>
            <a:endParaRPr lang="en-ZW" sz="18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657328880"/>
              </p:ext>
            </p:extLst>
          </p:nvPr>
        </p:nvGraphicFramePr>
        <p:xfrm>
          <a:off x="923545" y="1179291"/>
          <a:ext cx="7452359" cy="4681220"/>
        </p:xfrm>
        <a:graphic>
          <a:graphicData uri="http://schemas.openxmlformats.org/drawingml/2006/table">
            <a:tbl>
              <a:tblPr firstRow="1" firstCol="1" bandRow="1">
                <a:tableStyleId>{5C22544A-7EE6-4342-B048-85BDC9FD1C3A}</a:tableStyleId>
              </a:tblPr>
              <a:tblGrid>
                <a:gridCol w="2962655">
                  <a:extLst>
                    <a:ext uri="{9D8B030D-6E8A-4147-A177-3AD203B41FA5}">
                      <a16:colId xmlns:a16="http://schemas.microsoft.com/office/drawing/2014/main" val="20000"/>
                    </a:ext>
                  </a:extLst>
                </a:gridCol>
                <a:gridCol w="4489704">
                  <a:extLst>
                    <a:ext uri="{9D8B030D-6E8A-4147-A177-3AD203B41FA5}">
                      <a16:colId xmlns:a16="http://schemas.microsoft.com/office/drawing/2014/main" val="20001"/>
                    </a:ext>
                  </a:extLst>
                </a:gridCol>
              </a:tblGrid>
              <a:tr h="265112">
                <a:tc>
                  <a:txBody>
                    <a:bodyPr/>
                    <a:lstStyle/>
                    <a:p>
                      <a:pPr algn="just">
                        <a:lnSpc>
                          <a:spcPct val="150000"/>
                        </a:lnSpc>
                        <a:spcAft>
                          <a:spcPts val="0"/>
                        </a:spcAft>
                      </a:pPr>
                      <a:r>
                        <a:rPr lang="en-US" sz="1600" dirty="0">
                          <a:effectLst/>
                        </a:rPr>
                        <a:t>Item</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a:effectLst/>
                        </a:rPr>
                        <a:t>Remarks</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0"/>
                  </a:ext>
                </a:extLst>
              </a:tr>
              <a:tr h="530225">
                <a:tc>
                  <a:txBody>
                    <a:bodyPr/>
                    <a:lstStyle/>
                    <a:p>
                      <a:pPr algn="just">
                        <a:lnSpc>
                          <a:spcPct val="150000"/>
                        </a:lnSpc>
                        <a:spcAft>
                          <a:spcPts val="0"/>
                        </a:spcAft>
                      </a:pPr>
                      <a:r>
                        <a:rPr lang="en-US" sz="1600" dirty="0">
                          <a:effectLst/>
                        </a:rPr>
                        <a:t>Implementing Agency</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Government of   Zimbabwe</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1"/>
                  </a:ext>
                </a:extLst>
              </a:tr>
              <a:tr h="265112">
                <a:tc>
                  <a:txBody>
                    <a:bodyPr/>
                    <a:lstStyle/>
                    <a:p>
                      <a:pPr algn="just">
                        <a:lnSpc>
                          <a:spcPct val="150000"/>
                        </a:lnSpc>
                        <a:spcAft>
                          <a:spcPts val="0"/>
                        </a:spcAft>
                      </a:pPr>
                      <a:r>
                        <a:rPr lang="en-US" sz="1600">
                          <a:effectLst/>
                        </a:rPr>
                        <a:t>Target Market</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Civil Servants</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2"/>
                  </a:ext>
                </a:extLst>
              </a:tr>
              <a:tr h="265112">
                <a:tc>
                  <a:txBody>
                    <a:bodyPr/>
                    <a:lstStyle/>
                    <a:p>
                      <a:pPr algn="just">
                        <a:lnSpc>
                          <a:spcPct val="150000"/>
                        </a:lnSpc>
                        <a:spcAft>
                          <a:spcPts val="0"/>
                        </a:spcAft>
                      </a:pPr>
                      <a:r>
                        <a:rPr lang="en-US" sz="1600">
                          <a:effectLst/>
                        </a:rPr>
                        <a:t>Coverage</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Countrywide</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3"/>
                  </a:ext>
                </a:extLst>
              </a:tr>
              <a:tr h="265112">
                <a:tc>
                  <a:txBody>
                    <a:bodyPr/>
                    <a:lstStyle/>
                    <a:p>
                      <a:pPr algn="just">
                        <a:lnSpc>
                          <a:spcPct val="150000"/>
                        </a:lnSpc>
                        <a:spcAft>
                          <a:spcPts val="0"/>
                        </a:spcAft>
                      </a:pPr>
                      <a:r>
                        <a:rPr lang="en-US" sz="1600">
                          <a:effectLst/>
                        </a:rPr>
                        <a:t>Land Size</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+/-70 hectares</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4"/>
                  </a:ext>
                </a:extLst>
              </a:tr>
              <a:tr h="265112">
                <a:tc>
                  <a:txBody>
                    <a:bodyPr/>
                    <a:lstStyle/>
                    <a:p>
                      <a:pPr algn="just">
                        <a:lnSpc>
                          <a:spcPct val="150000"/>
                        </a:lnSpc>
                        <a:spcAft>
                          <a:spcPts val="0"/>
                        </a:spcAft>
                      </a:pPr>
                      <a:r>
                        <a:rPr lang="en-US" sz="1600">
                          <a:effectLst/>
                        </a:rPr>
                        <a:t>Number of Expected Units </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+/-5 303 units</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5"/>
                  </a:ext>
                </a:extLst>
              </a:tr>
              <a:tr h="265112">
                <a:tc>
                  <a:txBody>
                    <a:bodyPr/>
                    <a:lstStyle/>
                    <a:p>
                      <a:pPr algn="just">
                        <a:lnSpc>
                          <a:spcPct val="150000"/>
                        </a:lnSpc>
                        <a:spcAft>
                          <a:spcPts val="0"/>
                        </a:spcAft>
                      </a:pPr>
                      <a:r>
                        <a:rPr lang="en-US" sz="1600">
                          <a:effectLst/>
                        </a:rPr>
                        <a:t>Estimated Cost</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USD226Million </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6"/>
                  </a:ext>
                </a:extLst>
              </a:tr>
              <a:tr h="1060450">
                <a:tc>
                  <a:txBody>
                    <a:bodyPr/>
                    <a:lstStyle/>
                    <a:p>
                      <a:pPr algn="just">
                        <a:lnSpc>
                          <a:spcPct val="150000"/>
                        </a:lnSpc>
                        <a:spcAft>
                          <a:spcPts val="0"/>
                        </a:spcAft>
                      </a:pPr>
                      <a:r>
                        <a:rPr lang="en-US" sz="1600">
                          <a:effectLst/>
                        </a:rPr>
                        <a:t>Scope</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Delivery of stands,</a:t>
                      </a:r>
                      <a:r>
                        <a:rPr lang="en-US" sz="1600" baseline="0" dirty="0">
                          <a:effectLst/>
                        </a:rPr>
                        <a:t> </a:t>
                      </a:r>
                      <a:r>
                        <a:rPr lang="en-US" sz="1600" dirty="0">
                          <a:effectLst/>
                        </a:rPr>
                        <a:t>flats, cluster houses, model rural</a:t>
                      </a:r>
                      <a:r>
                        <a:rPr lang="en-US" sz="1600" baseline="0" dirty="0">
                          <a:effectLst/>
                        </a:rPr>
                        <a:t>/ agro </a:t>
                      </a:r>
                      <a:r>
                        <a:rPr lang="en-US" sz="1600" baseline="0" dirty="0" err="1">
                          <a:effectLst/>
                        </a:rPr>
                        <a:t>residentials</a:t>
                      </a:r>
                      <a:r>
                        <a:rPr lang="en-US" sz="1600" dirty="0">
                          <a:effectLst/>
                        </a:rPr>
                        <a:t> and social amenities.</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7"/>
                  </a:ext>
                </a:extLst>
              </a:tr>
              <a:tr h="265112">
                <a:tc>
                  <a:txBody>
                    <a:bodyPr/>
                    <a:lstStyle/>
                    <a:p>
                      <a:pPr algn="just">
                        <a:lnSpc>
                          <a:spcPct val="150000"/>
                        </a:lnSpc>
                        <a:spcAft>
                          <a:spcPts val="0"/>
                        </a:spcAft>
                      </a:pPr>
                      <a:r>
                        <a:rPr lang="en-US" sz="1600">
                          <a:effectLst/>
                        </a:rPr>
                        <a:t>Programme Duration </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+/_3 years</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8"/>
                  </a:ext>
                </a:extLst>
              </a:tr>
              <a:tr h="530225">
                <a:tc>
                  <a:txBody>
                    <a:bodyPr/>
                    <a:lstStyle/>
                    <a:p>
                      <a:pPr algn="just">
                        <a:lnSpc>
                          <a:spcPct val="150000"/>
                        </a:lnSpc>
                        <a:spcAft>
                          <a:spcPts val="0"/>
                        </a:spcAft>
                      </a:pPr>
                      <a:r>
                        <a:rPr lang="en-US" sz="1600">
                          <a:effectLst/>
                        </a:rPr>
                        <a:t>Source of Funding</a:t>
                      </a:r>
                      <a:endParaRPr lang="en-ZW" sz="160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tc>
                  <a:txBody>
                    <a:bodyPr/>
                    <a:lstStyle/>
                    <a:p>
                      <a:pPr algn="just">
                        <a:lnSpc>
                          <a:spcPct val="150000"/>
                        </a:lnSpc>
                        <a:spcAft>
                          <a:spcPts val="0"/>
                        </a:spcAft>
                      </a:pPr>
                      <a:r>
                        <a:rPr lang="en-US" sz="1600" dirty="0">
                          <a:effectLst/>
                        </a:rPr>
                        <a:t>Government/Private Sector</a:t>
                      </a:r>
                      <a:endParaRPr lang="en-ZW"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810" marR="5681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106577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4"/>
          <p:cNvPicPr/>
          <p:nvPr/>
        </p:nvPicPr>
        <p:blipFill>
          <a:blip r:embed="rId2"/>
          <a:stretch/>
        </p:blipFill>
        <p:spPr>
          <a:xfrm>
            <a:off x="9852480" y="5008320"/>
            <a:ext cx="1365120" cy="1177920"/>
          </a:xfrm>
          <a:prstGeom prst="rect">
            <a:avLst/>
          </a:prstGeom>
          <a:ln>
            <a:noFill/>
          </a:ln>
        </p:spPr>
      </p:pic>
      <p:sp>
        <p:nvSpPr>
          <p:cNvPr id="10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10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109" name="CustomShape 3"/>
          <p:cNvSpPr/>
          <p:nvPr/>
        </p:nvSpPr>
        <p:spPr>
          <a:xfrm>
            <a:off x="529200" y="1399039"/>
            <a:ext cx="10407060" cy="4061197"/>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endParaRPr lang="en-ZW" dirty="0">
              <a:latin typeface="+mj-lt"/>
            </a:endParaRPr>
          </a:p>
          <a:p>
            <a:pPr marL="285750" lvl="0" indent="-285750" algn="just">
              <a:buFont typeface="Courier New" panose="02070309020205020404" pitchFamily="49" charset="0"/>
              <a:buChar char="o"/>
            </a:pPr>
            <a:r>
              <a:rPr lang="en-US" sz="1600" dirty="0">
                <a:latin typeface="+mj-lt"/>
              </a:rPr>
              <a:t>Conducting site visits to  assess the availability of land and sizes, and determine the feasibility of infrastructure development on these sites.</a:t>
            </a:r>
          </a:p>
          <a:p>
            <a:pPr marL="285750" lvl="0" indent="-285750" algn="just">
              <a:buFont typeface="Courier New" panose="02070309020205020404" pitchFamily="49" charset="0"/>
              <a:buChar char="o"/>
            </a:pPr>
            <a:r>
              <a:rPr lang="en-US" sz="1600" dirty="0">
                <a:latin typeface="+mj-lt"/>
              </a:rPr>
              <a:t>PSC to conduct a survey to gather current housing demand by civil servants.</a:t>
            </a:r>
            <a:endParaRPr lang="en-ZW" sz="1600" dirty="0">
              <a:latin typeface="+mj-lt"/>
            </a:endParaRPr>
          </a:p>
          <a:p>
            <a:pPr marL="285750" lvl="0" indent="-285750" algn="just">
              <a:buFont typeface="Courier New" panose="02070309020205020404" pitchFamily="49" charset="0"/>
              <a:buChar char="o"/>
            </a:pPr>
            <a:r>
              <a:rPr lang="en-US" sz="1600" dirty="0">
                <a:latin typeface="+mj-lt"/>
              </a:rPr>
              <a:t>Benchmark housing designs against international best practices through desk research or engaging foreign companies implementing the same projects. </a:t>
            </a:r>
            <a:endParaRPr lang="en-ZW" sz="1600" dirty="0">
              <a:latin typeface="+mj-lt"/>
            </a:endParaRPr>
          </a:p>
          <a:p>
            <a:pPr marL="285750" lvl="0" indent="-285750" algn="just">
              <a:buFont typeface="Courier New" panose="02070309020205020404" pitchFamily="49" charset="0"/>
              <a:buChar char="o"/>
            </a:pPr>
            <a:r>
              <a:rPr lang="en-US" sz="1600" dirty="0">
                <a:latin typeface="+mj-lt"/>
              </a:rPr>
              <a:t>Adopt cost reduction strategies to make housing more affordable for civil servants, for instance </a:t>
            </a:r>
            <a:r>
              <a:rPr lang="en-ZW" sz="1600" dirty="0">
                <a:latin typeface="+mj-lt"/>
              </a:rPr>
              <a:t>construction of shell structures with brick finishes.</a:t>
            </a:r>
          </a:p>
          <a:p>
            <a:pPr marL="285750" lvl="0" indent="-285750" algn="just">
              <a:buFont typeface="Courier New" panose="02070309020205020404" pitchFamily="49" charset="0"/>
              <a:buChar char="o"/>
            </a:pPr>
            <a:r>
              <a:rPr lang="en-US" sz="1600" dirty="0">
                <a:latin typeface="+mj-lt"/>
              </a:rPr>
              <a:t>Structure flexible payment terms for favorable deposits, monthly payments and tenure.</a:t>
            </a:r>
            <a:endParaRPr lang="en-ZW" sz="1600" dirty="0">
              <a:latin typeface="+mj-lt"/>
            </a:endParaRPr>
          </a:p>
          <a:p>
            <a:pPr marL="285750" lvl="0" indent="-285750" algn="just">
              <a:buFont typeface="Courier New" panose="02070309020205020404" pitchFamily="49" charset="0"/>
              <a:buChar char="o"/>
            </a:pPr>
            <a:r>
              <a:rPr lang="en-US" sz="1600" dirty="0">
                <a:latin typeface="+mj-lt"/>
              </a:rPr>
              <a:t>Implement a Hybrid delivery model that leverages the strengths of both public and private sector involvement.</a:t>
            </a:r>
            <a:endParaRPr lang="en-ZW" sz="1600" dirty="0">
              <a:latin typeface="+mj-lt"/>
            </a:endParaRPr>
          </a:p>
          <a:p>
            <a:pPr marL="285750" lvl="0" indent="-285750" algn="just">
              <a:buFont typeface="Courier New" panose="02070309020205020404" pitchFamily="49" charset="0"/>
              <a:buChar char="o"/>
            </a:pPr>
            <a:r>
              <a:rPr lang="en-US" sz="1600" dirty="0">
                <a:latin typeface="+mj-lt"/>
              </a:rPr>
              <a:t>Broaden the scope of the housing program to include the provision of essential social amenities, residential stands (urban and rural), and agro-residential stands.</a:t>
            </a:r>
            <a:endParaRPr lang="en-ZW" sz="1600" dirty="0">
              <a:latin typeface="+mj-lt"/>
            </a:endParaRPr>
          </a:p>
          <a:p>
            <a:pPr marL="285750" lvl="0" indent="-285750" algn="just">
              <a:buFont typeface="Courier New" panose="02070309020205020404" pitchFamily="49" charset="0"/>
              <a:buChar char="o"/>
            </a:pPr>
            <a:r>
              <a:rPr lang="en-US" sz="1600" dirty="0">
                <a:latin typeface="+mj-lt"/>
              </a:rPr>
              <a:t>Explore alternative technology which uses locally available resources.</a:t>
            </a:r>
          </a:p>
          <a:p>
            <a:pPr marL="285750" lvl="0" indent="-285750" algn="just">
              <a:buFont typeface="Courier New" panose="02070309020205020404" pitchFamily="49" charset="0"/>
              <a:buChar char="o"/>
            </a:pPr>
            <a:r>
              <a:rPr lang="en-US" sz="1600" dirty="0">
                <a:latin typeface="+mj-lt"/>
              </a:rPr>
              <a:t>Explore available units or stands on the market for inclusion into the CSHP for the benefit of civil servants.</a:t>
            </a:r>
          </a:p>
          <a:p>
            <a:pPr marL="285750" indent="-285750" algn="just">
              <a:buFont typeface="Courier New" panose="02070309020205020404" pitchFamily="49" charset="0"/>
              <a:buChar char="o"/>
            </a:pPr>
            <a:r>
              <a:rPr lang="en-US" sz="1600" spc="-1" dirty="0">
                <a:solidFill>
                  <a:srgbClr val="000000"/>
                </a:solidFill>
                <a:latin typeface="+mj-lt"/>
                <a:ea typeface="Verdana"/>
              </a:rPr>
              <a:t>Exploring PPPs to enhance  housing delivery for civil servants</a:t>
            </a:r>
            <a:r>
              <a:rPr lang="en-ZW" sz="1600" spc="-1" dirty="0">
                <a:latin typeface="+mj-lt"/>
              </a:rPr>
              <a:t>.</a:t>
            </a:r>
          </a:p>
          <a:p>
            <a:pPr marL="285750" indent="-285750" algn="just">
              <a:buFont typeface="Courier New" panose="02070309020205020404" pitchFamily="49" charset="0"/>
              <a:buChar char="o"/>
            </a:pPr>
            <a:r>
              <a:rPr lang="en-US" sz="1600" dirty="0">
                <a:latin typeface="+mj-lt"/>
              </a:rPr>
              <a:t>Approval and adoption of the concept note for CSHP.</a:t>
            </a:r>
            <a:endParaRPr lang="en-ZW" sz="1600" dirty="0">
              <a:latin typeface="+mj-lt"/>
            </a:endParaRPr>
          </a:p>
        </p:txBody>
      </p:sp>
      <p:sp>
        <p:nvSpPr>
          <p:cNvPr id="111" name="CustomShape 5"/>
          <p:cNvSpPr/>
          <p:nvPr/>
        </p:nvSpPr>
        <p:spPr>
          <a:xfrm>
            <a:off x="799200" y="625680"/>
            <a:ext cx="4032360" cy="364680"/>
          </a:xfrm>
          <a:prstGeom prst="rect">
            <a:avLst/>
          </a:prstGeom>
          <a:solidFill>
            <a:schemeClr val="accent1"/>
          </a:solid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b="1" spc="-1" dirty="0">
                <a:solidFill>
                  <a:srgbClr val="000000"/>
                </a:solidFill>
                <a:latin typeface="Verdana"/>
                <a:ea typeface="Verdana"/>
              </a:rPr>
              <a:t>Recommendations </a:t>
            </a:r>
            <a:endParaRPr lang="en-ZW" sz="1800" b="0" strike="noStrike" spc="-1" dirty="0">
              <a:latin typeface="Arial"/>
            </a:endParaRPr>
          </a:p>
        </p:txBody>
      </p:sp>
    </p:spTree>
    <p:extLst>
      <p:ext uri="{BB962C8B-B14F-4D97-AF65-F5344CB8AC3E}">
        <p14:creationId xmlns:p14="http://schemas.microsoft.com/office/powerpoint/2010/main" val="934481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4"/>
          <p:cNvPicPr/>
          <p:nvPr/>
        </p:nvPicPr>
        <p:blipFill>
          <a:blip r:embed="rId2"/>
          <a:stretch/>
        </p:blipFill>
        <p:spPr>
          <a:xfrm>
            <a:off x="9852480" y="5008320"/>
            <a:ext cx="1365120" cy="1177920"/>
          </a:xfrm>
          <a:prstGeom prst="rect">
            <a:avLst/>
          </a:prstGeom>
          <a:ln>
            <a:noFill/>
          </a:ln>
        </p:spPr>
      </p:pic>
      <p:sp>
        <p:nvSpPr>
          <p:cNvPr id="107" name="CustomShape 1"/>
          <p:cNvSpPr/>
          <p:nvPr/>
        </p:nvSpPr>
        <p:spPr>
          <a:xfrm>
            <a:off x="8995680" y="6186600"/>
            <a:ext cx="3196080" cy="33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800" b="1" strike="noStrike" spc="-1">
                <a:solidFill>
                  <a:srgbClr val="000000"/>
                </a:solidFill>
                <a:latin typeface="Verdana"/>
                <a:ea typeface="Verdana"/>
              </a:rPr>
              <a:t>MINISTRY OF NATIONAL HOUSING </a:t>
            </a:r>
            <a:endParaRPr lang="en-ZW" sz="800" b="0" strike="noStrike" spc="-1">
              <a:latin typeface="Arial"/>
            </a:endParaRPr>
          </a:p>
          <a:p>
            <a:pPr algn="ctr">
              <a:lnSpc>
                <a:spcPct val="100000"/>
              </a:lnSpc>
            </a:pPr>
            <a:r>
              <a:rPr lang="en-US" sz="800" b="1" strike="noStrike" spc="-1">
                <a:solidFill>
                  <a:srgbClr val="000000"/>
                </a:solidFill>
                <a:latin typeface="Verdana"/>
                <a:ea typeface="Verdana"/>
              </a:rPr>
              <a:t>AND SOCIAL AMENITIES</a:t>
            </a:r>
            <a:endParaRPr lang="en-ZW" sz="800" b="0" strike="noStrike" spc="-1">
              <a:latin typeface="Arial"/>
            </a:endParaRPr>
          </a:p>
        </p:txBody>
      </p:sp>
      <p:sp>
        <p:nvSpPr>
          <p:cNvPr id="108" name="CustomShape 2"/>
          <p:cNvSpPr/>
          <p:nvPr/>
        </p:nvSpPr>
        <p:spPr>
          <a:xfrm>
            <a:off x="11500200" y="0"/>
            <a:ext cx="691560" cy="921600"/>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p:style>
      </p:sp>
      <p:sp>
        <p:nvSpPr>
          <p:cNvPr id="111" name="CustomShape 5"/>
          <p:cNvSpPr/>
          <p:nvPr/>
        </p:nvSpPr>
        <p:spPr>
          <a:xfrm>
            <a:off x="799200" y="625680"/>
            <a:ext cx="4032360" cy="364680"/>
          </a:xfrm>
          <a:prstGeom prst="rect">
            <a:avLst/>
          </a:prstGeom>
          <a:solidFill>
            <a:schemeClr val="accent1"/>
          </a:solid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b="1" spc="-1" dirty="0">
                <a:solidFill>
                  <a:srgbClr val="000000"/>
                </a:solidFill>
                <a:latin typeface="Verdana"/>
                <a:ea typeface="Verdana"/>
              </a:rPr>
              <a:t>Road Map </a:t>
            </a:r>
            <a:endParaRPr lang="en-ZW" sz="18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206770812"/>
              </p:ext>
            </p:extLst>
          </p:nvPr>
        </p:nvGraphicFramePr>
        <p:xfrm>
          <a:off x="799200" y="1620593"/>
          <a:ext cx="6000584" cy="3976687"/>
        </p:xfrm>
        <a:graphic>
          <a:graphicData uri="http://schemas.openxmlformats.org/drawingml/2006/table">
            <a:tbl>
              <a:tblPr firstRow="1" firstCol="1" bandRow="1">
                <a:tableStyleId>{5C22544A-7EE6-4342-B048-85BDC9FD1C3A}</a:tableStyleId>
              </a:tblPr>
              <a:tblGrid>
                <a:gridCol w="466568">
                  <a:extLst>
                    <a:ext uri="{9D8B030D-6E8A-4147-A177-3AD203B41FA5}">
                      <a16:colId xmlns:a16="http://schemas.microsoft.com/office/drawing/2014/main" val="20000"/>
                    </a:ext>
                  </a:extLst>
                </a:gridCol>
                <a:gridCol w="3172881">
                  <a:extLst>
                    <a:ext uri="{9D8B030D-6E8A-4147-A177-3AD203B41FA5}">
                      <a16:colId xmlns:a16="http://schemas.microsoft.com/office/drawing/2014/main" val="20001"/>
                    </a:ext>
                  </a:extLst>
                </a:gridCol>
                <a:gridCol w="2361135">
                  <a:extLst>
                    <a:ext uri="{9D8B030D-6E8A-4147-A177-3AD203B41FA5}">
                      <a16:colId xmlns:a16="http://schemas.microsoft.com/office/drawing/2014/main" val="20002"/>
                    </a:ext>
                  </a:extLst>
                </a:gridCol>
              </a:tblGrid>
              <a:tr h="199206">
                <a:tc>
                  <a:txBody>
                    <a:bodyPr/>
                    <a:lstStyle/>
                    <a:p>
                      <a:pPr>
                        <a:lnSpc>
                          <a:spcPct val="107000"/>
                        </a:lnSpc>
                        <a:spcAft>
                          <a:spcPts val="0"/>
                        </a:spcAft>
                      </a:pPr>
                      <a:r>
                        <a:rPr lang="en-ZW" sz="1200" dirty="0">
                          <a:effectLst/>
                        </a:rPr>
                        <a:t>NO.</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ACTIVITY</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TIMELINE</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0"/>
                  </a:ext>
                </a:extLst>
              </a:tr>
              <a:tr h="398411">
                <a:tc>
                  <a:txBody>
                    <a:bodyPr/>
                    <a:lstStyle/>
                    <a:p>
                      <a:pPr>
                        <a:lnSpc>
                          <a:spcPct val="107000"/>
                        </a:lnSpc>
                        <a:spcAft>
                          <a:spcPts val="0"/>
                        </a:spcAft>
                      </a:pPr>
                      <a:r>
                        <a:rPr lang="en-ZW" sz="1200">
                          <a:effectLst/>
                        </a:rPr>
                        <a:t>1</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Land bank identification</a:t>
                      </a:r>
                      <a:endParaRPr lang="en-ZW" sz="1000" dirty="0">
                        <a:effectLst/>
                      </a:endParaRPr>
                    </a:p>
                    <a:p>
                      <a:pPr>
                        <a:lnSpc>
                          <a:spcPct val="107000"/>
                        </a:lnSpc>
                        <a:spcAft>
                          <a:spcPts val="0"/>
                        </a:spcAft>
                      </a:pPr>
                      <a:r>
                        <a:rPr lang="en-ZW" sz="1200" dirty="0">
                          <a:effectLst/>
                        </a:rPr>
                        <a:t> </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11 February 2025</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1"/>
                  </a:ext>
                </a:extLst>
              </a:tr>
              <a:tr h="590192">
                <a:tc>
                  <a:txBody>
                    <a:bodyPr/>
                    <a:lstStyle/>
                    <a:p>
                      <a:pPr>
                        <a:lnSpc>
                          <a:spcPct val="107000"/>
                        </a:lnSpc>
                        <a:spcAft>
                          <a:spcPts val="0"/>
                        </a:spcAft>
                      </a:pPr>
                      <a:r>
                        <a:rPr lang="en-ZW" sz="1200">
                          <a:effectLst/>
                        </a:rPr>
                        <a:t>2</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Property Ownership Draft concept note development</a:t>
                      </a:r>
                      <a:endParaRPr lang="en-ZW" sz="1000">
                        <a:effectLst/>
                      </a:endParaRPr>
                    </a:p>
                    <a:p>
                      <a:pPr marL="457200" algn="just">
                        <a:lnSpc>
                          <a:spcPct val="103000"/>
                        </a:lnSpc>
                        <a:spcAft>
                          <a:spcPts val="0"/>
                        </a:spcAft>
                      </a:pPr>
                      <a:r>
                        <a:rPr lang="en-ZW" sz="1200">
                          <a:effectLst/>
                        </a:rPr>
                        <a:t> </a:t>
                      </a:r>
                      <a:endParaRPr lang="en-ZW"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 </a:t>
                      </a:r>
                      <a:endParaRPr lang="en-ZW" sz="1000">
                        <a:effectLst/>
                      </a:endParaRPr>
                    </a:p>
                    <a:p>
                      <a:pPr>
                        <a:lnSpc>
                          <a:spcPct val="107000"/>
                        </a:lnSpc>
                        <a:spcAft>
                          <a:spcPts val="0"/>
                        </a:spcAft>
                      </a:pPr>
                      <a:r>
                        <a:rPr lang="en-ZW" sz="1200">
                          <a:effectLst/>
                        </a:rPr>
                        <a:t>15 March 2025</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2"/>
                  </a:ext>
                </a:extLst>
              </a:tr>
              <a:tr h="398411">
                <a:tc>
                  <a:txBody>
                    <a:bodyPr/>
                    <a:lstStyle/>
                    <a:p>
                      <a:pPr>
                        <a:lnSpc>
                          <a:spcPct val="107000"/>
                        </a:lnSpc>
                        <a:spcAft>
                          <a:spcPts val="0"/>
                        </a:spcAft>
                      </a:pPr>
                      <a:r>
                        <a:rPr lang="en-ZW" sz="1200">
                          <a:effectLst/>
                        </a:rPr>
                        <a:t>3</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Presentation of concept paper to the NJNC Consultative Committee</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01 April</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3"/>
                  </a:ext>
                </a:extLst>
              </a:tr>
              <a:tr h="398411">
                <a:tc>
                  <a:txBody>
                    <a:bodyPr/>
                    <a:lstStyle/>
                    <a:p>
                      <a:pPr>
                        <a:lnSpc>
                          <a:spcPct val="107000"/>
                        </a:lnSpc>
                        <a:spcAft>
                          <a:spcPts val="0"/>
                        </a:spcAft>
                      </a:pPr>
                      <a:r>
                        <a:rPr lang="en-ZW" sz="1200">
                          <a:effectLst/>
                        </a:rPr>
                        <a:t>4</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Site visits for land bank verification and feasibility</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25 April 2025- 23 May 2025</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4"/>
                  </a:ext>
                </a:extLst>
              </a:tr>
              <a:tr h="199206">
                <a:tc>
                  <a:txBody>
                    <a:bodyPr/>
                    <a:lstStyle/>
                    <a:p>
                      <a:pPr>
                        <a:lnSpc>
                          <a:spcPct val="107000"/>
                        </a:lnSpc>
                        <a:spcAft>
                          <a:spcPts val="0"/>
                        </a:spcAft>
                      </a:pPr>
                      <a:r>
                        <a:rPr lang="en-ZW" sz="1200">
                          <a:effectLst/>
                        </a:rPr>
                        <a:t>5</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Report on the findings from site visits</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12 June 2025</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5"/>
                  </a:ext>
                </a:extLst>
              </a:tr>
              <a:tr h="398411">
                <a:tc>
                  <a:txBody>
                    <a:bodyPr/>
                    <a:lstStyle/>
                    <a:p>
                      <a:pPr>
                        <a:lnSpc>
                          <a:spcPct val="107000"/>
                        </a:lnSpc>
                        <a:spcAft>
                          <a:spcPts val="0"/>
                        </a:spcAft>
                      </a:pPr>
                      <a:r>
                        <a:rPr lang="en-ZW" sz="1200">
                          <a:effectLst/>
                        </a:rPr>
                        <a:t>6</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Final concept note development</a:t>
                      </a:r>
                      <a:endParaRPr lang="en-ZW" sz="1000">
                        <a:effectLst/>
                      </a:endParaRPr>
                    </a:p>
                    <a:p>
                      <a:pPr>
                        <a:lnSpc>
                          <a:spcPct val="107000"/>
                        </a:lnSpc>
                        <a:spcAft>
                          <a:spcPts val="0"/>
                        </a:spcAft>
                      </a:pPr>
                      <a:r>
                        <a:rPr lang="en-ZW" sz="1200">
                          <a:effectLst/>
                        </a:rPr>
                        <a:t> </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2nd quarter 2025</a:t>
                      </a:r>
                      <a:endParaRPr lang="en-ZW" sz="1000">
                        <a:effectLst/>
                      </a:endParaRPr>
                    </a:p>
                    <a:p>
                      <a:pPr>
                        <a:lnSpc>
                          <a:spcPct val="107000"/>
                        </a:lnSpc>
                        <a:spcAft>
                          <a:spcPts val="0"/>
                        </a:spcAft>
                      </a:pPr>
                      <a:r>
                        <a:rPr lang="en-ZW" sz="1200">
                          <a:effectLst/>
                        </a:rPr>
                        <a:t> </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6"/>
                  </a:ext>
                </a:extLst>
              </a:tr>
              <a:tr h="398411">
                <a:tc>
                  <a:txBody>
                    <a:bodyPr/>
                    <a:lstStyle/>
                    <a:p>
                      <a:pPr>
                        <a:lnSpc>
                          <a:spcPct val="107000"/>
                        </a:lnSpc>
                        <a:spcAft>
                          <a:spcPts val="0"/>
                        </a:spcAft>
                      </a:pPr>
                      <a:r>
                        <a:rPr lang="en-ZW" sz="1200">
                          <a:effectLst/>
                        </a:rPr>
                        <a:t>8</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Presentation of concept paper and report to the NJNC Consultative Committee</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2nd quarter 2025</a:t>
                      </a:r>
                      <a:endParaRPr lang="en-ZW" sz="1000">
                        <a:effectLst/>
                      </a:endParaRPr>
                    </a:p>
                    <a:p>
                      <a:pPr>
                        <a:lnSpc>
                          <a:spcPct val="107000"/>
                        </a:lnSpc>
                        <a:spcAft>
                          <a:spcPts val="0"/>
                        </a:spcAft>
                      </a:pPr>
                      <a:r>
                        <a:rPr lang="en-ZW" sz="1200">
                          <a:effectLst/>
                        </a:rPr>
                        <a:t> </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7"/>
                  </a:ext>
                </a:extLst>
              </a:tr>
              <a:tr h="597617">
                <a:tc>
                  <a:txBody>
                    <a:bodyPr/>
                    <a:lstStyle/>
                    <a:p>
                      <a:pPr>
                        <a:lnSpc>
                          <a:spcPct val="107000"/>
                        </a:lnSpc>
                        <a:spcAft>
                          <a:spcPts val="0"/>
                        </a:spcAft>
                      </a:pPr>
                      <a:r>
                        <a:rPr lang="en-ZW" sz="1200">
                          <a:effectLst/>
                        </a:rPr>
                        <a:t>9</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a:effectLst/>
                        </a:rPr>
                        <a:t>Stakeholder Engagement: Resource mobilisation</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3rd quarter 2025</a:t>
                      </a:r>
                      <a:endParaRPr lang="en-ZW" sz="1000" dirty="0">
                        <a:effectLst/>
                      </a:endParaRPr>
                    </a:p>
                    <a:p>
                      <a:pPr>
                        <a:lnSpc>
                          <a:spcPct val="107000"/>
                        </a:lnSpc>
                        <a:spcAft>
                          <a:spcPts val="0"/>
                        </a:spcAft>
                      </a:pPr>
                      <a:r>
                        <a:rPr lang="en-ZW" sz="1200" dirty="0">
                          <a:effectLst/>
                        </a:rPr>
                        <a:t> </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8"/>
                  </a:ext>
                </a:extLst>
              </a:tr>
              <a:tr h="398411">
                <a:tc>
                  <a:txBody>
                    <a:bodyPr/>
                    <a:lstStyle/>
                    <a:p>
                      <a:pPr>
                        <a:lnSpc>
                          <a:spcPct val="107000"/>
                        </a:lnSpc>
                        <a:spcAft>
                          <a:spcPts val="0"/>
                        </a:spcAft>
                      </a:pPr>
                      <a:r>
                        <a:rPr lang="en-ZW" sz="1200">
                          <a:effectLst/>
                        </a:rPr>
                        <a:t>10</a:t>
                      </a:r>
                      <a:endParaRPr lang="en-ZW" sz="100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Project launch</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tc>
                  <a:txBody>
                    <a:bodyPr/>
                    <a:lstStyle/>
                    <a:p>
                      <a:pPr>
                        <a:lnSpc>
                          <a:spcPct val="107000"/>
                        </a:lnSpc>
                        <a:spcAft>
                          <a:spcPts val="0"/>
                        </a:spcAft>
                      </a:pPr>
                      <a:r>
                        <a:rPr lang="en-ZW" sz="1200" dirty="0">
                          <a:effectLst/>
                        </a:rPr>
                        <a:t>End</a:t>
                      </a:r>
                      <a:r>
                        <a:rPr lang="en-ZW" sz="1200" baseline="0" dirty="0">
                          <a:effectLst/>
                        </a:rPr>
                        <a:t> of 3</a:t>
                      </a:r>
                      <a:r>
                        <a:rPr lang="en-ZW" sz="1200" baseline="30000" dirty="0">
                          <a:effectLst/>
                        </a:rPr>
                        <a:t>rd</a:t>
                      </a:r>
                      <a:r>
                        <a:rPr lang="en-ZW" sz="1200" baseline="0" dirty="0">
                          <a:effectLst/>
                        </a:rPr>
                        <a:t> </a:t>
                      </a:r>
                      <a:r>
                        <a:rPr lang="en-ZW" sz="1200" dirty="0">
                          <a:effectLst/>
                        </a:rPr>
                        <a:t>quarter 2025</a:t>
                      </a:r>
                      <a:endParaRPr lang="en-ZW" sz="1000" dirty="0">
                        <a:effectLst/>
                      </a:endParaRPr>
                    </a:p>
                    <a:p>
                      <a:pPr>
                        <a:lnSpc>
                          <a:spcPct val="107000"/>
                        </a:lnSpc>
                        <a:spcAft>
                          <a:spcPts val="0"/>
                        </a:spcAft>
                      </a:pPr>
                      <a:r>
                        <a:rPr lang="en-ZW" sz="1200" dirty="0">
                          <a:effectLst/>
                        </a:rPr>
                        <a:t> </a:t>
                      </a:r>
                      <a:endParaRPr lang="en-ZW"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845" marR="59845" marT="0" marB="0"/>
                </a:tc>
                <a:extLst>
                  <a:ext uri="{0D108BD9-81ED-4DB2-BD59-A6C34878D82A}">
                    <a16:rowId xmlns:a16="http://schemas.microsoft.com/office/drawing/2014/main" val="10009"/>
                  </a:ext>
                </a:extLst>
              </a:tr>
            </a:tbl>
          </a:graphicData>
        </a:graphic>
      </p:graphicFrame>
      <p:sp>
        <p:nvSpPr>
          <p:cNvPr id="3" name="Rectangle 2"/>
          <p:cNvSpPr/>
          <p:nvPr/>
        </p:nvSpPr>
        <p:spPr>
          <a:xfrm>
            <a:off x="726219" y="990360"/>
            <a:ext cx="8425732" cy="388696"/>
          </a:xfrm>
          <a:prstGeom prst="rect">
            <a:avLst/>
          </a:prstGeom>
        </p:spPr>
        <p:txBody>
          <a:bodyPr wrap="square">
            <a:spAutoFit/>
          </a:bodyPr>
          <a:lstStyle/>
          <a:p>
            <a:pPr>
              <a:lnSpc>
                <a:spcPct val="107000"/>
              </a:lnSpc>
              <a:spcAft>
                <a:spcPts val="800"/>
              </a:spcAft>
            </a:pPr>
            <a:r>
              <a:rPr lang="en-GB" b="1" dirty="0">
                <a:latin typeface="Times New Roman" panose="02020603050405020304" pitchFamily="18" charset="0"/>
                <a:ea typeface="Calibri" panose="020F0502020204030204" pitchFamily="34" charset="0"/>
                <a:cs typeface="Times New Roman" panose="02020603050405020304" pitchFamily="18" charset="0"/>
              </a:rPr>
              <a:t>Activities and Timelines towards Public Service Property Ownership </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186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9485" y="82195"/>
            <a:ext cx="11742109" cy="6597573"/>
          </a:xfrm>
          <a:prstGeom prst="rect">
            <a:avLst/>
          </a:prstGeom>
        </p:spPr>
      </p:pic>
    </p:spTree>
    <p:extLst>
      <p:ext uri="{BB962C8B-B14F-4D97-AF65-F5344CB8AC3E}">
        <p14:creationId xmlns:p14="http://schemas.microsoft.com/office/powerpoint/2010/main" val="3242472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811</TotalTime>
  <Words>1876</Words>
  <Application>Microsoft Office PowerPoint</Application>
  <PresentationFormat>Widescreen</PresentationFormat>
  <Paragraphs>338</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Calibri Light</vt:lpstr>
      <vt:lpstr>Courier New</vt:lpstr>
      <vt:lpstr>Lucida Sans</vt:lpstr>
      <vt:lpstr>Symbol</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Mudoti</dc:creator>
  <dc:description/>
  <cp:lastModifiedBy>Kafesu Munyaradzi  B</cp:lastModifiedBy>
  <cp:revision>71</cp:revision>
  <dcterms:created xsi:type="dcterms:W3CDTF">2022-10-12T16:15:09Z</dcterms:created>
  <dcterms:modified xsi:type="dcterms:W3CDTF">2025-04-01T06:34:44Z</dcterms:modified>
  <dc:language>en-ZW</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HP</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Widescreen</vt:lpwstr>
  </property>
  <property fmtid="{D5CDD505-2E9C-101B-9397-08002B2CF9AE}" pid="10" name="ScaleCrop">
    <vt:bool>false</vt:bool>
  </property>
  <property fmtid="{D5CDD505-2E9C-101B-9397-08002B2CF9AE}" pid="11" name="ShareDoc">
    <vt:bool>false</vt:bool>
  </property>
  <property fmtid="{D5CDD505-2E9C-101B-9397-08002B2CF9AE}" pid="12" name="Slides">
    <vt:i4>14</vt:i4>
  </property>
</Properties>
</file>