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8" r:id="rId2"/>
    <p:sldId id="260" r:id="rId3"/>
    <p:sldId id="264" r:id="rId4"/>
    <p:sldId id="259" r:id="rId5"/>
    <p:sldId id="261" r:id="rId6"/>
    <p:sldId id="263" r:id="rId7"/>
    <p:sldId id="262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4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08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6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6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1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5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9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8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9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4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221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84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73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21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500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131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90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2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ZW" sz="4000" i="1" dirty="0" smtClean="0"/>
              <a:t>Update  on Tasks Assigned to </a:t>
            </a:r>
            <a:r>
              <a:rPr lang="en-ZW" sz="4000" i="1" dirty="0"/>
              <a:t>t</a:t>
            </a:r>
            <a:r>
              <a:rPr lang="en-ZW" sz="4000" i="1" dirty="0" smtClean="0"/>
              <a:t>he Ministry of Public Service Labour &amp; Social Welfare  at </a:t>
            </a:r>
            <a:r>
              <a:rPr lang="en-ZW" sz="4000" i="1" dirty="0"/>
              <a:t>t</a:t>
            </a:r>
            <a:r>
              <a:rPr lang="en-ZW" sz="4000" i="1" dirty="0" smtClean="0"/>
              <a:t>he NJNC Consultative Workshop:01-05 April 2025, Rainbow </a:t>
            </a:r>
            <a:r>
              <a:rPr lang="en-ZW" sz="4000" i="1" dirty="0"/>
              <a:t>H</a:t>
            </a:r>
            <a:r>
              <a:rPr lang="en-ZW" sz="4000" i="1" dirty="0" smtClean="0"/>
              <a:t>otel, </a:t>
            </a:r>
            <a:r>
              <a:rPr lang="en-ZW" sz="4000" i="1" dirty="0"/>
              <a:t>B</a:t>
            </a:r>
            <a:r>
              <a:rPr lang="en-ZW" sz="4000" i="1" dirty="0" smtClean="0"/>
              <a:t>ulawayo</a:t>
            </a:r>
            <a:endParaRPr lang="en-ZW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075582"/>
            <a:ext cx="8479375" cy="563217"/>
          </a:xfrm>
        </p:spPr>
        <p:txBody>
          <a:bodyPr/>
          <a:lstStyle/>
          <a:p>
            <a:r>
              <a:rPr lang="en-ZW" dirty="0" smtClean="0"/>
              <a:t> 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84841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W" dirty="0" smtClean="0"/>
              <a:t>Background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W" dirty="0" smtClean="0"/>
              <a:t>At the 4</a:t>
            </a:r>
            <a:r>
              <a:rPr lang="en-ZW" baseline="30000" dirty="0" smtClean="0"/>
              <a:t>th</a:t>
            </a:r>
            <a:r>
              <a:rPr lang="en-ZW" dirty="0" smtClean="0"/>
              <a:t> Quarter NJNC Consultative Workshop held at Troutbeck Resort, </a:t>
            </a:r>
            <a:r>
              <a:rPr lang="en-ZW" dirty="0" err="1" smtClean="0"/>
              <a:t>Nyanga</a:t>
            </a:r>
            <a:r>
              <a:rPr lang="en-ZW" dirty="0" smtClean="0"/>
              <a:t>, in December 2024,  the MPSLSW was assigned the following tasks:</a:t>
            </a:r>
          </a:p>
          <a:p>
            <a:r>
              <a:rPr lang="en-ZW" dirty="0" smtClean="0"/>
              <a:t>Lobby for the amendment of the Public Service Act</a:t>
            </a:r>
            <a:endParaRPr lang="en-ZW" dirty="0"/>
          </a:p>
          <a:p>
            <a:pPr lvl="0"/>
            <a:r>
              <a:rPr lang="en-GB" dirty="0" smtClean="0">
                <a:solidFill>
                  <a:schemeClr val="tx1"/>
                </a:solidFill>
              </a:rPr>
              <a:t>To </a:t>
            </a:r>
            <a:r>
              <a:rPr lang="en-GB" dirty="0" smtClean="0">
                <a:solidFill>
                  <a:schemeClr val="tx1"/>
                </a:solidFill>
              </a:rPr>
              <a:t>facilitate Stakeholder </a:t>
            </a:r>
            <a:r>
              <a:rPr lang="en-GB" dirty="0">
                <a:solidFill>
                  <a:schemeClr val="tx1"/>
                </a:solidFill>
              </a:rPr>
              <a:t>C</a:t>
            </a:r>
            <a:r>
              <a:rPr lang="en-GB" dirty="0" smtClean="0">
                <a:solidFill>
                  <a:schemeClr val="tx1"/>
                </a:solidFill>
              </a:rPr>
              <a:t>onsultations </a:t>
            </a:r>
            <a:r>
              <a:rPr lang="en-GB" dirty="0">
                <a:solidFill>
                  <a:schemeClr val="tx1"/>
                </a:solidFill>
              </a:rPr>
              <a:t>on the zero draft of Collective Bargaining Constitution and R</a:t>
            </a:r>
            <a:r>
              <a:rPr lang="en-GB" dirty="0" smtClean="0">
                <a:solidFill>
                  <a:schemeClr val="tx1"/>
                </a:solidFill>
              </a:rPr>
              <a:t>egulations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dirty="0">
                <a:solidFill>
                  <a:schemeClr val="tx1"/>
                </a:solidFill>
              </a:rPr>
              <a:t>To facilitate the submission of the layman’s draft of the Collective Bargaining Council Constitution and Regulations to the Attorney General’s Office.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To  </a:t>
            </a:r>
            <a:r>
              <a:rPr lang="en-GB" dirty="0" smtClean="0">
                <a:solidFill>
                  <a:schemeClr val="tx1"/>
                </a:solidFill>
              </a:rPr>
              <a:t>engage the ILO for technical assistance on </a:t>
            </a:r>
            <a:r>
              <a:rPr lang="en-GB" dirty="0" smtClean="0">
                <a:solidFill>
                  <a:schemeClr val="tx1"/>
                </a:solidFill>
              </a:rPr>
              <a:t>the </a:t>
            </a:r>
            <a:r>
              <a:rPr lang="en-GB" dirty="0" smtClean="0">
                <a:solidFill>
                  <a:schemeClr val="tx1"/>
                </a:solidFill>
              </a:rPr>
              <a:t>effectiveness </a:t>
            </a:r>
            <a:r>
              <a:rPr lang="en-GB" dirty="0" smtClean="0"/>
              <a:t>of the dispute resolution system in the Public service.</a:t>
            </a:r>
          </a:p>
          <a:p>
            <a:r>
              <a:rPr lang="en-GB" dirty="0" smtClean="0"/>
              <a:t> </a:t>
            </a:r>
            <a:r>
              <a:rPr lang="en-GB" dirty="0"/>
              <a:t>To facilitate  establishment of a Joint </a:t>
            </a:r>
            <a:r>
              <a:rPr lang="en-GB" dirty="0" smtClean="0"/>
              <a:t>Technical </a:t>
            </a:r>
            <a:r>
              <a:rPr lang="en-GB" dirty="0"/>
              <a:t>T</a:t>
            </a:r>
            <a:r>
              <a:rPr lang="en-GB" dirty="0" smtClean="0"/>
              <a:t>eam </a:t>
            </a:r>
            <a:r>
              <a:rPr lang="en-GB" dirty="0"/>
              <a:t>which will do a gap analysis to determine whether CI51-Labour Relations (Public Service) Convention, </a:t>
            </a:r>
            <a:r>
              <a:rPr lang="en-GB" dirty="0" smtClean="0"/>
              <a:t>1978 </a:t>
            </a:r>
            <a:r>
              <a:rPr lang="en-GB" dirty="0"/>
              <a:t>can be ratified.</a:t>
            </a:r>
          </a:p>
          <a:p>
            <a:pPr lvl="0"/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605231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ZW" sz="2400" dirty="0" smtClean="0"/>
              <a:t>Lobby for the Amendment of the Public Service Act</a:t>
            </a:r>
            <a:r>
              <a:rPr lang="en-ZW" dirty="0" smtClean="0"/>
              <a:t> 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Stage/Status</a:t>
            </a:r>
            <a:endParaRPr lang="en-ZW" dirty="0"/>
          </a:p>
          <a:p>
            <a:r>
              <a:rPr lang="en-US" dirty="0" smtClean="0"/>
              <a:t>CCL stage</a:t>
            </a:r>
          </a:p>
          <a:p>
            <a:r>
              <a:rPr lang="en-US" dirty="0" smtClean="0"/>
              <a:t>Engage the Minister to continue lobbying for its tabling before the CCL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73493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87" y="821635"/>
            <a:ext cx="9081481" cy="858997"/>
          </a:xfrm>
        </p:spPr>
        <p:txBody>
          <a:bodyPr/>
          <a:lstStyle/>
          <a:p>
            <a:pPr lvl="0"/>
            <a:r>
              <a:rPr lang="en-GB" sz="2400" dirty="0" smtClean="0"/>
              <a:t>b) To </a:t>
            </a:r>
            <a:r>
              <a:rPr lang="en-GB" sz="2400" dirty="0"/>
              <a:t>facilitate the submission of the layman’s draft of the </a:t>
            </a:r>
            <a:r>
              <a:rPr lang="en-GB" sz="2400" dirty="0" smtClean="0"/>
              <a:t>      Collective </a:t>
            </a:r>
            <a:r>
              <a:rPr lang="en-GB" sz="2400" dirty="0"/>
              <a:t>Bargaining Council C</a:t>
            </a:r>
            <a:r>
              <a:rPr lang="en-GB" sz="2400" dirty="0" smtClean="0"/>
              <a:t>onstitution </a:t>
            </a:r>
            <a:r>
              <a:rPr lang="en-GB" sz="2400" dirty="0"/>
              <a:t>and </a:t>
            </a:r>
            <a:r>
              <a:rPr lang="en-GB" sz="2400" dirty="0" smtClean="0"/>
              <a:t>Regulations </a:t>
            </a:r>
            <a:r>
              <a:rPr lang="en-GB" sz="2400" dirty="0"/>
              <a:t>to the Attorney General’s Office.</a:t>
            </a:r>
            <a:br>
              <a:rPr lang="en-GB" sz="2400" dirty="0"/>
            </a:br>
            <a:endParaRPr lang="en-ZW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W" dirty="0" smtClean="0"/>
              <a:t>The Ministry noted that the submission of the layman’s draft of the CBC Constitution and Regulations to the AG’s can only be done after the   amendment of the enabling Act, </a:t>
            </a:r>
            <a:r>
              <a:rPr lang="en-ZW" dirty="0" err="1" smtClean="0"/>
              <a:t>i.e</a:t>
            </a:r>
            <a:r>
              <a:rPr lang="en-ZW" dirty="0" smtClean="0"/>
              <a:t> the Public Service Act.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5344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dirty="0"/>
              <a:t>c</a:t>
            </a:r>
            <a:r>
              <a:rPr lang="en-GB" sz="2400" dirty="0" smtClean="0"/>
              <a:t>) To </a:t>
            </a:r>
            <a:r>
              <a:rPr lang="en-GB" sz="2400" dirty="0"/>
              <a:t>facilitate Stakeholder consultations on the zero draft </a:t>
            </a:r>
            <a:r>
              <a:rPr lang="en-GB" sz="2400" dirty="0" smtClean="0"/>
              <a:t> of </a:t>
            </a:r>
            <a:r>
              <a:rPr lang="en-GB" sz="2400" dirty="0"/>
              <a:t>Collective Bargaining Constitution and </a:t>
            </a:r>
            <a:r>
              <a:rPr lang="en-GB" sz="2400" dirty="0" smtClean="0"/>
              <a:t>Regulations</a:t>
            </a:r>
            <a:r>
              <a:rPr lang="en-GB" sz="2400" dirty="0"/>
              <a:t>.</a:t>
            </a:r>
            <a:endParaRPr lang="en-ZW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Likewise, the consultation with stakeholders on the CBC constitution and regulations also awaits the amendment of the Public Service </a:t>
            </a:r>
            <a:r>
              <a:rPr lang="en-ZW" dirty="0" smtClean="0"/>
              <a:t>Act</a:t>
            </a:r>
            <a:endParaRPr lang="en-ZW" dirty="0" smtClean="0"/>
          </a:p>
        </p:txBody>
      </p:sp>
    </p:spTree>
    <p:extLst>
      <p:ext uri="{BB962C8B-B14F-4D97-AF65-F5344CB8AC3E}">
        <p14:creationId xmlns:p14="http://schemas.microsoft.com/office/powerpoint/2010/main" val="317606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73668"/>
            <a:ext cx="8697167" cy="706964"/>
          </a:xfrm>
        </p:spPr>
        <p:txBody>
          <a:bodyPr/>
          <a:lstStyle/>
          <a:p>
            <a:pPr lvl="0"/>
            <a:r>
              <a:rPr lang="en-GB" sz="2400" dirty="0" smtClean="0"/>
              <a:t>d) To  </a:t>
            </a:r>
            <a:r>
              <a:rPr lang="en-GB" sz="2400" dirty="0"/>
              <a:t>engage the ILO for technical assistance on the effectiveness of the dispute resolution system in the Public service.</a:t>
            </a:r>
            <a:endParaRPr lang="en-ZW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ZW" dirty="0" smtClean="0"/>
              <a:t>The Ministry engaged the ILO for technical assistance</a:t>
            </a:r>
          </a:p>
          <a:p>
            <a:pPr algn="just"/>
            <a:r>
              <a:rPr lang="en-ZW" dirty="0" smtClean="0"/>
              <a:t>The ILO agreed to assist  Zimbabwe</a:t>
            </a:r>
          </a:p>
          <a:p>
            <a:pPr algn="just"/>
            <a:r>
              <a:rPr lang="en-ZW" dirty="0" smtClean="0"/>
              <a:t>However, the ILO has requested for additional information relating to the key institutions and players in the dispute settlement system in the Public service in the form of a concept note.</a:t>
            </a:r>
          </a:p>
          <a:p>
            <a:pPr algn="just"/>
            <a:r>
              <a:rPr lang="en-ZW" dirty="0" smtClean="0"/>
              <a:t>The Ministry has engaged the PSC to provide the requested information for the ILO to appreciate full scope of the dispute resolution system in the </a:t>
            </a:r>
            <a:r>
              <a:rPr lang="en-ZW" dirty="0" err="1" smtClean="0"/>
              <a:t>Zimbawe</a:t>
            </a:r>
            <a:r>
              <a:rPr lang="en-ZW" dirty="0" smtClean="0"/>
              <a:t> Public service.</a:t>
            </a:r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21777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dirty="0" smtClean="0"/>
              <a:t>e) To </a:t>
            </a:r>
            <a:r>
              <a:rPr lang="en-GB" sz="2400" dirty="0"/>
              <a:t>facilitate  establishment of a Joint technical team which will do a gap analysis to determine whether CI51-Labour Relations (Public Service) Convention, 1978 (No. 151)  can be ratified.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Ministry facilitated the establishment of a Joint Technical Committee which comprised of members from:</a:t>
            </a:r>
          </a:p>
          <a:p>
            <a:r>
              <a:rPr lang="en-US" dirty="0" smtClean="0"/>
              <a:t>The Ministry</a:t>
            </a:r>
          </a:p>
          <a:p>
            <a:r>
              <a:rPr lang="en-US" dirty="0" smtClean="0"/>
              <a:t>PSC</a:t>
            </a:r>
          </a:p>
          <a:p>
            <a:r>
              <a:rPr lang="en-US" dirty="0" smtClean="0"/>
              <a:t>Ministry of Justice Legal and Parliamentary Affairs</a:t>
            </a:r>
          </a:p>
          <a:p>
            <a:r>
              <a:rPr lang="en-US" dirty="0" smtClean="0"/>
              <a:t>ZCPSTU</a:t>
            </a:r>
          </a:p>
          <a:p>
            <a:r>
              <a:rPr lang="en-US" dirty="0" smtClean="0"/>
              <a:t>Its key </a:t>
            </a:r>
            <a:r>
              <a:rPr lang="en-ZW" dirty="0" smtClean="0"/>
              <a:t>task being the analysis of </a:t>
            </a:r>
            <a:r>
              <a:rPr lang="en-ZW" dirty="0"/>
              <a:t>Convention 151 on Labour Relations in the Public Service vis-à-vis domestic laws with a view to consider ratifying the Convention.</a:t>
            </a:r>
          </a:p>
        </p:txBody>
      </p:sp>
    </p:spTree>
    <p:extLst>
      <p:ext uri="{BB962C8B-B14F-4D97-AF65-F5344CB8AC3E}">
        <p14:creationId xmlns:p14="http://schemas.microsoft.com/office/powerpoint/2010/main" val="284009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TORs for Joint Technical Team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Committee met on 11 March 2025 and worked on:</a:t>
            </a:r>
          </a:p>
          <a:p>
            <a:r>
              <a:rPr lang="en-US" dirty="0" smtClean="0"/>
              <a:t>Its TORs </a:t>
            </a:r>
          </a:p>
        </p:txBody>
      </p:sp>
    </p:spTree>
    <p:extLst>
      <p:ext uri="{BB962C8B-B14F-4D97-AF65-F5344CB8AC3E}">
        <p14:creationId xmlns:p14="http://schemas.microsoft.com/office/powerpoint/2010/main" val="3409582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Convention 151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ZW" dirty="0"/>
              <a:t>Articles1 - 4 there were no objections to the articles that deal with the scope of the Convention, the definition of terms. </a:t>
            </a:r>
            <a:endParaRPr lang="en-ZW" sz="1200" dirty="0"/>
          </a:p>
          <a:p>
            <a:pPr lvl="1"/>
            <a:r>
              <a:rPr lang="en-ZW" dirty="0"/>
              <a:t>Article 4 deals with the protection of the right to organize.</a:t>
            </a:r>
            <a:endParaRPr lang="en-ZW" sz="1200" dirty="0"/>
          </a:p>
          <a:p>
            <a:pPr lvl="1"/>
            <a:r>
              <a:rPr lang="en-ZW" dirty="0"/>
              <a:t>Article 5 deals with the independence of Public Employees’ Organizations from Public Authorities. </a:t>
            </a:r>
            <a:endParaRPr lang="en-ZW" sz="1200" dirty="0"/>
          </a:p>
          <a:p>
            <a:pPr lvl="1"/>
            <a:r>
              <a:rPr lang="en-ZW" dirty="0"/>
              <a:t>Article 6 deals with facilities, privileges and benefits that should be afforded to recognized public employees’ Organizations so that they can carry out their functions promptly and efficiently. </a:t>
            </a:r>
            <a:endParaRPr lang="en-ZW" sz="1200" dirty="0"/>
          </a:p>
          <a:p>
            <a:r>
              <a:rPr lang="en-US" dirty="0"/>
              <a:t> </a:t>
            </a:r>
            <a:endParaRPr lang="en-ZW" sz="1400" dirty="0"/>
          </a:p>
          <a:p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25276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391" y="861392"/>
            <a:ext cx="9581321" cy="4775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Article 7 deals with procedures and the utilization of machinery for negotiation of terms and conditions of employment between public authorities and public employees’ organizations.</a:t>
            </a:r>
            <a:endParaRPr lang="en-ZW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42950" lvl="1" indent="-28575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Article 8 deals with the settlement of disputes arising in connection with the determination of terms and conditions of employment. The Committee noted no gaps in all these articles. </a:t>
            </a:r>
            <a:endParaRPr lang="en-ZW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42950" lvl="1" indent="-28575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However, in article 9 the Committee noted that it’s a fair clause but there is need for further consultations in regards to essential services. </a:t>
            </a:r>
            <a:endParaRPr lang="en-ZW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42950" lvl="1" indent="-28575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Committee noted no gaps in articles 10-17, they commended that the provisions in the articles were normal administrative procedural requirements.</a:t>
            </a:r>
            <a:endParaRPr lang="en-ZW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ZW" dirty="0">
                <a:solidFill>
                  <a:prstClr val="black">
                    <a:lumMod val="75000"/>
                    <a:lumOff val="25000"/>
                  </a:prstClr>
                </a:solidFill>
              </a:rPr>
              <a:t> </a:t>
            </a:r>
            <a:endParaRPr lang="en-ZW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4.0 Recommendations</a:t>
            </a:r>
            <a:endParaRPr lang="en-ZW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42950" lvl="1" indent="-28575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ZW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The Committee agreed that subject to consultations and confirmations on Articles 9 they recommend the ratification of the Convention.</a:t>
            </a:r>
            <a:endParaRPr lang="en-ZW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 </a:t>
            </a:r>
            <a:endParaRPr lang="en-ZW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64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459</TotalTime>
  <Words>676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Update  on Tasks Assigned to the Ministry of Public Service Labour &amp; Social Welfare  at the NJNC Consultative Workshop:01-05 April 2025, Rainbow Hotel, Bulawayo</vt:lpstr>
      <vt:lpstr>Background</vt:lpstr>
      <vt:lpstr>Lobby for the Amendment of the Public Service Act </vt:lpstr>
      <vt:lpstr>b) To facilitate the submission of the layman’s draft of the       Collective Bargaining Council Constitution and Regulations to the Attorney General’s Office. </vt:lpstr>
      <vt:lpstr>c) To facilitate Stakeholder consultations on the zero draft  of Collective Bargaining Constitution and Regulations.</vt:lpstr>
      <vt:lpstr>d) To  engage the ILO for technical assistance on the effectiveness of the dispute resolution system in the Public service.</vt:lpstr>
      <vt:lpstr>e) To facilitate  establishment of a Joint technical team which will do a gap analysis to determine whether CI51-Labour Relations (Public Service) Convention, 1978 (No. 151)  can be ratified.</vt:lpstr>
      <vt:lpstr>TORs for Joint Technical Team</vt:lpstr>
      <vt:lpstr>Analysis of Convention 151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Tarupuwa</dc:creator>
  <cp:lastModifiedBy>Admin</cp:lastModifiedBy>
  <cp:revision>26</cp:revision>
  <dcterms:created xsi:type="dcterms:W3CDTF">2025-03-27T06:42:17Z</dcterms:created>
  <dcterms:modified xsi:type="dcterms:W3CDTF">2025-04-02T07:20:36Z</dcterms:modified>
</cp:coreProperties>
</file>