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3"/>
  </p:notesMasterIdLst>
  <p:sldIdLst>
    <p:sldId id="265" r:id="rId2"/>
    <p:sldId id="266" r:id="rId3"/>
    <p:sldId id="258" r:id="rId4"/>
    <p:sldId id="267" r:id="rId5"/>
    <p:sldId id="273" r:id="rId6"/>
    <p:sldId id="274" r:id="rId7"/>
    <p:sldId id="275" r:id="rId8"/>
    <p:sldId id="276" r:id="rId9"/>
    <p:sldId id="277" r:id="rId10"/>
    <p:sldId id="278" r:id="rId11"/>
    <p:sldId id="270" r:id="rId12"/>
  </p:sldIdLst>
  <p:sldSz cx="14630400" cy="8229600"/>
  <p:notesSz cx="8229600" cy="14630400"/>
  <p:embeddedFontLst>
    <p:embeddedFont>
      <p:font typeface="Heebo Light" pitchFamily="2" charset="-79"/>
      <p:regular r:id="rId14"/>
    </p:embeddedFont>
    <p:embeddedFont>
      <p:font typeface="Inter" panose="020B0604020202020204" charset="0"/>
      <p:regular r:id="rId15"/>
    </p:embeddedFont>
    <p:embeddedFont>
      <p:font typeface="Montserrat" panose="00000500000000000000" pitchFamily="2"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1" d="100"/>
          <a:sy n="81" d="100"/>
        </p:scale>
        <p:origin x="101" y="23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5219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E3E877-2FBE-9178-00DF-A73743430B05}"/>
              </a:ext>
            </a:extLst>
          </p:cNvPr>
          <p:cNvSpPr txBox="1"/>
          <p:nvPr/>
        </p:nvSpPr>
        <p:spPr>
          <a:xfrm>
            <a:off x="6289618" y="41595"/>
            <a:ext cx="8350209" cy="8229600"/>
          </a:xfrm>
          <a:prstGeom prst="rect">
            <a:avLst/>
          </a:prstGeom>
          <a:solidFill>
            <a:srgbClr val="002060"/>
          </a:solidFill>
        </p:spPr>
        <p:txBody>
          <a:bodyPr wrap="square" rtlCol="0">
            <a:spAutoFit/>
          </a:bodyPr>
          <a:lstStyle/>
          <a:p>
            <a:endParaRPr lang="en-GB" dirty="0"/>
          </a:p>
        </p:txBody>
      </p:sp>
      <p:sp>
        <p:nvSpPr>
          <p:cNvPr id="4" name="Text 0">
            <a:extLst>
              <a:ext uri="{FF2B5EF4-FFF2-40B4-BE49-F238E27FC236}">
                <a16:creationId xmlns:a16="http://schemas.microsoft.com/office/drawing/2014/main" id="{D82741B8-4EF4-2C5E-B4AE-DEA80A7A609A}"/>
              </a:ext>
            </a:extLst>
          </p:cNvPr>
          <p:cNvSpPr/>
          <p:nvPr/>
        </p:nvSpPr>
        <p:spPr>
          <a:xfrm>
            <a:off x="6280190" y="2011204"/>
            <a:ext cx="7556421" cy="2126337"/>
          </a:xfrm>
          <a:prstGeom prst="rect">
            <a:avLst/>
          </a:prstGeom>
          <a:noFill/>
          <a:ln/>
        </p:spPr>
        <p:txBody>
          <a:bodyPr wrap="square" lIns="0" tIns="0" rIns="0" bIns="0" rtlCol="0" anchor="t"/>
          <a:lstStyle/>
          <a:p>
            <a:pPr marL="0" indent="0" algn="ctr">
              <a:lnSpc>
                <a:spcPts val="5550"/>
              </a:lnSpc>
              <a:buNone/>
            </a:pPr>
            <a:r>
              <a:rPr lang="en-US" sz="4450" dirty="0">
                <a:solidFill>
                  <a:srgbClr val="F2F0F4"/>
                </a:solidFill>
                <a:latin typeface="Montserrat" pitchFamily="34" charset="0"/>
                <a:ea typeface="Montserrat" pitchFamily="34" charset="-122"/>
                <a:cs typeface="Montserrat" pitchFamily="34" charset="-120"/>
              </a:rPr>
              <a:t>Enhancing Workplace Safety and Health in Zimbabwe</a:t>
            </a:r>
            <a:endParaRPr lang="en-US" sz="4450" dirty="0"/>
          </a:p>
        </p:txBody>
      </p:sp>
      <p:sp>
        <p:nvSpPr>
          <p:cNvPr id="5" name="Text 1">
            <a:extLst>
              <a:ext uri="{FF2B5EF4-FFF2-40B4-BE49-F238E27FC236}">
                <a16:creationId xmlns:a16="http://schemas.microsoft.com/office/drawing/2014/main" id="{64912423-0C4E-D587-00D9-064857AF4D2C}"/>
              </a:ext>
            </a:extLst>
          </p:cNvPr>
          <p:cNvSpPr/>
          <p:nvPr/>
        </p:nvSpPr>
        <p:spPr>
          <a:xfrm>
            <a:off x="6677084" y="4530765"/>
            <a:ext cx="7556421" cy="1617979"/>
          </a:xfrm>
          <a:prstGeom prst="rect">
            <a:avLst/>
          </a:prstGeom>
          <a:noFill/>
          <a:ln/>
        </p:spPr>
        <p:txBody>
          <a:bodyPr wrap="square" lIns="0" tIns="0" rIns="0" bIns="0" rtlCol="0" anchor="t"/>
          <a:lstStyle/>
          <a:p>
            <a:pPr>
              <a:lnSpc>
                <a:spcPts val="2850"/>
              </a:lnSpc>
            </a:pPr>
            <a:r>
              <a:rPr lang="en-US" sz="1750" dirty="0">
                <a:solidFill>
                  <a:srgbClr val="DCD7E5"/>
                </a:solidFill>
                <a:latin typeface="Heebo Light" pitchFamily="34" charset="0"/>
                <a:ea typeface="Heebo Light" pitchFamily="34" charset="-122"/>
                <a:cs typeface="Heebo Light" pitchFamily="34" charset="-120"/>
              </a:rPr>
              <a:t>The Joint Occupational Safety and Health Committee welcomes the august house to the second quarter consultative meeting. We will discuss our progress and next steps in drafting a road map for establishing an OSH policy for the Public Service. </a:t>
            </a:r>
            <a:endParaRPr lang="en-US" sz="1750" dirty="0"/>
          </a:p>
        </p:txBody>
      </p:sp>
      <p:pic>
        <p:nvPicPr>
          <p:cNvPr id="7" name="Picture 6">
            <a:extLst>
              <a:ext uri="{FF2B5EF4-FFF2-40B4-BE49-F238E27FC236}">
                <a16:creationId xmlns:a16="http://schemas.microsoft.com/office/drawing/2014/main" id="{8D2B5216-B896-2F05-0868-7D5353E48248}"/>
              </a:ext>
            </a:extLst>
          </p:cNvPr>
          <p:cNvPicPr>
            <a:picLocks noChangeAspect="1"/>
          </p:cNvPicPr>
          <p:nvPr/>
        </p:nvPicPr>
        <p:blipFill>
          <a:blip r:embed="rId2"/>
          <a:stretch>
            <a:fillRect/>
          </a:stretch>
        </p:blipFill>
        <p:spPr>
          <a:xfrm>
            <a:off x="0" y="0"/>
            <a:ext cx="6280190" cy="8229600"/>
          </a:xfrm>
          <a:prstGeom prst="rect">
            <a:avLst/>
          </a:prstGeom>
        </p:spPr>
      </p:pic>
      <p:sp>
        <p:nvSpPr>
          <p:cNvPr id="8" name="TextBox 7">
            <a:extLst>
              <a:ext uri="{FF2B5EF4-FFF2-40B4-BE49-F238E27FC236}">
                <a16:creationId xmlns:a16="http://schemas.microsoft.com/office/drawing/2014/main" id="{26F8A7D1-BFA2-B492-09A8-E393DEDB073D}"/>
              </a:ext>
            </a:extLst>
          </p:cNvPr>
          <p:cNvSpPr txBox="1"/>
          <p:nvPr/>
        </p:nvSpPr>
        <p:spPr>
          <a:xfrm>
            <a:off x="8229600" y="365760"/>
            <a:ext cx="3940233" cy="1645444"/>
          </a:xfrm>
          <a:prstGeom prst="rect">
            <a:avLst/>
          </a:prstGeom>
          <a:noFill/>
        </p:spPr>
        <p:txBody>
          <a:bodyPr wrap="square" rtlCol="0">
            <a:spAutoFit/>
          </a:bodyPr>
          <a:lstStyle/>
          <a:p>
            <a:endParaRPr lang="en-GB" dirty="0"/>
          </a:p>
        </p:txBody>
      </p:sp>
      <p:pic>
        <p:nvPicPr>
          <p:cNvPr id="11" name="Picture 10">
            <a:extLst>
              <a:ext uri="{FF2B5EF4-FFF2-40B4-BE49-F238E27FC236}">
                <a16:creationId xmlns:a16="http://schemas.microsoft.com/office/drawing/2014/main" id="{EE1ED871-70E3-A19C-A4CC-4FCD7E68F877}"/>
              </a:ext>
            </a:extLst>
          </p:cNvPr>
          <p:cNvPicPr>
            <a:picLocks noChangeAspect="1"/>
          </p:cNvPicPr>
          <p:nvPr/>
        </p:nvPicPr>
        <p:blipFill>
          <a:blip r:embed="rId3"/>
          <a:stretch>
            <a:fillRect/>
          </a:stretch>
        </p:blipFill>
        <p:spPr>
          <a:xfrm>
            <a:off x="8908329" y="60722"/>
            <a:ext cx="2008694" cy="1950482"/>
          </a:xfrm>
          <a:prstGeom prst="rect">
            <a:avLst/>
          </a:prstGeom>
        </p:spPr>
      </p:pic>
    </p:spTree>
    <p:extLst>
      <p:ext uri="{BB962C8B-B14F-4D97-AF65-F5344CB8AC3E}">
        <p14:creationId xmlns:p14="http://schemas.microsoft.com/office/powerpoint/2010/main" val="653213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3" name="Text 0">
            <a:extLst>
              <a:ext uri="{FF2B5EF4-FFF2-40B4-BE49-F238E27FC236}">
                <a16:creationId xmlns:a16="http://schemas.microsoft.com/office/drawing/2014/main" id="{2D2FE244-F206-4BB3-27ED-07E5C070874E}"/>
              </a:ext>
            </a:extLst>
          </p:cNvPr>
          <p:cNvSpPr/>
          <p:nvPr/>
        </p:nvSpPr>
        <p:spPr>
          <a:xfrm>
            <a:off x="793790" y="1339334"/>
            <a:ext cx="9063157" cy="708779"/>
          </a:xfrm>
          <a:prstGeom prst="rect">
            <a:avLst/>
          </a:prstGeom>
          <a:noFill/>
          <a:ln/>
        </p:spPr>
        <p:txBody>
          <a:bodyPr wrap="none" lIns="0" tIns="0" rIns="0" bIns="0" rtlCol="0" anchor="t"/>
          <a:lstStyle/>
          <a:p>
            <a:pPr marL="0" indent="0" algn="l">
              <a:lnSpc>
                <a:spcPts val="5550"/>
              </a:lnSpc>
              <a:buNone/>
            </a:pPr>
            <a:r>
              <a:rPr lang="en-US" sz="3600" dirty="0">
                <a:solidFill>
                  <a:srgbClr val="F2F0F4"/>
                </a:solidFill>
                <a:latin typeface="Montserrat" pitchFamily="34" charset="0"/>
                <a:ea typeface="Montserrat" pitchFamily="34" charset="-122"/>
                <a:cs typeface="Montserrat" pitchFamily="34" charset="-120"/>
              </a:rPr>
              <a:t>Update on Implementation of Committee Directives</a:t>
            </a:r>
            <a:endParaRPr lang="en-US" sz="3600" dirty="0"/>
          </a:p>
        </p:txBody>
      </p:sp>
      <p:pic>
        <p:nvPicPr>
          <p:cNvPr id="4" name="Image 0" descr="preencoded.png">
            <a:extLst>
              <a:ext uri="{FF2B5EF4-FFF2-40B4-BE49-F238E27FC236}">
                <a16:creationId xmlns:a16="http://schemas.microsoft.com/office/drawing/2014/main" id="{88CE1EF7-BED7-ABEE-C646-B605C7359A96}"/>
              </a:ext>
            </a:extLst>
          </p:cNvPr>
          <p:cNvPicPr>
            <a:picLocks noChangeAspect="1"/>
          </p:cNvPicPr>
          <p:nvPr/>
        </p:nvPicPr>
        <p:blipFill>
          <a:blip r:embed="rId2"/>
          <a:stretch>
            <a:fillRect/>
          </a:stretch>
        </p:blipFill>
        <p:spPr>
          <a:xfrm>
            <a:off x="7599521" y="2643426"/>
            <a:ext cx="6244709" cy="3373517"/>
          </a:xfrm>
          <a:prstGeom prst="rect">
            <a:avLst/>
          </a:prstGeom>
        </p:spPr>
      </p:pic>
      <p:sp>
        <p:nvSpPr>
          <p:cNvPr id="5" name="Text 1">
            <a:extLst>
              <a:ext uri="{FF2B5EF4-FFF2-40B4-BE49-F238E27FC236}">
                <a16:creationId xmlns:a16="http://schemas.microsoft.com/office/drawing/2014/main" id="{E7A1F2A1-55B4-A0C9-8577-FA42DE7557F2}"/>
              </a:ext>
            </a:extLst>
          </p:cNvPr>
          <p:cNvSpPr/>
          <p:nvPr/>
        </p:nvSpPr>
        <p:spPr>
          <a:xfrm>
            <a:off x="793790" y="2615089"/>
            <a:ext cx="4197906" cy="354330"/>
          </a:xfrm>
          <a:prstGeom prst="rect">
            <a:avLst/>
          </a:prstGeom>
          <a:noFill/>
          <a:ln/>
        </p:spPr>
        <p:txBody>
          <a:bodyPr wrap="none" lIns="0" tIns="0" rIns="0" bIns="0" rtlCol="0" anchor="t"/>
          <a:lstStyle/>
          <a:p>
            <a:pPr marL="0" indent="0" algn="l">
              <a:lnSpc>
                <a:spcPts val="2750"/>
              </a:lnSpc>
              <a:buNone/>
            </a:pPr>
            <a:r>
              <a:rPr lang="en-US" sz="2200" dirty="0">
                <a:solidFill>
                  <a:srgbClr val="F2F0F4"/>
                </a:solidFill>
                <a:latin typeface="Montserrat" pitchFamily="34" charset="0"/>
                <a:ea typeface="Montserrat" pitchFamily="34" charset="-122"/>
                <a:cs typeface="Montserrat" pitchFamily="34" charset="-120"/>
              </a:rPr>
              <a:t>Bulawayo Meeting Outcomes</a:t>
            </a:r>
            <a:endParaRPr lang="en-US" sz="2200" dirty="0"/>
          </a:p>
        </p:txBody>
      </p:sp>
      <p:sp>
        <p:nvSpPr>
          <p:cNvPr id="6" name="Text 2">
            <a:extLst>
              <a:ext uri="{FF2B5EF4-FFF2-40B4-BE49-F238E27FC236}">
                <a16:creationId xmlns:a16="http://schemas.microsoft.com/office/drawing/2014/main" id="{2319206C-374F-5B6C-0A53-3FB47E3C8C9A}"/>
              </a:ext>
            </a:extLst>
          </p:cNvPr>
          <p:cNvSpPr/>
          <p:nvPr/>
        </p:nvSpPr>
        <p:spPr>
          <a:xfrm>
            <a:off x="793790" y="3196233"/>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DCD7E5"/>
                </a:solidFill>
                <a:latin typeface="Heebo Light" pitchFamily="34" charset="0"/>
                <a:ea typeface="Heebo Light" pitchFamily="34" charset="-122"/>
                <a:cs typeface="Heebo Light" pitchFamily="34" charset="-120"/>
              </a:rPr>
              <a:t>To Review Terms of Reference.</a:t>
            </a:r>
            <a:endParaRPr lang="en-US" sz="1750" dirty="0"/>
          </a:p>
        </p:txBody>
      </p:sp>
      <p:sp>
        <p:nvSpPr>
          <p:cNvPr id="8" name="Text 4">
            <a:extLst>
              <a:ext uri="{FF2B5EF4-FFF2-40B4-BE49-F238E27FC236}">
                <a16:creationId xmlns:a16="http://schemas.microsoft.com/office/drawing/2014/main" id="{62B4E63A-DE03-C2C2-E214-2FFC3643D660}"/>
              </a:ext>
            </a:extLst>
          </p:cNvPr>
          <p:cNvSpPr/>
          <p:nvPr/>
        </p:nvSpPr>
        <p:spPr>
          <a:xfrm>
            <a:off x="786170" y="3678078"/>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DCD7E5"/>
                </a:solidFill>
                <a:latin typeface="Heebo Light" pitchFamily="34" charset="0"/>
                <a:ea typeface="Heebo Light" pitchFamily="34" charset="-122"/>
                <a:cs typeface="Heebo Light" pitchFamily="34" charset="-120"/>
              </a:rPr>
              <a:t>To Align OSH roadmap timelines.</a:t>
            </a:r>
            <a:endParaRPr lang="en-US" sz="1750" dirty="0"/>
          </a:p>
        </p:txBody>
      </p:sp>
      <p:sp>
        <p:nvSpPr>
          <p:cNvPr id="9" name="Text 5">
            <a:extLst>
              <a:ext uri="{FF2B5EF4-FFF2-40B4-BE49-F238E27FC236}">
                <a16:creationId xmlns:a16="http://schemas.microsoft.com/office/drawing/2014/main" id="{2D375924-7814-0BEE-A547-DCA877733520}"/>
              </a:ext>
            </a:extLst>
          </p:cNvPr>
          <p:cNvSpPr/>
          <p:nvPr/>
        </p:nvSpPr>
        <p:spPr>
          <a:xfrm>
            <a:off x="793790" y="4193856"/>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DCD7E5"/>
                </a:solidFill>
                <a:latin typeface="Heebo Light" pitchFamily="34" charset="0"/>
                <a:ea typeface="Heebo Light" pitchFamily="34" charset="-122"/>
                <a:cs typeface="Heebo Light" pitchFamily="34" charset="-120"/>
              </a:rPr>
              <a:t>To Estimate activity budget.</a:t>
            </a:r>
            <a:endParaRPr lang="en-US" sz="1750" dirty="0"/>
          </a:p>
        </p:txBody>
      </p:sp>
      <p:sp>
        <p:nvSpPr>
          <p:cNvPr id="10" name="Text 6">
            <a:extLst>
              <a:ext uri="{FF2B5EF4-FFF2-40B4-BE49-F238E27FC236}">
                <a16:creationId xmlns:a16="http://schemas.microsoft.com/office/drawing/2014/main" id="{0F0EF302-F448-5827-FD3F-8E43B59CB6DD}"/>
              </a:ext>
            </a:extLst>
          </p:cNvPr>
          <p:cNvSpPr/>
          <p:nvPr/>
        </p:nvSpPr>
        <p:spPr>
          <a:xfrm>
            <a:off x="793790" y="4599384"/>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DCD7E5"/>
                </a:solidFill>
                <a:latin typeface="Heebo Light" pitchFamily="34" charset="0"/>
                <a:ea typeface="Heebo Light" pitchFamily="34" charset="-122"/>
                <a:cs typeface="Heebo Light" pitchFamily="34" charset="-120"/>
              </a:rPr>
              <a:t>To Submit TOR to NJNC.</a:t>
            </a:r>
            <a:endParaRPr lang="en-US" sz="1750" dirty="0"/>
          </a:p>
        </p:txBody>
      </p:sp>
    </p:spTree>
    <p:extLst>
      <p:ext uri="{BB962C8B-B14F-4D97-AF65-F5344CB8AC3E}">
        <p14:creationId xmlns:p14="http://schemas.microsoft.com/office/powerpoint/2010/main" val="262985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972800" y="0"/>
            <a:ext cx="3657600" cy="8231029"/>
          </a:xfrm>
          <a:prstGeom prst="rect">
            <a:avLst/>
          </a:prstGeom>
        </p:spPr>
      </p:pic>
      <p:sp>
        <p:nvSpPr>
          <p:cNvPr id="3" name="Text 0"/>
          <p:cNvSpPr/>
          <p:nvPr/>
        </p:nvSpPr>
        <p:spPr>
          <a:xfrm>
            <a:off x="706041" y="554831"/>
            <a:ext cx="6848118" cy="630436"/>
          </a:xfrm>
          <a:prstGeom prst="rect">
            <a:avLst/>
          </a:prstGeom>
          <a:noFill/>
          <a:ln/>
        </p:spPr>
        <p:txBody>
          <a:bodyPr wrap="none" lIns="0" tIns="0" rIns="0" bIns="0" rtlCol="0" anchor="t"/>
          <a:lstStyle/>
          <a:p>
            <a:pPr marL="0" indent="0" algn="l">
              <a:lnSpc>
                <a:spcPts val="4950"/>
              </a:lnSpc>
              <a:buNone/>
            </a:pPr>
            <a:r>
              <a:rPr lang="en-US" sz="3950" dirty="0">
                <a:solidFill>
                  <a:srgbClr val="F2F0F4"/>
                </a:solidFill>
                <a:latin typeface="Montserrat" pitchFamily="34" charset="0"/>
                <a:ea typeface="Montserrat" pitchFamily="34" charset="-122"/>
                <a:cs typeface="Montserrat" pitchFamily="34" charset="-120"/>
              </a:rPr>
              <a:t>Key Definitions Established</a:t>
            </a:r>
            <a:endParaRPr lang="en-US" sz="3950" dirty="0"/>
          </a:p>
        </p:txBody>
      </p:sp>
      <p:sp>
        <p:nvSpPr>
          <p:cNvPr id="4" name="Shape 1"/>
          <p:cNvSpPr/>
          <p:nvPr/>
        </p:nvSpPr>
        <p:spPr>
          <a:xfrm>
            <a:off x="706041" y="1487805"/>
            <a:ext cx="9560719" cy="1500545"/>
          </a:xfrm>
          <a:prstGeom prst="roundRect">
            <a:avLst>
              <a:gd name="adj" fmla="val 5647"/>
            </a:avLst>
          </a:prstGeom>
          <a:solidFill>
            <a:srgbClr val="31136C"/>
          </a:solidFill>
          <a:ln w="7620">
            <a:solidFill>
              <a:srgbClr val="4A2C85"/>
            </a:solidFill>
            <a:prstDash val="solid"/>
          </a:ln>
        </p:spPr>
      </p:sp>
      <p:sp>
        <p:nvSpPr>
          <p:cNvPr id="5" name="Text 2"/>
          <p:cNvSpPr/>
          <p:nvPr/>
        </p:nvSpPr>
        <p:spPr>
          <a:xfrm>
            <a:off x="915353" y="1697117"/>
            <a:ext cx="4797147" cy="315158"/>
          </a:xfrm>
          <a:prstGeom prst="rect">
            <a:avLst/>
          </a:prstGeom>
          <a:noFill/>
          <a:ln/>
        </p:spPr>
        <p:txBody>
          <a:bodyPr wrap="none" lIns="0" tIns="0" rIns="0" bIns="0" rtlCol="0" anchor="t"/>
          <a:lstStyle/>
          <a:p>
            <a:pPr marL="0" indent="0" algn="l">
              <a:lnSpc>
                <a:spcPts val="2450"/>
              </a:lnSpc>
              <a:buNone/>
            </a:pPr>
            <a:r>
              <a:rPr lang="en-US" sz="1950" dirty="0">
                <a:solidFill>
                  <a:srgbClr val="DCD7E5"/>
                </a:solidFill>
                <a:latin typeface="Montserrat" pitchFamily="34" charset="0"/>
                <a:ea typeface="Montserrat" pitchFamily="34" charset="-122"/>
                <a:cs typeface="Montserrat" pitchFamily="34" charset="-120"/>
              </a:rPr>
              <a:t>Occupational Safety and Health (OSH)</a:t>
            </a:r>
            <a:endParaRPr lang="en-US" sz="1950" dirty="0"/>
          </a:p>
        </p:txBody>
      </p:sp>
      <p:sp>
        <p:nvSpPr>
          <p:cNvPr id="6" name="Text 3"/>
          <p:cNvSpPr/>
          <p:nvPr/>
        </p:nvSpPr>
        <p:spPr>
          <a:xfrm>
            <a:off x="915353" y="2133243"/>
            <a:ext cx="9142095" cy="645795"/>
          </a:xfrm>
          <a:prstGeom prst="rect">
            <a:avLst/>
          </a:prstGeom>
          <a:noFill/>
          <a:ln/>
        </p:spPr>
        <p:txBody>
          <a:bodyPr wrap="square" lIns="0" tIns="0" rIns="0" bIns="0" rtlCol="0" anchor="t"/>
          <a:lstStyle/>
          <a:p>
            <a:pPr marL="0" indent="0" algn="l">
              <a:lnSpc>
                <a:spcPts val="2500"/>
              </a:lnSpc>
              <a:buNone/>
            </a:pPr>
            <a:r>
              <a:rPr lang="en-US" sz="1550" dirty="0">
                <a:solidFill>
                  <a:srgbClr val="DCD7E5"/>
                </a:solidFill>
                <a:latin typeface="Heebo Light" pitchFamily="34" charset="0"/>
                <a:ea typeface="Heebo Light" pitchFamily="34" charset="-122"/>
                <a:cs typeface="Heebo Light" pitchFamily="34" charset="-120"/>
              </a:rPr>
              <a:t>A fundamental workplace right encompassing all health and safety aspects. Its goal is to prevent accidents and diseases.</a:t>
            </a:r>
            <a:endParaRPr lang="en-US" sz="1550" dirty="0"/>
          </a:p>
        </p:txBody>
      </p:sp>
      <p:sp>
        <p:nvSpPr>
          <p:cNvPr id="7" name="Shape 4"/>
          <p:cNvSpPr/>
          <p:nvPr/>
        </p:nvSpPr>
        <p:spPr>
          <a:xfrm>
            <a:off x="706041" y="3190042"/>
            <a:ext cx="9560719" cy="1177647"/>
          </a:xfrm>
          <a:prstGeom prst="roundRect">
            <a:avLst>
              <a:gd name="adj" fmla="val 7196"/>
            </a:avLst>
          </a:prstGeom>
          <a:solidFill>
            <a:srgbClr val="31136C"/>
          </a:solidFill>
          <a:ln w="7620">
            <a:solidFill>
              <a:srgbClr val="4A2C85"/>
            </a:solidFill>
            <a:prstDash val="solid"/>
          </a:ln>
        </p:spPr>
      </p:sp>
      <p:sp>
        <p:nvSpPr>
          <p:cNvPr id="8" name="Text 5"/>
          <p:cNvSpPr/>
          <p:nvPr/>
        </p:nvSpPr>
        <p:spPr>
          <a:xfrm>
            <a:off x="915353" y="3399353"/>
            <a:ext cx="5304592" cy="315158"/>
          </a:xfrm>
          <a:prstGeom prst="rect">
            <a:avLst/>
          </a:prstGeom>
          <a:noFill/>
          <a:ln/>
        </p:spPr>
        <p:txBody>
          <a:bodyPr wrap="none" lIns="0" tIns="0" rIns="0" bIns="0" rtlCol="0" anchor="t"/>
          <a:lstStyle/>
          <a:p>
            <a:pPr marL="0" indent="0" algn="l">
              <a:lnSpc>
                <a:spcPts val="2450"/>
              </a:lnSpc>
              <a:buNone/>
            </a:pPr>
            <a:r>
              <a:rPr lang="en-US" sz="1950" dirty="0">
                <a:solidFill>
                  <a:srgbClr val="DCD7E5"/>
                </a:solidFill>
                <a:latin typeface="Montserrat" pitchFamily="34" charset="0"/>
                <a:ea typeface="Montserrat" pitchFamily="34" charset="-122"/>
                <a:cs typeface="Montserrat" pitchFamily="34" charset="-120"/>
              </a:rPr>
              <a:t>National Joint Negotiating Council (NJNC)</a:t>
            </a:r>
            <a:endParaRPr lang="en-US" sz="1950" dirty="0"/>
          </a:p>
        </p:txBody>
      </p:sp>
      <p:sp>
        <p:nvSpPr>
          <p:cNvPr id="9" name="Text 6"/>
          <p:cNvSpPr/>
          <p:nvPr/>
        </p:nvSpPr>
        <p:spPr>
          <a:xfrm>
            <a:off x="915353" y="3835479"/>
            <a:ext cx="9142095" cy="322898"/>
          </a:xfrm>
          <a:prstGeom prst="rect">
            <a:avLst/>
          </a:prstGeom>
          <a:noFill/>
          <a:ln/>
        </p:spPr>
        <p:txBody>
          <a:bodyPr wrap="none" lIns="0" tIns="0" rIns="0" bIns="0" rtlCol="0" anchor="t"/>
          <a:lstStyle/>
          <a:p>
            <a:pPr marL="0" indent="0" algn="l">
              <a:lnSpc>
                <a:spcPts val="2500"/>
              </a:lnSpc>
              <a:buNone/>
            </a:pPr>
            <a:r>
              <a:rPr lang="en-US" sz="1550" dirty="0">
                <a:solidFill>
                  <a:srgbClr val="DCD7E5"/>
                </a:solidFill>
                <a:latin typeface="Heebo Light" pitchFamily="34" charset="0"/>
                <a:ea typeface="Heebo Light" pitchFamily="34" charset="-122"/>
                <a:cs typeface="Heebo Light" pitchFamily="34" charset="-120"/>
              </a:rPr>
              <a:t>A bipartite platform for collective bargaining. It negotiates public service conditions.</a:t>
            </a:r>
            <a:endParaRPr lang="en-US" sz="1550" dirty="0"/>
          </a:p>
        </p:txBody>
      </p:sp>
      <p:sp>
        <p:nvSpPr>
          <p:cNvPr id="10" name="Shape 7"/>
          <p:cNvSpPr/>
          <p:nvPr/>
        </p:nvSpPr>
        <p:spPr>
          <a:xfrm>
            <a:off x="706041" y="4569381"/>
            <a:ext cx="9560719" cy="1177647"/>
          </a:xfrm>
          <a:prstGeom prst="roundRect">
            <a:avLst>
              <a:gd name="adj" fmla="val 7196"/>
            </a:avLst>
          </a:prstGeom>
          <a:solidFill>
            <a:srgbClr val="31136C"/>
          </a:solidFill>
          <a:ln w="7620">
            <a:solidFill>
              <a:srgbClr val="4A2C85"/>
            </a:solidFill>
            <a:prstDash val="solid"/>
          </a:ln>
        </p:spPr>
      </p:sp>
      <p:sp>
        <p:nvSpPr>
          <p:cNvPr id="11" name="Text 8"/>
          <p:cNvSpPr/>
          <p:nvPr/>
        </p:nvSpPr>
        <p:spPr>
          <a:xfrm>
            <a:off x="915353" y="4778692"/>
            <a:ext cx="5117544" cy="315158"/>
          </a:xfrm>
          <a:prstGeom prst="rect">
            <a:avLst/>
          </a:prstGeom>
          <a:noFill/>
          <a:ln/>
        </p:spPr>
        <p:txBody>
          <a:bodyPr wrap="none" lIns="0" tIns="0" rIns="0" bIns="0" rtlCol="0" anchor="t"/>
          <a:lstStyle/>
          <a:p>
            <a:pPr marL="0" indent="0" algn="l">
              <a:lnSpc>
                <a:spcPts val="2450"/>
              </a:lnSpc>
              <a:buNone/>
            </a:pPr>
            <a:r>
              <a:rPr lang="en-US" sz="1950" dirty="0">
                <a:solidFill>
                  <a:srgbClr val="DCD7E5"/>
                </a:solidFill>
                <a:latin typeface="Montserrat" pitchFamily="34" charset="0"/>
                <a:ea typeface="Montserrat" pitchFamily="34" charset="-122"/>
                <a:cs typeface="Montserrat" pitchFamily="34" charset="-120"/>
              </a:rPr>
              <a:t>National Social Security Authority (NSSA)</a:t>
            </a:r>
            <a:endParaRPr lang="en-US" sz="1950" dirty="0"/>
          </a:p>
        </p:txBody>
      </p:sp>
      <p:sp>
        <p:nvSpPr>
          <p:cNvPr id="12" name="Text 9"/>
          <p:cNvSpPr/>
          <p:nvPr/>
        </p:nvSpPr>
        <p:spPr>
          <a:xfrm>
            <a:off x="915353" y="5214818"/>
            <a:ext cx="9142095" cy="322898"/>
          </a:xfrm>
          <a:prstGeom prst="rect">
            <a:avLst/>
          </a:prstGeom>
          <a:noFill/>
          <a:ln/>
        </p:spPr>
        <p:txBody>
          <a:bodyPr wrap="none" lIns="0" tIns="0" rIns="0" bIns="0" rtlCol="0" anchor="t"/>
          <a:lstStyle/>
          <a:p>
            <a:pPr marL="0" indent="0" algn="l">
              <a:lnSpc>
                <a:spcPts val="2500"/>
              </a:lnSpc>
              <a:buNone/>
            </a:pPr>
            <a:r>
              <a:rPr lang="en-US" sz="1550" dirty="0">
                <a:solidFill>
                  <a:srgbClr val="DCD7E5"/>
                </a:solidFill>
                <a:latin typeface="Heebo Light" pitchFamily="34" charset="0"/>
                <a:ea typeface="Heebo Light" pitchFamily="34" charset="-122"/>
                <a:cs typeface="Heebo Light" pitchFamily="34" charset="-120"/>
              </a:rPr>
              <a:t>A statutory body administering social security schemes. It provides employee benefits.</a:t>
            </a:r>
            <a:endParaRPr lang="en-US" sz="1550" dirty="0"/>
          </a:p>
        </p:txBody>
      </p:sp>
      <p:sp>
        <p:nvSpPr>
          <p:cNvPr id="13" name="Shape 10"/>
          <p:cNvSpPr/>
          <p:nvPr/>
        </p:nvSpPr>
        <p:spPr>
          <a:xfrm>
            <a:off x="706041" y="5948720"/>
            <a:ext cx="9560719" cy="1177647"/>
          </a:xfrm>
          <a:prstGeom prst="roundRect">
            <a:avLst>
              <a:gd name="adj" fmla="val 7196"/>
            </a:avLst>
          </a:prstGeom>
          <a:solidFill>
            <a:srgbClr val="31136C"/>
          </a:solidFill>
          <a:ln w="7620">
            <a:solidFill>
              <a:srgbClr val="4A2C85"/>
            </a:solidFill>
            <a:prstDash val="solid"/>
          </a:ln>
        </p:spPr>
      </p:sp>
      <p:sp>
        <p:nvSpPr>
          <p:cNvPr id="14" name="Text 11"/>
          <p:cNvSpPr/>
          <p:nvPr/>
        </p:nvSpPr>
        <p:spPr>
          <a:xfrm>
            <a:off x="915353" y="6158032"/>
            <a:ext cx="2521982" cy="315158"/>
          </a:xfrm>
          <a:prstGeom prst="rect">
            <a:avLst/>
          </a:prstGeom>
          <a:noFill/>
          <a:ln/>
        </p:spPr>
        <p:txBody>
          <a:bodyPr wrap="none" lIns="0" tIns="0" rIns="0" bIns="0" rtlCol="0" anchor="t"/>
          <a:lstStyle/>
          <a:p>
            <a:pPr marL="0" indent="0" algn="l">
              <a:lnSpc>
                <a:spcPts val="2450"/>
              </a:lnSpc>
              <a:buNone/>
            </a:pPr>
            <a:r>
              <a:rPr lang="en-US" sz="1950" dirty="0">
                <a:solidFill>
                  <a:srgbClr val="DCD7E5"/>
                </a:solidFill>
                <a:latin typeface="Montserrat" pitchFamily="34" charset="0"/>
                <a:ea typeface="Montserrat" pitchFamily="34" charset="-122"/>
                <a:cs typeface="Montserrat" pitchFamily="34" charset="-120"/>
              </a:rPr>
              <a:t>MDAs</a:t>
            </a:r>
            <a:endParaRPr lang="en-US" sz="1950" dirty="0"/>
          </a:p>
        </p:txBody>
      </p:sp>
      <p:sp>
        <p:nvSpPr>
          <p:cNvPr id="15" name="Text 12"/>
          <p:cNvSpPr/>
          <p:nvPr/>
        </p:nvSpPr>
        <p:spPr>
          <a:xfrm>
            <a:off x="915353" y="6594158"/>
            <a:ext cx="9142095" cy="322898"/>
          </a:xfrm>
          <a:prstGeom prst="rect">
            <a:avLst/>
          </a:prstGeom>
          <a:noFill/>
          <a:ln/>
        </p:spPr>
        <p:txBody>
          <a:bodyPr wrap="none" lIns="0" tIns="0" rIns="0" bIns="0" rtlCol="0" anchor="t"/>
          <a:lstStyle/>
          <a:p>
            <a:pPr marL="0" indent="0" algn="l">
              <a:lnSpc>
                <a:spcPts val="2500"/>
              </a:lnSpc>
              <a:buNone/>
            </a:pPr>
            <a:r>
              <a:rPr lang="en-US" sz="1550" dirty="0">
                <a:solidFill>
                  <a:srgbClr val="DCD7E5"/>
                </a:solidFill>
                <a:latin typeface="Heebo Light" pitchFamily="34" charset="0"/>
                <a:ea typeface="Heebo Light" pitchFamily="34" charset="-122"/>
                <a:cs typeface="Heebo Light" pitchFamily="34" charset="-120"/>
              </a:rPr>
              <a:t>Government Ministries, Departments, and Agencies. These are key implementation bodies.</a:t>
            </a:r>
            <a:endParaRPr lang="en-US" sz="1550" dirty="0"/>
          </a:p>
        </p:txBody>
      </p:sp>
      <p:sp>
        <p:nvSpPr>
          <p:cNvPr id="16" name="Text 13"/>
          <p:cNvSpPr/>
          <p:nvPr/>
        </p:nvSpPr>
        <p:spPr>
          <a:xfrm>
            <a:off x="706041" y="7353300"/>
            <a:ext cx="9560719" cy="322898"/>
          </a:xfrm>
          <a:prstGeom prst="rect">
            <a:avLst/>
          </a:prstGeom>
          <a:noFill/>
          <a:ln/>
        </p:spPr>
        <p:txBody>
          <a:bodyPr wrap="none" lIns="0" tIns="0" rIns="0" bIns="0" rtlCol="0" anchor="t"/>
          <a:lstStyle/>
          <a:p>
            <a:pPr marL="0" indent="0" algn="l">
              <a:lnSpc>
                <a:spcPts val="2500"/>
              </a:lnSpc>
              <a:buNone/>
            </a:pPr>
            <a:r>
              <a:rPr lang="en-US" sz="1550" dirty="0">
                <a:solidFill>
                  <a:srgbClr val="DCD7E5"/>
                </a:solidFill>
                <a:latin typeface="Heebo Light" pitchFamily="34" charset="0"/>
                <a:ea typeface="Heebo Light" pitchFamily="34" charset="-122"/>
                <a:cs typeface="Heebo Light" pitchFamily="34" charset="-120"/>
              </a:rPr>
              <a:t>Clear definitions are vital for shared understanding and consistent application of policies.</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6935BD-A26B-FE10-DC98-BE7BBEC5DF45}"/>
              </a:ext>
            </a:extLst>
          </p:cNvPr>
          <p:cNvSpPr txBox="1"/>
          <p:nvPr/>
        </p:nvSpPr>
        <p:spPr>
          <a:xfrm>
            <a:off x="0" y="9427"/>
            <a:ext cx="14630400" cy="8229600"/>
          </a:xfrm>
          <a:prstGeom prst="rect">
            <a:avLst/>
          </a:prstGeom>
          <a:solidFill>
            <a:srgbClr val="002060"/>
          </a:solidFill>
        </p:spPr>
        <p:txBody>
          <a:bodyPr wrap="square" rtlCol="0">
            <a:spAutoFit/>
          </a:bodyPr>
          <a:lstStyle/>
          <a:p>
            <a:endParaRPr lang="en-GB" dirty="0"/>
          </a:p>
        </p:txBody>
      </p:sp>
      <p:sp>
        <p:nvSpPr>
          <p:cNvPr id="3" name="Text 0">
            <a:extLst>
              <a:ext uri="{FF2B5EF4-FFF2-40B4-BE49-F238E27FC236}">
                <a16:creationId xmlns:a16="http://schemas.microsoft.com/office/drawing/2014/main" id="{E2689ED7-3324-1305-9E5D-F01835D4F77A}"/>
              </a:ext>
            </a:extLst>
          </p:cNvPr>
          <p:cNvSpPr/>
          <p:nvPr/>
        </p:nvSpPr>
        <p:spPr>
          <a:xfrm>
            <a:off x="793790" y="1041559"/>
            <a:ext cx="9288185" cy="708779"/>
          </a:xfrm>
          <a:prstGeom prst="rect">
            <a:avLst/>
          </a:prstGeom>
          <a:noFill/>
          <a:ln/>
        </p:spPr>
        <p:txBody>
          <a:bodyPr wrap="none" lIns="0" tIns="0" rIns="0" bIns="0" rtlCol="0" anchor="t"/>
          <a:lstStyle/>
          <a:p>
            <a:pPr marL="0" indent="0" algn="l">
              <a:lnSpc>
                <a:spcPts val="5550"/>
              </a:lnSpc>
              <a:buNone/>
            </a:pPr>
            <a:r>
              <a:rPr lang="en-US" sz="2800" dirty="0">
                <a:solidFill>
                  <a:srgbClr val="F2F0F4"/>
                </a:solidFill>
                <a:latin typeface="Montserrat" pitchFamily="34" charset="0"/>
                <a:ea typeface="Montserrat" pitchFamily="34" charset="-122"/>
                <a:cs typeface="Montserrat" pitchFamily="34" charset="-120"/>
              </a:rPr>
              <a:t>Strategic Roadmap in establishing an OSH Policy : </a:t>
            </a:r>
            <a:endParaRPr lang="en-US" sz="2800" dirty="0"/>
          </a:p>
        </p:txBody>
      </p:sp>
      <p:sp>
        <p:nvSpPr>
          <p:cNvPr id="4" name="Shape 1">
            <a:extLst>
              <a:ext uri="{FF2B5EF4-FFF2-40B4-BE49-F238E27FC236}">
                <a16:creationId xmlns:a16="http://schemas.microsoft.com/office/drawing/2014/main" id="{A376DE50-8666-ED5B-6097-8E8D0DFAF367}"/>
              </a:ext>
            </a:extLst>
          </p:cNvPr>
          <p:cNvSpPr/>
          <p:nvPr/>
        </p:nvSpPr>
        <p:spPr>
          <a:xfrm>
            <a:off x="844176" y="2203966"/>
            <a:ext cx="510302" cy="510302"/>
          </a:xfrm>
          <a:prstGeom prst="roundRect">
            <a:avLst>
              <a:gd name="adj" fmla="val 18669"/>
            </a:avLst>
          </a:prstGeom>
          <a:solidFill>
            <a:srgbClr val="31136C"/>
          </a:solidFill>
          <a:ln w="7620">
            <a:solidFill>
              <a:srgbClr val="4A2C85"/>
            </a:solidFill>
            <a:prstDash val="solid"/>
          </a:ln>
        </p:spPr>
        <p:txBody>
          <a:bodyPr/>
          <a:lstStyle/>
          <a:p>
            <a:pPr algn="ctr"/>
            <a:r>
              <a:rPr lang="en-GB" dirty="0">
                <a:solidFill>
                  <a:schemeClr val="bg1"/>
                </a:solidFill>
              </a:rPr>
              <a:t>1</a:t>
            </a:r>
          </a:p>
        </p:txBody>
      </p:sp>
      <p:sp>
        <p:nvSpPr>
          <p:cNvPr id="5" name="Text 3">
            <a:extLst>
              <a:ext uri="{FF2B5EF4-FFF2-40B4-BE49-F238E27FC236}">
                <a16:creationId xmlns:a16="http://schemas.microsoft.com/office/drawing/2014/main" id="{24C44AF7-F045-D5E8-F138-47F9EA6DD1B1}"/>
              </a:ext>
            </a:extLst>
          </p:cNvPr>
          <p:cNvSpPr/>
          <p:nvPr/>
        </p:nvSpPr>
        <p:spPr>
          <a:xfrm>
            <a:off x="1530906" y="2277666"/>
            <a:ext cx="12305705" cy="362903"/>
          </a:xfrm>
          <a:prstGeom prst="rect">
            <a:avLst/>
          </a:prstGeom>
          <a:noFill/>
          <a:ln/>
        </p:spPr>
        <p:txBody>
          <a:bodyPr wrap="none" lIns="0" tIns="0" rIns="0" bIns="0" rtlCol="0" anchor="t"/>
          <a:lstStyle/>
          <a:p>
            <a:pPr marL="0" indent="0" algn="l">
              <a:lnSpc>
                <a:spcPts val="2850"/>
              </a:lnSpc>
              <a:buNone/>
            </a:pPr>
            <a:r>
              <a:rPr lang="en-US" sz="1750" dirty="0">
                <a:solidFill>
                  <a:srgbClr val="DCD7E5"/>
                </a:solidFill>
                <a:latin typeface="Heebo Light" pitchFamily="34" charset="0"/>
                <a:ea typeface="Heebo Light" pitchFamily="34" charset="-122"/>
                <a:cs typeface="Heebo Light" pitchFamily="34" charset="-120"/>
              </a:rPr>
              <a:t>Establishment of a steering Committee to drive the Process (Completed)</a:t>
            </a:r>
            <a:endParaRPr lang="en-US" sz="1750" dirty="0"/>
          </a:p>
        </p:txBody>
      </p:sp>
      <p:sp>
        <p:nvSpPr>
          <p:cNvPr id="6" name="Shape 4">
            <a:extLst>
              <a:ext uri="{FF2B5EF4-FFF2-40B4-BE49-F238E27FC236}">
                <a16:creationId xmlns:a16="http://schemas.microsoft.com/office/drawing/2014/main" id="{2EAA7FCC-D925-1FD4-7A53-C75D0B3A6A06}"/>
              </a:ext>
            </a:extLst>
          </p:cNvPr>
          <p:cNvSpPr/>
          <p:nvPr/>
        </p:nvSpPr>
        <p:spPr>
          <a:xfrm>
            <a:off x="844176" y="2912745"/>
            <a:ext cx="510302" cy="510302"/>
          </a:xfrm>
          <a:prstGeom prst="roundRect">
            <a:avLst>
              <a:gd name="adj" fmla="val 18669"/>
            </a:avLst>
          </a:prstGeom>
          <a:solidFill>
            <a:srgbClr val="31136C"/>
          </a:solidFill>
          <a:ln w="7620">
            <a:solidFill>
              <a:srgbClr val="4A2C85"/>
            </a:solidFill>
            <a:prstDash val="solid"/>
          </a:ln>
        </p:spPr>
        <p:txBody>
          <a:bodyPr/>
          <a:lstStyle/>
          <a:p>
            <a:pPr algn="ctr"/>
            <a:r>
              <a:rPr lang="en-GB" dirty="0">
                <a:solidFill>
                  <a:schemeClr val="bg1"/>
                </a:solidFill>
              </a:rPr>
              <a:t>2</a:t>
            </a:r>
          </a:p>
        </p:txBody>
      </p:sp>
      <p:sp>
        <p:nvSpPr>
          <p:cNvPr id="7" name="Text 6">
            <a:extLst>
              <a:ext uri="{FF2B5EF4-FFF2-40B4-BE49-F238E27FC236}">
                <a16:creationId xmlns:a16="http://schemas.microsoft.com/office/drawing/2014/main" id="{D6F44065-DB74-C815-BBF0-617717466723}"/>
              </a:ext>
            </a:extLst>
          </p:cNvPr>
          <p:cNvSpPr/>
          <p:nvPr/>
        </p:nvSpPr>
        <p:spPr>
          <a:xfrm>
            <a:off x="1530905" y="2940314"/>
            <a:ext cx="12305705" cy="362903"/>
          </a:xfrm>
          <a:prstGeom prst="rect">
            <a:avLst/>
          </a:prstGeom>
          <a:noFill/>
          <a:ln/>
        </p:spPr>
        <p:txBody>
          <a:bodyPr wrap="none" lIns="0" tIns="0" rIns="0" bIns="0" rtlCol="0" anchor="t"/>
          <a:lstStyle/>
          <a:p>
            <a:pPr marL="0" indent="0" algn="l">
              <a:lnSpc>
                <a:spcPts val="2850"/>
              </a:lnSpc>
              <a:buNone/>
            </a:pPr>
            <a:r>
              <a:rPr lang="en-US" sz="1750" dirty="0">
                <a:solidFill>
                  <a:srgbClr val="DCD7E5"/>
                </a:solidFill>
                <a:latin typeface="Heebo Light" pitchFamily="34" charset="0"/>
                <a:ea typeface="Heebo Light" pitchFamily="34" charset="-122"/>
                <a:cs typeface="Heebo Light" pitchFamily="34" charset="-120"/>
              </a:rPr>
              <a:t>Review of OSH applicable legislation, OSH standards and Best Practices  (July-August 2025).</a:t>
            </a:r>
            <a:endParaRPr lang="en-US" sz="1750" dirty="0"/>
          </a:p>
        </p:txBody>
      </p:sp>
      <p:sp>
        <p:nvSpPr>
          <p:cNvPr id="8" name="Shape 7">
            <a:extLst>
              <a:ext uri="{FF2B5EF4-FFF2-40B4-BE49-F238E27FC236}">
                <a16:creationId xmlns:a16="http://schemas.microsoft.com/office/drawing/2014/main" id="{B95A2961-CEC0-C5CF-EF08-216EA38F0D61}"/>
              </a:ext>
            </a:extLst>
          </p:cNvPr>
          <p:cNvSpPr/>
          <p:nvPr/>
        </p:nvSpPr>
        <p:spPr>
          <a:xfrm>
            <a:off x="868108" y="3615071"/>
            <a:ext cx="510302" cy="510302"/>
          </a:xfrm>
          <a:prstGeom prst="roundRect">
            <a:avLst>
              <a:gd name="adj" fmla="val 18669"/>
            </a:avLst>
          </a:prstGeom>
          <a:solidFill>
            <a:srgbClr val="31136C"/>
          </a:solidFill>
          <a:ln w="7620">
            <a:solidFill>
              <a:srgbClr val="4A2C85"/>
            </a:solidFill>
            <a:prstDash val="solid"/>
          </a:ln>
        </p:spPr>
        <p:txBody>
          <a:bodyPr/>
          <a:lstStyle/>
          <a:p>
            <a:pPr algn="ctr"/>
            <a:r>
              <a:rPr lang="en-GB" dirty="0">
                <a:solidFill>
                  <a:schemeClr val="bg1"/>
                </a:solidFill>
              </a:rPr>
              <a:t>3</a:t>
            </a:r>
          </a:p>
        </p:txBody>
      </p:sp>
      <p:sp>
        <p:nvSpPr>
          <p:cNvPr id="9" name="Text 9">
            <a:extLst>
              <a:ext uri="{FF2B5EF4-FFF2-40B4-BE49-F238E27FC236}">
                <a16:creationId xmlns:a16="http://schemas.microsoft.com/office/drawing/2014/main" id="{9A5BEE0B-A0CE-F6D2-899E-B4436856DD3D}"/>
              </a:ext>
            </a:extLst>
          </p:cNvPr>
          <p:cNvSpPr/>
          <p:nvPr/>
        </p:nvSpPr>
        <p:spPr>
          <a:xfrm>
            <a:off x="1530906" y="3715047"/>
            <a:ext cx="12305705" cy="362903"/>
          </a:xfrm>
          <a:prstGeom prst="rect">
            <a:avLst/>
          </a:prstGeom>
          <a:noFill/>
          <a:ln/>
        </p:spPr>
        <p:txBody>
          <a:bodyPr wrap="none" lIns="0" tIns="0" rIns="0" bIns="0" rtlCol="0" anchor="t"/>
          <a:lstStyle/>
          <a:p>
            <a:pPr marL="0" indent="0" algn="l">
              <a:lnSpc>
                <a:spcPts val="2850"/>
              </a:lnSpc>
              <a:buNone/>
            </a:pPr>
            <a:r>
              <a:rPr lang="en-US" sz="1750" dirty="0">
                <a:solidFill>
                  <a:srgbClr val="DCD7E5"/>
                </a:solidFill>
                <a:latin typeface="Heebo Light" pitchFamily="34" charset="0"/>
                <a:ea typeface="Heebo Light" pitchFamily="34" charset="-122"/>
                <a:cs typeface="Heebo Light" pitchFamily="34" charset="-120"/>
              </a:rPr>
              <a:t>Needs Assessment (September-October 2025).</a:t>
            </a:r>
            <a:endParaRPr lang="en-US" sz="1750" dirty="0"/>
          </a:p>
        </p:txBody>
      </p:sp>
      <p:sp>
        <p:nvSpPr>
          <p:cNvPr id="10" name="Shape 10">
            <a:extLst>
              <a:ext uri="{FF2B5EF4-FFF2-40B4-BE49-F238E27FC236}">
                <a16:creationId xmlns:a16="http://schemas.microsoft.com/office/drawing/2014/main" id="{6EF0BED9-0E96-32D8-2AFF-CAA38A54DFED}"/>
              </a:ext>
            </a:extLst>
          </p:cNvPr>
          <p:cNvSpPr/>
          <p:nvPr/>
        </p:nvSpPr>
        <p:spPr>
          <a:xfrm>
            <a:off x="870155" y="4296252"/>
            <a:ext cx="510302" cy="510302"/>
          </a:xfrm>
          <a:prstGeom prst="roundRect">
            <a:avLst>
              <a:gd name="adj" fmla="val 18669"/>
            </a:avLst>
          </a:prstGeom>
          <a:solidFill>
            <a:srgbClr val="31136C"/>
          </a:solidFill>
          <a:ln w="7620">
            <a:solidFill>
              <a:srgbClr val="4A2C85"/>
            </a:solidFill>
            <a:prstDash val="solid"/>
          </a:ln>
        </p:spPr>
        <p:txBody>
          <a:bodyPr/>
          <a:lstStyle/>
          <a:p>
            <a:pPr algn="ctr"/>
            <a:r>
              <a:rPr lang="en-GB" dirty="0">
                <a:solidFill>
                  <a:schemeClr val="bg1"/>
                </a:solidFill>
              </a:rPr>
              <a:t>4</a:t>
            </a:r>
          </a:p>
        </p:txBody>
      </p:sp>
      <p:sp>
        <p:nvSpPr>
          <p:cNvPr id="11" name="Text 12">
            <a:extLst>
              <a:ext uri="{FF2B5EF4-FFF2-40B4-BE49-F238E27FC236}">
                <a16:creationId xmlns:a16="http://schemas.microsoft.com/office/drawing/2014/main" id="{5DECC43D-D272-4AF7-28E2-0B6847F2FEAD}"/>
              </a:ext>
            </a:extLst>
          </p:cNvPr>
          <p:cNvSpPr/>
          <p:nvPr/>
        </p:nvSpPr>
        <p:spPr>
          <a:xfrm>
            <a:off x="1584777" y="4455021"/>
            <a:ext cx="12766985" cy="362903"/>
          </a:xfrm>
          <a:prstGeom prst="rect">
            <a:avLst/>
          </a:prstGeom>
          <a:noFill/>
          <a:ln/>
        </p:spPr>
        <p:txBody>
          <a:bodyPr wrap="none" lIns="0" tIns="0" rIns="0" bIns="0" rtlCol="0" anchor="t"/>
          <a:lstStyle/>
          <a:p>
            <a:pPr marL="0" indent="0" algn="l">
              <a:lnSpc>
                <a:spcPts val="2850"/>
              </a:lnSpc>
              <a:buNone/>
            </a:pPr>
            <a:r>
              <a:rPr lang="en-US" sz="1750" dirty="0">
                <a:solidFill>
                  <a:srgbClr val="DCD7E5"/>
                </a:solidFill>
                <a:latin typeface="Heebo Light" pitchFamily="34" charset="0"/>
                <a:ea typeface="Heebo Light" pitchFamily="34" charset="-122"/>
                <a:cs typeface="Heebo Light" pitchFamily="34" charset="-120"/>
              </a:rPr>
              <a:t>Drafting the OSH Policy Framework (November 2025-Janaury 2026)</a:t>
            </a:r>
            <a:endParaRPr lang="en-US" sz="1750" dirty="0"/>
          </a:p>
        </p:txBody>
      </p:sp>
      <p:sp>
        <p:nvSpPr>
          <p:cNvPr id="12" name="Shape 13">
            <a:extLst>
              <a:ext uri="{FF2B5EF4-FFF2-40B4-BE49-F238E27FC236}">
                <a16:creationId xmlns:a16="http://schemas.microsoft.com/office/drawing/2014/main" id="{97EB3761-5269-7622-026C-69CCAFBB1931}"/>
              </a:ext>
            </a:extLst>
          </p:cNvPr>
          <p:cNvSpPr/>
          <p:nvPr/>
        </p:nvSpPr>
        <p:spPr>
          <a:xfrm>
            <a:off x="868108" y="4999375"/>
            <a:ext cx="510302" cy="510302"/>
          </a:xfrm>
          <a:prstGeom prst="roundRect">
            <a:avLst>
              <a:gd name="adj" fmla="val 18669"/>
            </a:avLst>
          </a:prstGeom>
          <a:solidFill>
            <a:srgbClr val="31136C"/>
          </a:solidFill>
          <a:ln w="7620">
            <a:solidFill>
              <a:srgbClr val="4A2C85"/>
            </a:solidFill>
            <a:prstDash val="solid"/>
          </a:ln>
        </p:spPr>
        <p:txBody>
          <a:bodyPr/>
          <a:lstStyle/>
          <a:p>
            <a:pPr algn="ctr"/>
            <a:r>
              <a:rPr lang="en-GB" dirty="0">
                <a:solidFill>
                  <a:schemeClr val="bg1"/>
                </a:solidFill>
              </a:rPr>
              <a:t>5</a:t>
            </a:r>
          </a:p>
        </p:txBody>
      </p:sp>
      <p:sp>
        <p:nvSpPr>
          <p:cNvPr id="13" name="Text 15">
            <a:extLst>
              <a:ext uri="{FF2B5EF4-FFF2-40B4-BE49-F238E27FC236}">
                <a16:creationId xmlns:a16="http://schemas.microsoft.com/office/drawing/2014/main" id="{7D3530D1-7EFD-32BD-02D6-A35123401000}"/>
              </a:ext>
            </a:extLst>
          </p:cNvPr>
          <p:cNvSpPr/>
          <p:nvPr/>
        </p:nvSpPr>
        <p:spPr>
          <a:xfrm>
            <a:off x="1584777" y="5128980"/>
            <a:ext cx="12305705" cy="362903"/>
          </a:xfrm>
          <a:prstGeom prst="rect">
            <a:avLst/>
          </a:prstGeom>
          <a:noFill/>
          <a:ln/>
        </p:spPr>
        <p:txBody>
          <a:bodyPr wrap="none" lIns="0" tIns="0" rIns="0" bIns="0" rtlCol="0" anchor="t"/>
          <a:lstStyle/>
          <a:p>
            <a:pPr marL="0" indent="0" algn="l">
              <a:lnSpc>
                <a:spcPts val="2850"/>
              </a:lnSpc>
              <a:buNone/>
            </a:pPr>
            <a:r>
              <a:rPr lang="en-US" sz="1750" dirty="0">
                <a:solidFill>
                  <a:srgbClr val="DCD7E5"/>
                </a:solidFill>
                <a:latin typeface="Heebo Light" pitchFamily="34" charset="0"/>
                <a:ea typeface="Heebo Light" pitchFamily="34" charset="-122"/>
                <a:cs typeface="Heebo Light" pitchFamily="34" charset="-120"/>
              </a:rPr>
              <a:t>Consultative Workshop on the Draft  OSH Policy (February 2026).</a:t>
            </a:r>
            <a:endParaRPr lang="en-US" sz="1750" dirty="0"/>
          </a:p>
        </p:txBody>
      </p:sp>
      <p:sp>
        <p:nvSpPr>
          <p:cNvPr id="15" name="Shape 13">
            <a:extLst>
              <a:ext uri="{FF2B5EF4-FFF2-40B4-BE49-F238E27FC236}">
                <a16:creationId xmlns:a16="http://schemas.microsoft.com/office/drawing/2014/main" id="{99D76F11-FFBE-3E70-8ADE-F62BDFD3CE7D}"/>
              </a:ext>
            </a:extLst>
          </p:cNvPr>
          <p:cNvSpPr/>
          <p:nvPr/>
        </p:nvSpPr>
        <p:spPr>
          <a:xfrm>
            <a:off x="844176" y="5648209"/>
            <a:ext cx="510302" cy="510302"/>
          </a:xfrm>
          <a:prstGeom prst="roundRect">
            <a:avLst>
              <a:gd name="adj" fmla="val 18669"/>
            </a:avLst>
          </a:prstGeom>
          <a:solidFill>
            <a:srgbClr val="31136C"/>
          </a:solidFill>
          <a:ln w="7620">
            <a:solidFill>
              <a:srgbClr val="4A2C85"/>
            </a:solidFill>
            <a:prstDash val="solid"/>
          </a:ln>
        </p:spPr>
        <p:txBody>
          <a:bodyPr/>
          <a:lstStyle/>
          <a:p>
            <a:pPr algn="ctr"/>
            <a:r>
              <a:rPr lang="en-GB" dirty="0">
                <a:solidFill>
                  <a:schemeClr val="bg1"/>
                </a:solidFill>
              </a:rPr>
              <a:t>6</a:t>
            </a:r>
          </a:p>
        </p:txBody>
      </p:sp>
      <p:sp>
        <p:nvSpPr>
          <p:cNvPr id="16" name="Text 15">
            <a:extLst>
              <a:ext uri="{FF2B5EF4-FFF2-40B4-BE49-F238E27FC236}">
                <a16:creationId xmlns:a16="http://schemas.microsoft.com/office/drawing/2014/main" id="{31C610B4-7DDD-3086-3B47-04B49824603A}"/>
              </a:ext>
            </a:extLst>
          </p:cNvPr>
          <p:cNvSpPr/>
          <p:nvPr/>
        </p:nvSpPr>
        <p:spPr>
          <a:xfrm>
            <a:off x="1584777" y="5679758"/>
            <a:ext cx="12305705" cy="362903"/>
          </a:xfrm>
          <a:prstGeom prst="rect">
            <a:avLst/>
          </a:prstGeom>
          <a:noFill/>
          <a:ln/>
        </p:spPr>
        <p:txBody>
          <a:bodyPr wrap="none" lIns="0" tIns="0" rIns="0" bIns="0" rtlCol="0" anchor="t"/>
          <a:lstStyle/>
          <a:p>
            <a:pPr marL="0" indent="0" algn="l">
              <a:lnSpc>
                <a:spcPts val="2850"/>
              </a:lnSpc>
              <a:buNone/>
            </a:pPr>
            <a:r>
              <a:rPr lang="en-US" sz="1750" dirty="0">
                <a:solidFill>
                  <a:srgbClr val="DCD7E5"/>
                </a:solidFill>
                <a:latin typeface="Heebo Light" pitchFamily="34" charset="0"/>
                <a:ea typeface="Heebo Light" pitchFamily="34" charset="-122"/>
                <a:cs typeface="Heebo Light" pitchFamily="34" charset="-120"/>
              </a:rPr>
              <a:t>Action Plan Development to implement the OSH Policy (March 2026).</a:t>
            </a:r>
            <a:endParaRPr lang="en-US" sz="1750" dirty="0"/>
          </a:p>
        </p:txBody>
      </p:sp>
      <p:sp>
        <p:nvSpPr>
          <p:cNvPr id="17" name="Shape 13">
            <a:extLst>
              <a:ext uri="{FF2B5EF4-FFF2-40B4-BE49-F238E27FC236}">
                <a16:creationId xmlns:a16="http://schemas.microsoft.com/office/drawing/2014/main" id="{B23F2A60-590A-A50B-FFC5-9E5653EEE9B5}"/>
              </a:ext>
            </a:extLst>
          </p:cNvPr>
          <p:cNvSpPr/>
          <p:nvPr/>
        </p:nvSpPr>
        <p:spPr>
          <a:xfrm>
            <a:off x="870155" y="6292155"/>
            <a:ext cx="510302" cy="510302"/>
          </a:xfrm>
          <a:prstGeom prst="roundRect">
            <a:avLst>
              <a:gd name="adj" fmla="val 18669"/>
            </a:avLst>
          </a:prstGeom>
          <a:solidFill>
            <a:srgbClr val="31136C"/>
          </a:solidFill>
          <a:ln w="7620">
            <a:solidFill>
              <a:srgbClr val="4A2C85"/>
            </a:solidFill>
            <a:prstDash val="solid"/>
          </a:ln>
        </p:spPr>
        <p:txBody>
          <a:bodyPr/>
          <a:lstStyle/>
          <a:p>
            <a:pPr algn="ctr"/>
            <a:r>
              <a:rPr lang="en-GB" dirty="0">
                <a:solidFill>
                  <a:schemeClr val="bg1"/>
                </a:solidFill>
              </a:rPr>
              <a:t>7</a:t>
            </a:r>
          </a:p>
        </p:txBody>
      </p:sp>
      <p:sp>
        <p:nvSpPr>
          <p:cNvPr id="18" name="Text 15">
            <a:extLst>
              <a:ext uri="{FF2B5EF4-FFF2-40B4-BE49-F238E27FC236}">
                <a16:creationId xmlns:a16="http://schemas.microsoft.com/office/drawing/2014/main" id="{A80D5F53-5754-CF0D-1904-16D66F15CECE}"/>
              </a:ext>
            </a:extLst>
          </p:cNvPr>
          <p:cNvSpPr/>
          <p:nvPr/>
        </p:nvSpPr>
        <p:spPr>
          <a:xfrm>
            <a:off x="1584777" y="6342406"/>
            <a:ext cx="12305705" cy="362903"/>
          </a:xfrm>
          <a:prstGeom prst="rect">
            <a:avLst/>
          </a:prstGeom>
          <a:noFill/>
          <a:ln/>
        </p:spPr>
        <p:txBody>
          <a:bodyPr wrap="none" lIns="0" tIns="0" rIns="0" bIns="0" rtlCol="0" anchor="t"/>
          <a:lstStyle/>
          <a:p>
            <a:pPr marL="0" indent="0" algn="l">
              <a:lnSpc>
                <a:spcPts val="2850"/>
              </a:lnSpc>
              <a:buNone/>
            </a:pPr>
            <a:r>
              <a:rPr lang="en-US" sz="1750" dirty="0">
                <a:solidFill>
                  <a:srgbClr val="DCD7E5"/>
                </a:solidFill>
                <a:latin typeface="Heebo Light" pitchFamily="34" charset="0"/>
                <a:ea typeface="Heebo Light" pitchFamily="34" charset="-122"/>
                <a:cs typeface="Heebo Light" pitchFamily="34" charset="-120"/>
              </a:rPr>
              <a:t>OSH Policy Launch (May 2026).</a:t>
            </a:r>
            <a:endParaRPr lang="en-US" sz="1750" dirty="0"/>
          </a:p>
        </p:txBody>
      </p:sp>
      <p:sp>
        <p:nvSpPr>
          <p:cNvPr id="19" name="Shape 13">
            <a:extLst>
              <a:ext uri="{FF2B5EF4-FFF2-40B4-BE49-F238E27FC236}">
                <a16:creationId xmlns:a16="http://schemas.microsoft.com/office/drawing/2014/main" id="{8CE4F358-E5CB-50D6-CC04-BA18811E485D}"/>
              </a:ext>
            </a:extLst>
          </p:cNvPr>
          <p:cNvSpPr/>
          <p:nvPr/>
        </p:nvSpPr>
        <p:spPr>
          <a:xfrm>
            <a:off x="870155" y="7005809"/>
            <a:ext cx="510302" cy="510302"/>
          </a:xfrm>
          <a:prstGeom prst="roundRect">
            <a:avLst>
              <a:gd name="adj" fmla="val 18669"/>
            </a:avLst>
          </a:prstGeom>
          <a:solidFill>
            <a:srgbClr val="31136C"/>
          </a:solidFill>
          <a:ln w="7620">
            <a:solidFill>
              <a:srgbClr val="4A2C85"/>
            </a:solidFill>
            <a:prstDash val="solid"/>
          </a:ln>
        </p:spPr>
        <p:txBody>
          <a:bodyPr/>
          <a:lstStyle/>
          <a:p>
            <a:pPr algn="ctr"/>
            <a:r>
              <a:rPr lang="en-GB" dirty="0">
                <a:solidFill>
                  <a:schemeClr val="bg1"/>
                </a:solidFill>
              </a:rPr>
              <a:t>8</a:t>
            </a:r>
          </a:p>
        </p:txBody>
      </p:sp>
      <p:sp>
        <p:nvSpPr>
          <p:cNvPr id="20" name="Text 15">
            <a:extLst>
              <a:ext uri="{FF2B5EF4-FFF2-40B4-BE49-F238E27FC236}">
                <a16:creationId xmlns:a16="http://schemas.microsoft.com/office/drawing/2014/main" id="{8BD1D1B4-086A-7F23-1C5C-00710F4F5709}"/>
              </a:ext>
            </a:extLst>
          </p:cNvPr>
          <p:cNvSpPr/>
          <p:nvPr/>
        </p:nvSpPr>
        <p:spPr>
          <a:xfrm>
            <a:off x="1584777" y="7007789"/>
            <a:ext cx="12305705" cy="362903"/>
          </a:xfrm>
          <a:prstGeom prst="rect">
            <a:avLst/>
          </a:prstGeom>
          <a:noFill/>
          <a:ln/>
        </p:spPr>
        <p:txBody>
          <a:bodyPr wrap="none" lIns="0" tIns="0" rIns="0" bIns="0" rtlCol="0" anchor="t"/>
          <a:lstStyle/>
          <a:p>
            <a:pPr marL="0" indent="0" algn="l">
              <a:lnSpc>
                <a:spcPts val="2850"/>
              </a:lnSpc>
              <a:buNone/>
            </a:pPr>
            <a:r>
              <a:rPr lang="en-US" sz="1750" dirty="0">
                <a:solidFill>
                  <a:srgbClr val="DCD7E5"/>
                </a:solidFill>
                <a:latin typeface="Heebo Light" pitchFamily="34" charset="0"/>
                <a:ea typeface="Heebo Light" pitchFamily="34" charset="-122"/>
                <a:cs typeface="Heebo Light" pitchFamily="34" charset="-120"/>
              </a:rPr>
              <a:t>Monitoring &amp; Evaluation of the OSH Policy Implementation(March 2026).</a:t>
            </a:r>
            <a:endParaRPr lang="en-US" sz="1750" dirty="0"/>
          </a:p>
        </p:txBody>
      </p:sp>
    </p:spTree>
    <p:extLst>
      <p:ext uri="{BB962C8B-B14F-4D97-AF65-F5344CB8AC3E}">
        <p14:creationId xmlns:p14="http://schemas.microsoft.com/office/powerpoint/2010/main" val="1088551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D7427-E5C2-F6B7-A97D-85FEC6148C9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F4B2CC1-63F5-4BF0-A1E0-6DD0DB3F2829}"/>
              </a:ext>
            </a:extLst>
          </p:cNvPr>
          <p:cNvSpPr txBox="1"/>
          <p:nvPr/>
        </p:nvSpPr>
        <p:spPr>
          <a:xfrm>
            <a:off x="0" y="0"/>
            <a:ext cx="14630400" cy="8229600"/>
          </a:xfrm>
          <a:prstGeom prst="rect">
            <a:avLst/>
          </a:prstGeom>
          <a:solidFill>
            <a:srgbClr val="002060"/>
          </a:solidFill>
        </p:spPr>
        <p:txBody>
          <a:bodyPr wrap="square" rtlCol="0">
            <a:spAutoFit/>
          </a:bodyPr>
          <a:lstStyle/>
          <a:p>
            <a:endParaRPr lang="en-GB" dirty="0"/>
          </a:p>
        </p:txBody>
      </p:sp>
      <p:sp>
        <p:nvSpPr>
          <p:cNvPr id="3" name="Text 0">
            <a:extLst>
              <a:ext uri="{FF2B5EF4-FFF2-40B4-BE49-F238E27FC236}">
                <a16:creationId xmlns:a16="http://schemas.microsoft.com/office/drawing/2014/main" id="{F6EF6277-F0E5-3824-2D1F-BDF7828AC64A}"/>
              </a:ext>
            </a:extLst>
          </p:cNvPr>
          <p:cNvSpPr/>
          <p:nvPr/>
        </p:nvSpPr>
        <p:spPr>
          <a:xfrm>
            <a:off x="793790" y="1041559"/>
            <a:ext cx="13557972" cy="708779"/>
          </a:xfrm>
          <a:prstGeom prst="rect">
            <a:avLst/>
          </a:prstGeom>
          <a:noFill/>
          <a:ln/>
        </p:spPr>
        <p:txBody>
          <a:bodyPr wrap="none" lIns="0" tIns="0" rIns="0" bIns="0" rtlCol="0" anchor="t"/>
          <a:lstStyle/>
          <a:p>
            <a:pPr algn="ctr">
              <a:lnSpc>
                <a:spcPts val="5550"/>
              </a:lnSpc>
            </a:pPr>
            <a:r>
              <a:rPr lang="en-GB" sz="2800" b="1" dirty="0">
                <a:solidFill>
                  <a:srgbClr val="F2F0F4"/>
                </a:solidFill>
                <a:latin typeface="Montserrat" pitchFamily="34" charset="0"/>
                <a:ea typeface="Montserrat" pitchFamily="34" charset="-122"/>
                <a:cs typeface="Montserrat" pitchFamily="34" charset="-120"/>
              </a:rPr>
              <a:t>Review of OSH applicable legislation, OSH standards and Best Practices </a:t>
            </a:r>
            <a:endParaRPr lang="en-US" sz="2400" b="1" dirty="0"/>
          </a:p>
          <a:p>
            <a:pPr marL="0" indent="0" algn="ctr">
              <a:lnSpc>
                <a:spcPts val="5550"/>
              </a:lnSpc>
              <a:buNone/>
            </a:pPr>
            <a:r>
              <a:rPr lang="en-US" sz="2800" b="1" dirty="0">
                <a:solidFill>
                  <a:srgbClr val="F2F0F4"/>
                </a:solidFill>
                <a:latin typeface="Montserrat" pitchFamily="34" charset="0"/>
                <a:ea typeface="Montserrat" pitchFamily="34" charset="-122"/>
                <a:cs typeface="Montserrat" pitchFamily="34" charset="-120"/>
              </a:rPr>
              <a:t> </a:t>
            </a:r>
            <a:endParaRPr lang="en-US" sz="2800" b="1" dirty="0"/>
          </a:p>
        </p:txBody>
      </p:sp>
      <p:pic>
        <p:nvPicPr>
          <p:cNvPr id="22" name="Image 0" descr="preencoded.png">
            <a:extLst>
              <a:ext uri="{FF2B5EF4-FFF2-40B4-BE49-F238E27FC236}">
                <a16:creationId xmlns:a16="http://schemas.microsoft.com/office/drawing/2014/main" id="{D9C88671-FB21-6461-0D5B-3421864D5290}"/>
              </a:ext>
            </a:extLst>
          </p:cNvPr>
          <p:cNvPicPr>
            <a:picLocks noChangeAspect="1"/>
          </p:cNvPicPr>
          <p:nvPr/>
        </p:nvPicPr>
        <p:blipFill>
          <a:blip r:embed="rId2"/>
          <a:stretch>
            <a:fillRect/>
          </a:stretch>
        </p:blipFill>
        <p:spPr>
          <a:xfrm>
            <a:off x="10191404" y="1750338"/>
            <a:ext cx="4438995" cy="6479262"/>
          </a:xfrm>
          <a:prstGeom prst="rect">
            <a:avLst/>
          </a:prstGeom>
        </p:spPr>
      </p:pic>
      <p:sp>
        <p:nvSpPr>
          <p:cNvPr id="25" name="TextBox 24">
            <a:extLst>
              <a:ext uri="{FF2B5EF4-FFF2-40B4-BE49-F238E27FC236}">
                <a16:creationId xmlns:a16="http://schemas.microsoft.com/office/drawing/2014/main" id="{540FBBF1-784C-39EB-8C03-121F42F3C493}"/>
              </a:ext>
            </a:extLst>
          </p:cNvPr>
          <p:cNvSpPr txBox="1"/>
          <p:nvPr/>
        </p:nvSpPr>
        <p:spPr>
          <a:xfrm>
            <a:off x="1263535" y="1750338"/>
            <a:ext cx="8927869" cy="5196166"/>
          </a:xfrm>
          <a:prstGeom prst="rect">
            <a:avLst/>
          </a:prstGeom>
          <a:noFill/>
        </p:spPr>
        <p:txBody>
          <a:bodyPr wrap="square" rtlCol="0">
            <a:spAutoFit/>
          </a:bodyPr>
          <a:lstStyle/>
          <a:p>
            <a:pPr algn="just">
              <a:lnSpc>
                <a:spcPct val="150000"/>
              </a:lnSpc>
            </a:pPr>
            <a:r>
              <a:rPr lang="en-GB" sz="2800" dirty="0">
                <a:solidFill>
                  <a:schemeClr val="bg1"/>
                </a:solidFill>
              </a:rPr>
              <a:t>From July to August 2025, a thorough review of all applicable OSH legislation, standards, and best practices will be conducted. This includes :</a:t>
            </a:r>
          </a:p>
          <a:p>
            <a:pPr marL="457200" indent="-457200" algn="just">
              <a:lnSpc>
                <a:spcPct val="150000"/>
              </a:lnSpc>
              <a:buFont typeface="Wingdings" panose="05000000000000000000" pitchFamily="2" charset="2"/>
              <a:buChar char="Ø"/>
            </a:pPr>
            <a:r>
              <a:rPr lang="en-GB" sz="2800" dirty="0">
                <a:solidFill>
                  <a:schemeClr val="bg1"/>
                </a:solidFill>
              </a:rPr>
              <a:t>the Factories &amp; Works Act 14:08,</a:t>
            </a:r>
          </a:p>
          <a:p>
            <a:pPr marL="457200" indent="-457200" algn="just">
              <a:lnSpc>
                <a:spcPct val="150000"/>
              </a:lnSpc>
              <a:buFont typeface="Wingdings" panose="05000000000000000000" pitchFamily="2" charset="2"/>
              <a:buChar char="Ø"/>
            </a:pPr>
            <a:r>
              <a:rPr lang="en-GB" sz="2800" dirty="0">
                <a:solidFill>
                  <a:schemeClr val="bg1"/>
                </a:solidFill>
              </a:rPr>
              <a:t> National OSH Policy, </a:t>
            </a:r>
          </a:p>
          <a:p>
            <a:pPr marL="457200" indent="-457200" algn="just">
              <a:lnSpc>
                <a:spcPct val="150000"/>
              </a:lnSpc>
              <a:buFont typeface="Wingdings" panose="05000000000000000000" pitchFamily="2" charset="2"/>
              <a:buChar char="Ø"/>
            </a:pPr>
            <a:r>
              <a:rPr lang="en-GB" sz="2800" dirty="0">
                <a:solidFill>
                  <a:schemeClr val="bg1"/>
                </a:solidFill>
              </a:rPr>
              <a:t>Pneumoconiosis Act Chapter 15:08, </a:t>
            </a:r>
          </a:p>
          <a:p>
            <a:pPr marL="457200" indent="-457200" algn="just">
              <a:lnSpc>
                <a:spcPct val="150000"/>
              </a:lnSpc>
              <a:buFont typeface="Wingdings" panose="05000000000000000000" pitchFamily="2" charset="2"/>
              <a:buChar char="Ø"/>
            </a:pPr>
            <a:r>
              <a:rPr lang="en-GB" sz="2800" dirty="0">
                <a:solidFill>
                  <a:schemeClr val="bg1"/>
                </a:solidFill>
              </a:rPr>
              <a:t>SI68 of 1990, and all ratified and unratified OSH Conventions  </a:t>
            </a:r>
          </a:p>
        </p:txBody>
      </p:sp>
    </p:spTree>
    <p:extLst>
      <p:ext uri="{BB962C8B-B14F-4D97-AF65-F5344CB8AC3E}">
        <p14:creationId xmlns:p14="http://schemas.microsoft.com/office/powerpoint/2010/main" val="2479500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3AD0E-FDEA-E45E-A87C-20BBE52F71E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866818A-1E7B-13EC-19D2-1ED89F8C363E}"/>
              </a:ext>
            </a:extLst>
          </p:cNvPr>
          <p:cNvSpPr txBox="1"/>
          <p:nvPr/>
        </p:nvSpPr>
        <p:spPr>
          <a:xfrm>
            <a:off x="0" y="0"/>
            <a:ext cx="14630400" cy="8229600"/>
          </a:xfrm>
          <a:prstGeom prst="rect">
            <a:avLst/>
          </a:prstGeom>
          <a:solidFill>
            <a:srgbClr val="002060"/>
          </a:solidFill>
        </p:spPr>
        <p:txBody>
          <a:bodyPr wrap="square" rtlCol="0">
            <a:spAutoFit/>
          </a:bodyPr>
          <a:lstStyle/>
          <a:p>
            <a:endParaRPr lang="en-GB" dirty="0"/>
          </a:p>
        </p:txBody>
      </p:sp>
      <p:sp>
        <p:nvSpPr>
          <p:cNvPr id="3" name="Text 0">
            <a:extLst>
              <a:ext uri="{FF2B5EF4-FFF2-40B4-BE49-F238E27FC236}">
                <a16:creationId xmlns:a16="http://schemas.microsoft.com/office/drawing/2014/main" id="{2D5BB79D-AD36-5CBE-DF4B-DF08EEB24283}"/>
              </a:ext>
            </a:extLst>
          </p:cNvPr>
          <p:cNvSpPr/>
          <p:nvPr/>
        </p:nvSpPr>
        <p:spPr>
          <a:xfrm>
            <a:off x="793790" y="1041559"/>
            <a:ext cx="13557972" cy="708779"/>
          </a:xfrm>
          <a:prstGeom prst="rect">
            <a:avLst/>
          </a:prstGeom>
          <a:noFill/>
          <a:ln/>
        </p:spPr>
        <p:txBody>
          <a:bodyPr wrap="none" lIns="0" tIns="0" rIns="0" bIns="0" rtlCol="0" anchor="t"/>
          <a:lstStyle/>
          <a:p>
            <a:pPr algn="ctr">
              <a:lnSpc>
                <a:spcPts val="5550"/>
              </a:lnSpc>
            </a:pPr>
            <a:r>
              <a:rPr lang="en-GB" sz="2800" b="1" dirty="0">
                <a:solidFill>
                  <a:srgbClr val="F2F0F4"/>
                </a:solidFill>
                <a:latin typeface="Montserrat" pitchFamily="34" charset="0"/>
                <a:ea typeface="Montserrat" pitchFamily="34" charset="-122"/>
                <a:cs typeface="Montserrat" pitchFamily="34" charset="-120"/>
              </a:rPr>
              <a:t>Needs Assessment </a:t>
            </a:r>
            <a:endParaRPr lang="en-US" sz="2400" b="1" dirty="0"/>
          </a:p>
          <a:p>
            <a:pPr marL="0" indent="0" algn="ctr">
              <a:lnSpc>
                <a:spcPts val="5550"/>
              </a:lnSpc>
              <a:buNone/>
            </a:pPr>
            <a:r>
              <a:rPr lang="en-US" sz="2800" b="1" dirty="0">
                <a:solidFill>
                  <a:srgbClr val="F2F0F4"/>
                </a:solidFill>
                <a:latin typeface="Montserrat" pitchFamily="34" charset="0"/>
                <a:ea typeface="Montserrat" pitchFamily="34" charset="-122"/>
                <a:cs typeface="Montserrat" pitchFamily="34" charset="-120"/>
              </a:rPr>
              <a:t> </a:t>
            </a:r>
            <a:endParaRPr lang="en-US" sz="2800" b="1" dirty="0"/>
          </a:p>
        </p:txBody>
      </p:sp>
      <p:sp>
        <p:nvSpPr>
          <p:cNvPr id="25" name="TextBox 24">
            <a:extLst>
              <a:ext uri="{FF2B5EF4-FFF2-40B4-BE49-F238E27FC236}">
                <a16:creationId xmlns:a16="http://schemas.microsoft.com/office/drawing/2014/main" id="{C781D5EE-6417-F575-F65D-6B1437BD043F}"/>
              </a:ext>
            </a:extLst>
          </p:cNvPr>
          <p:cNvSpPr txBox="1"/>
          <p:nvPr/>
        </p:nvSpPr>
        <p:spPr>
          <a:xfrm>
            <a:off x="1263535" y="1750338"/>
            <a:ext cx="8927869" cy="5196166"/>
          </a:xfrm>
          <a:prstGeom prst="rect">
            <a:avLst/>
          </a:prstGeom>
          <a:noFill/>
        </p:spPr>
        <p:txBody>
          <a:bodyPr wrap="square" rtlCol="0">
            <a:spAutoFit/>
          </a:bodyPr>
          <a:lstStyle/>
          <a:p>
            <a:pPr algn="just"/>
            <a:r>
              <a:rPr lang="en-GB" sz="2800" dirty="0">
                <a:solidFill>
                  <a:schemeClr val="bg1"/>
                </a:solidFill>
              </a:rPr>
              <a:t>During September and October 2025, a comprehensive needs assessment will be undertaken to identify existing OSH practices within government ministries. This phase involves a detailed examination of current protocols, their effectiveness, and areas requiring improvement to inform the new policy.</a:t>
            </a:r>
          </a:p>
          <a:p>
            <a:pPr algn="just">
              <a:lnSpc>
                <a:spcPct val="150000"/>
              </a:lnSpc>
            </a:pPr>
            <a:r>
              <a:rPr lang="en-GB" sz="2800" dirty="0">
                <a:solidFill>
                  <a:schemeClr val="bg1"/>
                </a:solidFill>
              </a:rPr>
              <a:t>	</a:t>
            </a:r>
          </a:p>
          <a:p>
            <a:pPr algn="just">
              <a:lnSpc>
                <a:spcPct val="150000"/>
              </a:lnSpc>
            </a:pPr>
            <a:r>
              <a:rPr lang="en-GB" sz="2800" dirty="0">
                <a:solidFill>
                  <a:schemeClr val="bg1"/>
                </a:solidFill>
              </a:rPr>
              <a:t> </a:t>
            </a:r>
          </a:p>
          <a:p>
            <a:pPr algn="just">
              <a:lnSpc>
                <a:spcPct val="150000"/>
              </a:lnSpc>
            </a:pPr>
            <a:r>
              <a:rPr lang="en-GB" sz="2800" dirty="0">
                <a:solidFill>
                  <a:schemeClr val="bg1"/>
                </a:solidFill>
              </a:rPr>
              <a:t> </a:t>
            </a:r>
          </a:p>
          <a:p>
            <a:pPr marL="457200" indent="-457200" algn="just">
              <a:lnSpc>
                <a:spcPct val="150000"/>
              </a:lnSpc>
              <a:buFont typeface="Wingdings" panose="05000000000000000000" pitchFamily="2" charset="2"/>
              <a:buChar char="Ø"/>
            </a:pPr>
            <a:endParaRPr lang="en-GB" sz="2800" dirty="0">
              <a:solidFill>
                <a:schemeClr val="bg1"/>
              </a:solidFill>
            </a:endParaRPr>
          </a:p>
        </p:txBody>
      </p:sp>
      <p:sp>
        <p:nvSpPr>
          <p:cNvPr id="4" name="Shape 2">
            <a:extLst>
              <a:ext uri="{FF2B5EF4-FFF2-40B4-BE49-F238E27FC236}">
                <a16:creationId xmlns:a16="http://schemas.microsoft.com/office/drawing/2014/main" id="{1178A902-BFBB-9CD6-6705-B2DB8BF9825D}"/>
              </a:ext>
            </a:extLst>
          </p:cNvPr>
          <p:cNvSpPr/>
          <p:nvPr/>
        </p:nvSpPr>
        <p:spPr>
          <a:xfrm>
            <a:off x="1629295" y="4574522"/>
            <a:ext cx="205043" cy="227711"/>
          </a:xfrm>
          <a:prstGeom prst="roundRect">
            <a:avLst>
              <a:gd name="adj" fmla="val 18672"/>
            </a:avLst>
          </a:prstGeom>
          <a:solidFill>
            <a:srgbClr val="CCEEFF"/>
          </a:solidFill>
          <a:ln w="7620">
            <a:solidFill>
              <a:srgbClr val="B2D4E5"/>
            </a:solidFill>
            <a:prstDash val="solid"/>
          </a:ln>
        </p:spPr>
      </p:sp>
      <p:sp>
        <p:nvSpPr>
          <p:cNvPr id="5" name="Text 3">
            <a:extLst>
              <a:ext uri="{FF2B5EF4-FFF2-40B4-BE49-F238E27FC236}">
                <a16:creationId xmlns:a16="http://schemas.microsoft.com/office/drawing/2014/main" id="{8FC527AB-7F13-6CBB-2248-A5503F73593C}"/>
              </a:ext>
            </a:extLst>
          </p:cNvPr>
          <p:cNvSpPr/>
          <p:nvPr/>
        </p:nvSpPr>
        <p:spPr>
          <a:xfrm>
            <a:off x="2004512" y="4517817"/>
            <a:ext cx="4811924" cy="307538"/>
          </a:xfrm>
          <a:prstGeom prst="rect">
            <a:avLst/>
          </a:prstGeom>
          <a:noFill/>
          <a:ln/>
        </p:spPr>
        <p:txBody>
          <a:bodyPr wrap="none" lIns="0" tIns="0" rIns="0" bIns="0" rtlCol="0" anchor="t"/>
          <a:lstStyle/>
          <a:p>
            <a:pPr marL="0" indent="0" algn="l">
              <a:lnSpc>
                <a:spcPts val="2400"/>
              </a:lnSpc>
              <a:buNone/>
            </a:pPr>
            <a:r>
              <a:rPr lang="en-US" sz="1900" b="1" dirty="0">
                <a:solidFill>
                  <a:schemeClr val="bg1"/>
                </a:solidFill>
                <a:latin typeface="Petrona Bold" pitchFamily="34" charset="0"/>
                <a:ea typeface="Petrona Bold" pitchFamily="34" charset="-122"/>
                <a:cs typeface="Petrona Bold" pitchFamily="34" charset="-120"/>
              </a:rPr>
              <a:t>Current Practices Examination</a:t>
            </a:r>
            <a:endParaRPr lang="en-US" sz="1900" dirty="0">
              <a:solidFill>
                <a:schemeClr val="bg1"/>
              </a:solidFill>
            </a:endParaRPr>
          </a:p>
        </p:txBody>
      </p:sp>
      <p:sp>
        <p:nvSpPr>
          <p:cNvPr id="6" name="Text 4">
            <a:extLst>
              <a:ext uri="{FF2B5EF4-FFF2-40B4-BE49-F238E27FC236}">
                <a16:creationId xmlns:a16="http://schemas.microsoft.com/office/drawing/2014/main" id="{8098D3B2-E87B-F90D-7AEB-E268DB7C3A09}"/>
              </a:ext>
            </a:extLst>
          </p:cNvPr>
          <p:cNvSpPr/>
          <p:nvPr/>
        </p:nvSpPr>
        <p:spPr>
          <a:xfrm>
            <a:off x="2004512" y="4894509"/>
            <a:ext cx="8186892" cy="900113"/>
          </a:xfrm>
          <a:prstGeom prst="rect">
            <a:avLst/>
          </a:prstGeom>
          <a:noFill/>
          <a:ln/>
        </p:spPr>
        <p:txBody>
          <a:bodyPr wrap="square" lIns="0" tIns="0" rIns="0" bIns="0" rtlCol="0" anchor="t"/>
          <a:lstStyle/>
          <a:p>
            <a:pPr marL="0" indent="0" algn="just">
              <a:lnSpc>
                <a:spcPts val="2350"/>
              </a:lnSpc>
              <a:buNone/>
            </a:pPr>
            <a:r>
              <a:rPr lang="en-US" dirty="0">
                <a:solidFill>
                  <a:schemeClr val="bg1"/>
                </a:solidFill>
                <a:latin typeface="Inter" pitchFamily="34" charset="0"/>
                <a:ea typeface="Inter" pitchFamily="34" charset="-122"/>
                <a:cs typeface="Inter" pitchFamily="34" charset="-120"/>
              </a:rPr>
              <a:t>An in-depth audit will determine any existing OSH practices currently implemented across various government ministries, assessing their scope and impact.</a:t>
            </a:r>
            <a:endParaRPr lang="en-US" dirty="0">
              <a:solidFill>
                <a:schemeClr val="bg1"/>
              </a:solidFill>
            </a:endParaRPr>
          </a:p>
        </p:txBody>
      </p:sp>
      <p:sp>
        <p:nvSpPr>
          <p:cNvPr id="7" name="Shape 2">
            <a:extLst>
              <a:ext uri="{FF2B5EF4-FFF2-40B4-BE49-F238E27FC236}">
                <a16:creationId xmlns:a16="http://schemas.microsoft.com/office/drawing/2014/main" id="{BF72ADB8-2C2B-B96A-9D5D-CFE7DD3AA498}"/>
              </a:ext>
            </a:extLst>
          </p:cNvPr>
          <p:cNvSpPr/>
          <p:nvPr/>
        </p:nvSpPr>
        <p:spPr>
          <a:xfrm>
            <a:off x="1629294" y="5973831"/>
            <a:ext cx="205043" cy="227711"/>
          </a:xfrm>
          <a:prstGeom prst="roundRect">
            <a:avLst>
              <a:gd name="adj" fmla="val 18672"/>
            </a:avLst>
          </a:prstGeom>
          <a:solidFill>
            <a:srgbClr val="CCEEFF"/>
          </a:solidFill>
          <a:ln w="7620">
            <a:solidFill>
              <a:srgbClr val="B2D4E5"/>
            </a:solidFill>
            <a:prstDash val="solid"/>
          </a:ln>
        </p:spPr>
      </p:sp>
      <p:sp>
        <p:nvSpPr>
          <p:cNvPr id="8" name="Text 6">
            <a:extLst>
              <a:ext uri="{FF2B5EF4-FFF2-40B4-BE49-F238E27FC236}">
                <a16:creationId xmlns:a16="http://schemas.microsoft.com/office/drawing/2014/main" id="{4D343393-5BE9-7811-38F1-F5B1E392EBA5}"/>
              </a:ext>
            </a:extLst>
          </p:cNvPr>
          <p:cNvSpPr/>
          <p:nvPr/>
        </p:nvSpPr>
        <p:spPr>
          <a:xfrm>
            <a:off x="2004512" y="5977633"/>
            <a:ext cx="2629614" cy="307538"/>
          </a:xfrm>
          <a:prstGeom prst="rect">
            <a:avLst/>
          </a:prstGeom>
          <a:noFill/>
          <a:ln/>
        </p:spPr>
        <p:txBody>
          <a:bodyPr wrap="none" lIns="0" tIns="0" rIns="0" bIns="0" rtlCol="0" anchor="t"/>
          <a:lstStyle/>
          <a:p>
            <a:pPr marL="0" indent="0" algn="l">
              <a:lnSpc>
                <a:spcPts val="2400"/>
              </a:lnSpc>
              <a:buNone/>
            </a:pPr>
            <a:r>
              <a:rPr lang="en-US" sz="1900" b="1" dirty="0">
                <a:solidFill>
                  <a:schemeClr val="bg1"/>
                </a:solidFill>
                <a:latin typeface="Petrona Bold" pitchFamily="34" charset="0"/>
                <a:ea typeface="Petrona Bold" pitchFamily="34" charset="-122"/>
                <a:cs typeface="Petrona Bold" pitchFamily="34" charset="-120"/>
              </a:rPr>
              <a:t>Employee Consultation</a:t>
            </a:r>
            <a:endParaRPr lang="en-US" sz="1900" dirty="0">
              <a:solidFill>
                <a:schemeClr val="bg1"/>
              </a:solidFill>
            </a:endParaRPr>
          </a:p>
        </p:txBody>
      </p:sp>
      <p:sp>
        <p:nvSpPr>
          <p:cNvPr id="9" name="Text 7">
            <a:extLst>
              <a:ext uri="{FF2B5EF4-FFF2-40B4-BE49-F238E27FC236}">
                <a16:creationId xmlns:a16="http://schemas.microsoft.com/office/drawing/2014/main" id="{81B1ECD0-2F1A-39B6-5F52-D7AFB477EA01}"/>
              </a:ext>
            </a:extLst>
          </p:cNvPr>
          <p:cNvSpPr/>
          <p:nvPr/>
        </p:nvSpPr>
        <p:spPr>
          <a:xfrm>
            <a:off x="2004512" y="6377057"/>
            <a:ext cx="8186891" cy="900113"/>
          </a:xfrm>
          <a:prstGeom prst="rect">
            <a:avLst/>
          </a:prstGeom>
          <a:noFill/>
          <a:ln/>
        </p:spPr>
        <p:txBody>
          <a:bodyPr wrap="square" lIns="0" tIns="0" rIns="0" bIns="0" rtlCol="0" anchor="t"/>
          <a:lstStyle/>
          <a:p>
            <a:pPr marL="0" indent="0" algn="just">
              <a:lnSpc>
                <a:spcPts val="2350"/>
              </a:lnSpc>
              <a:buNone/>
            </a:pPr>
            <a:r>
              <a:rPr lang="en-US" dirty="0">
                <a:solidFill>
                  <a:schemeClr val="bg1"/>
                </a:solidFill>
                <a:latin typeface="Inter" pitchFamily="34" charset="0"/>
                <a:ea typeface="Inter" pitchFamily="34" charset="-122"/>
                <a:cs typeface="Inter" pitchFamily="34" charset="-120"/>
              </a:rPr>
              <a:t>Surveys and interviews will be conducted with employees to gather valuable input on their expectations for the OSH policy and identify any perceived gaps in current safety measures.</a:t>
            </a:r>
            <a:endParaRPr lang="en-US" dirty="0">
              <a:solidFill>
                <a:schemeClr val="bg1"/>
              </a:solidFill>
            </a:endParaRPr>
          </a:p>
        </p:txBody>
      </p:sp>
      <p:pic>
        <p:nvPicPr>
          <p:cNvPr id="10" name="Image 0" descr="preencoded.png">
            <a:extLst>
              <a:ext uri="{FF2B5EF4-FFF2-40B4-BE49-F238E27FC236}">
                <a16:creationId xmlns:a16="http://schemas.microsoft.com/office/drawing/2014/main" id="{DAB80517-4552-20C2-36AD-B6F36201D858}"/>
              </a:ext>
            </a:extLst>
          </p:cNvPr>
          <p:cNvPicPr>
            <a:picLocks noChangeAspect="1"/>
          </p:cNvPicPr>
          <p:nvPr/>
        </p:nvPicPr>
        <p:blipFill>
          <a:blip r:embed="rId2"/>
          <a:stretch>
            <a:fillRect/>
          </a:stretch>
        </p:blipFill>
        <p:spPr>
          <a:xfrm>
            <a:off x="10479334" y="1750338"/>
            <a:ext cx="3863135" cy="3283575"/>
          </a:xfrm>
          <a:prstGeom prst="rect">
            <a:avLst/>
          </a:prstGeom>
        </p:spPr>
      </p:pic>
    </p:spTree>
    <p:extLst>
      <p:ext uri="{BB962C8B-B14F-4D97-AF65-F5344CB8AC3E}">
        <p14:creationId xmlns:p14="http://schemas.microsoft.com/office/powerpoint/2010/main" val="3255370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D17CF-6925-8A0D-B772-5924ED15D2D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7EDC62F-749C-8E85-1E25-E516AA18574A}"/>
              </a:ext>
            </a:extLst>
          </p:cNvPr>
          <p:cNvSpPr txBox="1"/>
          <p:nvPr/>
        </p:nvSpPr>
        <p:spPr>
          <a:xfrm>
            <a:off x="0" y="0"/>
            <a:ext cx="14630400" cy="8229600"/>
          </a:xfrm>
          <a:prstGeom prst="rect">
            <a:avLst/>
          </a:prstGeom>
          <a:solidFill>
            <a:srgbClr val="002060"/>
          </a:solidFill>
        </p:spPr>
        <p:txBody>
          <a:bodyPr wrap="square" rtlCol="0">
            <a:spAutoFit/>
          </a:bodyPr>
          <a:lstStyle/>
          <a:p>
            <a:endParaRPr lang="en-GB" dirty="0"/>
          </a:p>
        </p:txBody>
      </p:sp>
      <p:sp>
        <p:nvSpPr>
          <p:cNvPr id="3" name="Text 0">
            <a:extLst>
              <a:ext uri="{FF2B5EF4-FFF2-40B4-BE49-F238E27FC236}">
                <a16:creationId xmlns:a16="http://schemas.microsoft.com/office/drawing/2014/main" id="{5C9F6DE6-C925-E61A-032B-7838FFFE8BCC}"/>
              </a:ext>
            </a:extLst>
          </p:cNvPr>
          <p:cNvSpPr/>
          <p:nvPr/>
        </p:nvSpPr>
        <p:spPr>
          <a:xfrm>
            <a:off x="0" y="415171"/>
            <a:ext cx="9659389" cy="708779"/>
          </a:xfrm>
          <a:prstGeom prst="rect">
            <a:avLst/>
          </a:prstGeom>
          <a:noFill/>
          <a:ln/>
        </p:spPr>
        <p:txBody>
          <a:bodyPr wrap="none" lIns="0" tIns="0" rIns="0" bIns="0" rtlCol="0" anchor="t"/>
          <a:lstStyle/>
          <a:p>
            <a:pPr algn="ctr">
              <a:lnSpc>
                <a:spcPts val="5550"/>
              </a:lnSpc>
            </a:pPr>
            <a:r>
              <a:rPr lang="en-US" sz="2800" b="1" dirty="0">
                <a:solidFill>
                  <a:srgbClr val="DCD7E5"/>
                </a:solidFill>
                <a:latin typeface="Heebo Light" pitchFamily="34" charset="0"/>
                <a:ea typeface="Heebo Light" pitchFamily="34" charset="-122"/>
                <a:cs typeface="Heebo Light" pitchFamily="34" charset="-120"/>
              </a:rPr>
              <a:t>Draft OSH Policy Framework</a:t>
            </a:r>
            <a:r>
              <a:rPr lang="en-US" sz="2800" b="1" dirty="0">
                <a:solidFill>
                  <a:srgbClr val="F2F0F4"/>
                </a:solidFill>
                <a:latin typeface="Montserrat" pitchFamily="34" charset="0"/>
                <a:ea typeface="Montserrat" pitchFamily="34" charset="-122"/>
                <a:cs typeface="Montserrat" pitchFamily="34" charset="-120"/>
              </a:rPr>
              <a:t> </a:t>
            </a:r>
            <a:endParaRPr lang="en-US" sz="2800" b="1" dirty="0"/>
          </a:p>
        </p:txBody>
      </p:sp>
      <p:sp>
        <p:nvSpPr>
          <p:cNvPr id="25" name="TextBox 24">
            <a:extLst>
              <a:ext uri="{FF2B5EF4-FFF2-40B4-BE49-F238E27FC236}">
                <a16:creationId xmlns:a16="http://schemas.microsoft.com/office/drawing/2014/main" id="{B177BA03-7570-9EA0-1A41-1DD24C2C365A}"/>
              </a:ext>
            </a:extLst>
          </p:cNvPr>
          <p:cNvSpPr txBox="1"/>
          <p:nvPr/>
        </p:nvSpPr>
        <p:spPr>
          <a:xfrm>
            <a:off x="1263535" y="1750338"/>
            <a:ext cx="8927869" cy="3841949"/>
          </a:xfrm>
          <a:prstGeom prst="rect">
            <a:avLst/>
          </a:prstGeom>
          <a:noFill/>
        </p:spPr>
        <p:txBody>
          <a:bodyPr wrap="square" rtlCol="0">
            <a:spAutoFit/>
          </a:bodyPr>
          <a:lstStyle/>
          <a:p>
            <a:pPr algn="just"/>
            <a:r>
              <a:rPr lang="en-GB" sz="2000">
                <a:solidFill>
                  <a:schemeClr val="bg1"/>
                </a:solidFill>
              </a:rPr>
              <a:t>From November 2025 </a:t>
            </a:r>
            <a:r>
              <a:rPr lang="en-GB" sz="2000" dirty="0">
                <a:solidFill>
                  <a:schemeClr val="bg1"/>
                </a:solidFill>
              </a:rPr>
              <a:t>to January 2026, the OSH Policy Framework will be drafted, incorporating all findings from the needs assessment and legal review. This phase is crucial for defining the policy's scope and operational guidelines.</a:t>
            </a:r>
          </a:p>
          <a:p>
            <a:pPr algn="just"/>
            <a:endParaRPr lang="en-GB" sz="2000" dirty="0">
              <a:solidFill>
                <a:schemeClr val="bg1"/>
              </a:solidFill>
            </a:endParaRPr>
          </a:p>
          <a:p>
            <a:pPr algn="just">
              <a:lnSpc>
                <a:spcPct val="150000"/>
              </a:lnSpc>
            </a:pPr>
            <a:endParaRPr lang="en-GB" sz="2800" dirty="0">
              <a:solidFill>
                <a:schemeClr val="bg1"/>
              </a:solidFill>
            </a:endParaRPr>
          </a:p>
          <a:p>
            <a:pPr algn="just">
              <a:lnSpc>
                <a:spcPct val="150000"/>
              </a:lnSpc>
            </a:pPr>
            <a:r>
              <a:rPr lang="en-GB" sz="2800" dirty="0">
                <a:solidFill>
                  <a:schemeClr val="bg1"/>
                </a:solidFill>
              </a:rPr>
              <a:t> </a:t>
            </a:r>
          </a:p>
          <a:p>
            <a:pPr algn="just">
              <a:lnSpc>
                <a:spcPct val="150000"/>
              </a:lnSpc>
            </a:pPr>
            <a:r>
              <a:rPr lang="en-GB" sz="2800" dirty="0">
                <a:solidFill>
                  <a:schemeClr val="bg1"/>
                </a:solidFill>
              </a:rPr>
              <a:t> </a:t>
            </a:r>
          </a:p>
          <a:p>
            <a:pPr marL="457200" indent="-457200" algn="just">
              <a:lnSpc>
                <a:spcPct val="150000"/>
              </a:lnSpc>
              <a:buFont typeface="Wingdings" panose="05000000000000000000" pitchFamily="2" charset="2"/>
              <a:buChar char="Ø"/>
            </a:pPr>
            <a:endParaRPr lang="en-GB" sz="2800" dirty="0">
              <a:solidFill>
                <a:schemeClr val="bg1"/>
              </a:solidFill>
            </a:endParaRPr>
          </a:p>
        </p:txBody>
      </p:sp>
      <p:pic>
        <p:nvPicPr>
          <p:cNvPr id="11" name="Image 1" descr="preencoded.png">
            <a:extLst>
              <a:ext uri="{FF2B5EF4-FFF2-40B4-BE49-F238E27FC236}">
                <a16:creationId xmlns:a16="http://schemas.microsoft.com/office/drawing/2014/main" id="{9C007B2B-2633-C457-612D-5D0191CFB3A1}"/>
              </a:ext>
            </a:extLst>
          </p:cNvPr>
          <p:cNvPicPr>
            <a:picLocks noChangeAspect="1"/>
          </p:cNvPicPr>
          <p:nvPr/>
        </p:nvPicPr>
        <p:blipFill>
          <a:blip r:embed="rId2"/>
          <a:stretch>
            <a:fillRect/>
          </a:stretch>
        </p:blipFill>
        <p:spPr>
          <a:xfrm>
            <a:off x="668417" y="2797254"/>
            <a:ext cx="835581" cy="1243251"/>
          </a:xfrm>
          <a:prstGeom prst="rect">
            <a:avLst/>
          </a:prstGeom>
        </p:spPr>
      </p:pic>
      <p:sp>
        <p:nvSpPr>
          <p:cNvPr id="12" name="Text 2">
            <a:extLst>
              <a:ext uri="{FF2B5EF4-FFF2-40B4-BE49-F238E27FC236}">
                <a16:creationId xmlns:a16="http://schemas.microsoft.com/office/drawing/2014/main" id="{58D2E0E1-1512-7C37-AB5A-87D4AAE7AA2D}"/>
              </a:ext>
            </a:extLst>
          </p:cNvPr>
          <p:cNvSpPr/>
          <p:nvPr/>
        </p:nvSpPr>
        <p:spPr>
          <a:xfrm>
            <a:off x="1671042" y="2964299"/>
            <a:ext cx="2193488" cy="274082"/>
          </a:xfrm>
          <a:prstGeom prst="rect">
            <a:avLst/>
          </a:prstGeom>
          <a:noFill/>
          <a:ln/>
        </p:spPr>
        <p:txBody>
          <a:bodyPr wrap="none" lIns="0" tIns="0" rIns="0" bIns="0" rtlCol="0" anchor="t"/>
          <a:lstStyle/>
          <a:p>
            <a:pPr marL="0" indent="0" algn="l">
              <a:lnSpc>
                <a:spcPts val="2150"/>
              </a:lnSpc>
              <a:buNone/>
            </a:pPr>
            <a:r>
              <a:rPr lang="en-US" sz="1700" b="1" dirty="0">
                <a:solidFill>
                  <a:schemeClr val="bg1"/>
                </a:solidFill>
                <a:latin typeface="Petrona Bold" pitchFamily="34" charset="0"/>
                <a:ea typeface="Petrona Bold" pitchFamily="34" charset="-122"/>
                <a:cs typeface="Petrona Bold" pitchFamily="34" charset="-120"/>
              </a:rPr>
              <a:t>Defining Objectives</a:t>
            </a:r>
            <a:endParaRPr lang="en-US" sz="1700" dirty="0">
              <a:solidFill>
                <a:schemeClr val="bg1"/>
              </a:solidFill>
            </a:endParaRPr>
          </a:p>
        </p:txBody>
      </p:sp>
      <p:sp>
        <p:nvSpPr>
          <p:cNvPr id="13" name="Text 3">
            <a:extLst>
              <a:ext uri="{FF2B5EF4-FFF2-40B4-BE49-F238E27FC236}">
                <a16:creationId xmlns:a16="http://schemas.microsoft.com/office/drawing/2014/main" id="{C5301A4C-CE37-157A-6CDB-558E9F636828}"/>
              </a:ext>
            </a:extLst>
          </p:cNvPr>
          <p:cNvSpPr/>
          <p:nvPr/>
        </p:nvSpPr>
        <p:spPr>
          <a:xfrm>
            <a:off x="1671042" y="3338632"/>
            <a:ext cx="6804541" cy="534829"/>
          </a:xfrm>
          <a:prstGeom prst="rect">
            <a:avLst/>
          </a:prstGeom>
          <a:noFill/>
          <a:ln/>
        </p:spPr>
        <p:txBody>
          <a:bodyPr wrap="square" lIns="0" tIns="0" rIns="0" bIns="0" rtlCol="0" anchor="t"/>
          <a:lstStyle/>
          <a:p>
            <a:pPr marL="0" indent="0" algn="l">
              <a:lnSpc>
                <a:spcPts val="2100"/>
              </a:lnSpc>
              <a:buNone/>
            </a:pPr>
            <a:r>
              <a:rPr lang="en-US" sz="1600" dirty="0">
                <a:solidFill>
                  <a:schemeClr val="bg1"/>
                </a:solidFill>
                <a:latin typeface="Inter" pitchFamily="34" charset="0"/>
                <a:ea typeface="Inter" pitchFamily="34" charset="-122"/>
                <a:cs typeface="Inter" pitchFamily="34" charset="-120"/>
              </a:rPr>
              <a:t>Clearly articulating the primary goals and desired outcomes of the OSH policy for the Public Service.</a:t>
            </a:r>
            <a:endParaRPr lang="en-US" sz="1600" dirty="0">
              <a:solidFill>
                <a:schemeClr val="bg1"/>
              </a:solidFill>
            </a:endParaRPr>
          </a:p>
        </p:txBody>
      </p:sp>
      <p:pic>
        <p:nvPicPr>
          <p:cNvPr id="14" name="Image 2" descr="preencoded.png">
            <a:extLst>
              <a:ext uri="{FF2B5EF4-FFF2-40B4-BE49-F238E27FC236}">
                <a16:creationId xmlns:a16="http://schemas.microsoft.com/office/drawing/2014/main" id="{EFEFE355-226D-627D-9DF7-FFBB357636D9}"/>
              </a:ext>
            </a:extLst>
          </p:cNvPr>
          <p:cNvPicPr>
            <a:picLocks noChangeAspect="1"/>
          </p:cNvPicPr>
          <p:nvPr/>
        </p:nvPicPr>
        <p:blipFill>
          <a:blip r:embed="rId3"/>
          <a:stretch>
            <a:fillRect/>
          </a:stretch>
        </p:blipFill>
        <p:spPr>
          <a:xfrm>
            <a:off x="668417" y="4040505"/>
            <a:ext cx="835581" cy="1243251"/>
          </a:xfrm>
          <a:prstGeom prst="rect">
            <a:avLst/>
          </a:prstGeom>
        </p:spPr>
      </p:pic>
      <p:sp>
        <p:nvSpPr>
          <p:cNvPr id="15" name="Text 4">
            <a:extLst>
              <a:ext uri="{FF2B5EF4-FFF2-40B4-BE49-F238E27FC236}">
                <a16:creationId xmlns:a16="http://schemas.microsoft.com/office/drawing/2014/main" id="{770BA940-C307-3F2B-4DE3-CA368FC5DF88}"/>
              </a:ext>
            </a:extLst>
          </p:cNvPr>
          <p:cNvSpPr/>
          <p:nvPr/>
        </p:nvSpPr>
        <p:spPr>
          <a:xfrm>
            <a:off x="1671042" y="4207550"/>
            <a:ext cx="2652951" cy="274082"/>
          </a:xfrm>
          <a:prstGeom prst="rect">
            <a:avLst/>
          </a:prstGeom>
          <a:noFill/>
          <a:ln/>
        </p:spPr>
        <p:txBody>
          <a:bodyPr wrap="none" lIns="0" tIns="0" rIns="0" bIns="0" rtlCol="0" anchor="t"/>
          <a:lstStyle/>
          <a:p>
            <a:pPr marL="0" indent="0" algn="l">
              <a:lnSpc>
                <a:spcPts val="2150"/>
              </a:lnSpc>
              <a:buNone/>
            </a:pPr>
            <a:r>
              <a:rPr lang="en-US" sz="1700" b="1" dirty="0">
                <a:solidFill>
                  <a:schemeClr val="bg1"/>
                </a:solidFill>
                <a:latin typeface="Petrona Bold" pitchFamily="34" charset="0"/>
                <a:ea typeface="Petrona Bold" pitchFamily="34" charset="-122"/>
                <a:cs typeface="Petrona Bold" pitchFamily="34" charset="-120"/>
              </a:rPr>
              <a:t>Roles and Responsibilities</a:t>
            </a:r>
            <a:endParaRPr lang="en-US" sz="1700" dirty="0">
              <a:solidFill>
                <a:schemeClr val="bg1"/>
              </a:solidFill>
            </a:endParaRPr>
          </a:p>
        </p:txBody>
      </p:sp>
      <p:sp>
        <p:nvSpPr>
          <p:cNvPr id="16" name="Text 5">
            <a:extLst>
              <a:ext uri="{FF2B5EF4-FFF2-40B4-BE49-F238E27FC236}">
                <a16:creationId xmlns:a16="http://schemas.microsoft.com/office/drawing/2014/main" id="{89858968-25EA-3570-C60E-004C4D09647E}"/>
              </a:ext>
            </a:extLst>
          </p:cNvPr>
          <p:cNvSpPr/>
          <p:nvPr/>
        </p:nvSpPr>
        <p:spPr>
          <a:xfrm>
            <a:off x="1671042" y="4581882"/>
            <a:ext cx="6804541" cy="534829"/>
          </a:xfrm>
          <a:prstGeom prst="rect">
            <a:avLst/>
          </a:prstGeom>
          <a:noFill/>
          <a:ln/>
        </p:spPr>
        <p:txBody>
          <a:bodyPr wrap="square" lIns="0" tIns="0" rIns="0" bIns="0" rtlCol="0" anchor="t"/>
          <a:lstStyle/>
          <a:p>
            <a:pPr marL="0" indent="0" algn="l">
              <a:lnSpc>
                <a:spcPts val="2100"/>
              </a:lnSpc>
              <a:buNone/>
            </a:pPr>
            <a:r>
              <a:rPr lang="en-US" sz="1600" dirty="0">
                <a:solidFill>
                  <a:schemeClr val="bg1"/>
                </a:solidFill>
                <a:latin typeface="Inter" pitchFamily="34" charset="0"/>
                <a:ea typeface="Inter" pitchFamily="34" charset="-122"/>
                <a:cs typeface="Inter" pitchFamily="34" charset="-120"/>
              </a:rPr>
              <a:t>Outlining the specific duties and accountabilities of both employers and employees under the new policy.</a:t>
            </a:r>
            <a:endParaRPr lang="en-US" sz="1600" dirty="0">
              <a:solidFill>
                <a:schemeClr val="bg1"/>
              </a:solidFill>
            </a:endParaRPr>
          </a:p>
        </p:txBody>
      </p:sp>
      <p:pic>
        <p:nvPicPr>
          <p:cNvPr id="17" name="Image 3" descr="preencoded.png">
            <a:extLst>
              <a:ext uri="{FF2B5EF4-FFF2-40B4-BE49-F238E27FC236}">
                <a16:creationId xmlns:a16="http://schemas.microsoft.com/office/drawing/2014/main" id="{44594D05-D81A-6628-95B3-D036B9AB3129}"/>
              </a:ext>
            </a:extLst>
          </p:cNvPr>
          <p:cNvPicPr>
            <a:picLocks noChangeAspect="1"/>
          </p:cNvPicPr>
          <p:nvPr/>
        </p:nvPicPr>
        <p:blipFill>
          <a:blip r:embed="rId4"/>
          <a:stretch>
            <a:fillRect/>
          </a:stretch>
        </p:blipFill>
        <p:spPr>
          <a:xfrm>
            <a:off x="668417" y="5283756"/>
            <a:ext cx="835581" cy="1243251"/>
          </a:xfrm>
          <a:prstGeom prst="rect">
            <a:avLst/>
          </a:prstGeom>
        </p:spPr>
      </p:pic>
      <p:sp>
        <p:nvSpPr>
          <p:cNvPr id="18" name="Text 6">
            <a:extLst>
              <a:ext uri="{FF2B5EF4-FFF2-40B4-BE49-F238E27FC236}">
                <a16:creationId xmlns:a16="http://schemas.microsoft.com/office/drawing/2014/main" id="{E67C5A70-B364-ACF0-23CC-2CBB4AE647DB}"/>
              </a:ext>
            </a:extLst>
          </p:cNvPr>
          <p:cNvSpPr/>
          <p:nvPr/>
        </p:nvSpPr>
        <p:spPr>
          <a:xfrm>
            <a:off x="1671042" y="5450800"/>
            <a:ext cx="2441258" cy="274082"/>
          </a:xfrm>
          <a:prstGeom prst="rect">
            <a:avLst/>
          </a:prstGeom>
          <a:noFill/>
          <a:ln/>
        </p:spPr>
        <p:txBody>
          <a:bodyPr wrap="none" lIns="0" tIns="0" rIns="0" bIns="0" rtlCol="0" anchor="t"/>
          <a:lstStyle/>
          <a:p>
            <a:pPr marL="0" indent="0" algn="l">
              <a:lnSpc>
                <a:spcPts val="2150"/>
              </a:lnSpc>
              <a:buNone/>
            </a:pPr>
            <a:r>
              <a:rPr lang="en-US" sz="1700" b="1" dirty="0">
                <a:solidFill>
                  <a:schemeClr val="bg1"/>
                </a:solidFill>
                <a:latin typeface="Petrona Bold" pitchFamily="34" charset="0"/>
                <a:ea typeface="Petrona Bold" pitchFamily="34" charset="-122"/>
                <a:cs typeface="Petrona Bold" pitchFamily="34" charset="-120"/>
              </a:rPr>
              <a:t>Establishing Procedures</a:t>
            </a:r>
            <a:endParaRPr lang="en-US" sz="1700" dirty="0">
              <a:solidFill>
                <a:schemeClr val="bg1"/>
              </a:solidFill>
            </a:endParaRPr>
          </a:p>
        </p:txBody>
      </p:sp>
      <p:sp>
        <p:nvSpPr>
          <p:cNvPr id="19" name="Text 7">
            <a:extLst>
              <a:ext uri="{FF2B5EF4-FFF2-40B4-BE49-F238E27FC236}">
                <a16:creationId xmlns:a16="http://schemas.microsoft.com/office/drawing/2014/main" id="{F3EF5AFE-6620-85C3-937D-EC7AB9B7845C}"/>
              </a:ext>
            </a:extLst>
          </p:cNvPr>
          <p:cNvSpPr/>
          <p:nvPr/>
        </p:nvSpPr>
        <p:spPr>
          <a:xfrm>
            <a:off x="1671042" y="5825133"/>
            <a:ext cx="6804541" cy="534829"/>
          </a:xfrm>
          <a:prstGeom prst="rect">
            <a:avLst/>
          </a:prstGeom>
          <a:noFill/>
          <a:ln/>
        </p:spPr>
        <p:txBody>
          <a:bodyPr wrap="square" lIns="0" tIns="0" rIns="0" bIns="0" rtlCol="0" anchor="t"/>
          <a:lstStyle/>
          <a:p>
            <a:pPr marL="0" indent="0" algn="l">
              <a:lnSpc>
                <a:spcPts val="2100"/>
              </a:lnSpc>
              <a:buNone/>
            </a:pPr>
            <a:r>
              <a:rPr lang="en-US" sz="1600" dirty="0">
                <a:solidFill>
                  <a:schemeClr val="bg1"/>
                </a:solidFill>
                <a:latin typeface="Inter" pitchFamily="34" charset="0"/>
                <a:ea typeface="Inter" pitchFamily="34" charset="-122"/>
                <a:cs typeface="Inter" pitchFamily="34" charset="-120"/>
              </a:rPr>
              <a:t>Detailing the operational procedures and protocols to be included in the policy, ensuring practical implementation.</a:t>
            </a:r>
            <a:endParaRPr lang="en-US" sz="1600" dirty="0">
              <a:solidFill>
                <a:schemeClr val="bg1"/>
              </a:solidFill>
            </a:endParaRPr>
          </a:p>
        </p:txBody>
      </p:sp>
      <p:pic>
        <p:nvPicPr>
          <p:cNvPr id="20" name="Image 4" descr="preencoded.png">
            <a:extLst>
              <a:ext uri="{FF2B5EF4-FFF2-40B4-BE49-F238E27FC236}">
                <a16:creationId xmlns:a16="http://schemas.microsoft.com/office/drawing/2014/main" id="{E1908FB8-2625-7380-3A7C-6FF83474F991}"/>
              </a:ext>
            </a:extLst>
          </p:cNvPr>
          <p:cNvPicPr>
            <a:picLocks noChangeAspect="1"/>
          </p:cNvPicPr>
          <p:nvPr/>
        </p:nvPicPr>
        <p:blipFill>
          <a:blip r:embed="rId5"/>
          <a:stretch>
            <a:fillRect/>
          </a:stretch>
        </p:blipFill>
        <p:spPr>
          <a:xfrm>
            <a:off x="668417" y="6527006"/>
            <a:ext cx="835581" cy="1243251"/>
          </a:xfrm>
          <a:prstGeom prst="rect">
            <a:avLst/>
          </a:prstGeom>
        </p:spPr>
      </p:pic>
      <p:sp>
        <p:nvSpPr>
          <p:cNvPr id="21" name="Text 8">
            <a:extLst>
              <a:ext uri="{FF2B5EF4-FFF2-40B4-BE49-F238E27FC236}">
                <a16:creationId xmlns:a16="http://schemas.microsoft.com/office/drawing/2014/main" id="{B8B414E7-420C-2FD8-172C-5FB7FB07BFA0}"/>
              </a:ext>
            </a:extLst>
          </p:cNvPr>
          <p:cNvSpPr/>
          <p:nvPr/>
        </p:nvSpPr>
        <p:spPr>
          <a:xfrm>
            <a:off x="1671042" y="6694051"/>
            <a:ext cx="2193488" cy="274082"/>
          </a:xfrm>
          <a:prstGeom prst="rect">
            <a:avLst/>
          </a:prstGeom>
          <a:noFill/>
          <a:ln/>
        </p:spPr>
        <p:txBody>
          <a:bodyPr wrap="none" lIns="0" tIns="0" rIns="0" bIns="0" rtlCol="0" anchor="t"/>
          <a:lstStyle/>
          <a:p>
            <a:pPr marL="0" indent="0" algn="l">
              <a:lnSpc>
                <a:spcPts val="2150"/>
              </a:lnSpc>
              <a:buNone/>
            </a:pPr>
            <a:r>
              <a:rPr lang="en-US" sz="1700" b="1" dirty="0">
                <a:solidFill>
                  <a:schemeClr val="bg1"/>
                </a:solidFill>
                <a:latin typeface="Petrona Bold" pitchFamily="34" charset="0"/>
                <a:ea typeface="Petrona Bold" pitchFamily="34" charset="-122"/>
                <a:cs typeface="Petrona Bold" pitchFamily="34" charset="-120"/>
              </a:rPr>
              <a:t>Consultative Process</a:t>
            </a:r>
            <a:endParaRPr lang="en-US" sz="1700" dirty="0">
              <a:solidFill>
                <a:schemeClr val="bg1"/>
              </a:solidFill>
            </a:endParaRPr>
          </a:p>
        </p:txBody>
      </p:sp>
      <p:sp>
        <p:nvSpPr>
          <p:cNvPr id="22" name="Text 9">
            <a:extLst>
              <a:ext uri="{FF2B5EF4-FFF2-40B4-BE49-F238E27FC236}">
                <a16:creationId xmlns:a16="http://schemas.microsoft.com/office/drawing/2014/main" id="{4CE65DB5-DE64-F994-0B96-C594612846EE}"/>
              </a:ext>
            </a:extLst>
          </p:cNvPr>
          <p:cNvSpPr/>
          <p:nvPr/>
        </p:nvSpPr>
        <p:spPr>
          <a:xfrm>
            <a:off x="1671042" y="7068383"/>
            <a:ext cx="6804541" cy="534829"/>
          </a:xfrm>
          <a:prstGeom prst="rect">
            <a:avLst/>
          </a:prstGeom>
          <a:noFill/>
          <a:ln/>
        </p:spPr>
        <p:txBody>
          <a:bodyPr wrap="square" lIns="0" tIns="0" rIns="0" bIns="0" rtlCol="0" anchor="t"/>
          <a:lstStyle/>
          <a:p>
            <a:pPr marL="0" indent="0" algn="l">
              <a:lnSpc>
                <a:spcPts val="2100"/>
              </a:lnSpc>
              <a:buNone/>
            </a:pPr>
            <a:r>
              <a:rPr lang="en-US" sz="1600" dirty="0">
                <a:solidFill>
                  <a:schemeClr val="bg1"/>
                </a:solidFill>
                <a:latin typeface="Inter" pitchFamily="34" charset="0"/>
                <a:ea typeface="Inter" pitchFamily="34" charset="-122"/>
                <a:cs typeface="Inter" pitchFamily="34" charset="-120"/>
              </a:rPr>
              <a:t>Integrating a consultative process, potentially through questionnaires, to ensure all stakeholder views are considered in the draft.</a:t>
            </a:r>
            <a:endParaRPr lang="en-US" sz="1600" dirty="0">
              <a:solidFill>
                <a:schemeClr val="bg1"/>
              </a:solidFill>
            </a:endParaRPr>
          </a:p>
        </p:txBody>
      </p:sp>
      <p:pic>
        <p:nvPicPr>
          <p:cNvPr id="23" name="Image 0" descr="preencoded.png">
            <a:extLst>
              <a:ext uri="{FF2B5EF4-FFF2-40B4-BE49-F238E27FC236}">
                <a16:creationId xmlns:a16="http://schemas.microsoft.com/office/drawing/2014/main" id="{EE64E41B-5663-0A3A-7E53-FC58A14083D2}"/>
              </a:ext>
            </a:extLst>
          </p:cNvPr>
          <p:cNvPicPr>
            <a:picLocks noChangeAspect="1"/>
          </p:cNvPicPr>
          <p:nvPr/>
        </p:nvPicPr>
        <p:blipFill>
          <a:blip r:embed="rId6"/>
          <a:stretch>
            <a:fillRect/>
          </a:stretch>
        </p:blipFill>
        <p:spPr>
          <a:xfrm>
            <a:off x="10191404" y="0"/>
            <a:ext cx="4438996" cy="8229838"/>
          </a:xfrm>
          <a:prstGeom prst="rect">
            <a:avLst/>
          </a:prstGeom>
        </p:spPr>
      </p:pic>
    </p:spTree>
    <p:extLst>
      <p:ext uri="{BB962C8B-B14F-4D97-AF65-F5344CB8AC3E}">
        <p14:creationId xmlns:p14="http://schemas.microsoft.com/office/powerpoint/2010/main" val="2205877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F5850-BE46-FCE6-6A7F-86E445AE5CE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6DECAEE-03BE-28CE-7DAA-4E19D2DB9959}"/>
              </a:ext>
            </a:extLst>
          </p:cNvPr>
          <p:cNvSpPr txBox="1"/>
          <p:nvPr/>
        </p:nvSpPr>
        <p:spPr>
          <a:xfrm>
            <a:off x="0" y="0"/>
            <a:ext cx="14630400" cy="8229600"/>
          </a:xfrm>
          <a:prstGeom prst="rect">
            <a:avLst/>
          </a:prstGeom>
          <a:solidFill>
            <a:srgbClr val="002060"/>
          </a:solidFill>
        </p:spPr>
        <p:txBody>
          <a:bodyPr wrap="square" rtlCol="0">
            <a:spAutoFit/>
          </a:bodyPr>
          <a:lstStyle/>
          <a:p>
            <a:endParaRPr lang="en-GB" dirty="0"/>
          </a:p>
        </p:txBody>
      </p:sp>
      <p:sp>
        <p:nvSpPr>
          <p:cNvPr id="3" name="Text 0">
            <a:extLst>
              <a:ext uri="{FF2B5EF4-FFF2-40B4-BE49-F238E27FC236}">
                <a16:creationId xmlns:a16="http://schemas.microsoft.com/office/drawing/2014/main" id="{F64C2938-77DD-7BFD-B596-57E45C677334}"/>
              </a:ext>
            </a:extLst>
          </p:cNvPr>
          <p:cNvSpPr/>
          <p:nvPr/>
        </p:nvSpPr>
        <p:spPr>
          <a:xfrm>
            <a:off x="0" y="415171"/>
            <a:ext cx="9659389" cy="708779"/>
          </a:xfrm>
          <a:prstGeom prst="rect">
            <a:avLst/>
          </a:prstGeom>
          <a:noFill/>
          <a:ln/>
        </p:spPr>
        <p:txBody>
          <a:bodyPr wrap="none" lIns="0" tIns="0" rIns="0" bIns="0" rtlCol="0" anchor="t"/>
          <a:lstStyle/>
          <a:p>
            <a:pPr algn="ctr">
              <a:lnSpc>
                <a:spcPts val="5550"/>
              </a:lnSpc>
            </a:pPr>
            <a:r>
              <a:rPr lang="en-GB" sz="2800" b="1" dirty="0">
                <a:solidFill>
                  <a:srgbClr val="DCD7E5"/>
                </a:solidFill>
                <a:latin typeface="Heebo Light" pitchFamily="34" charset="0"/>
                <a:ea typeface="Heebo Light" pitchFamily="34" charset="-122"/>
                <a:cs typeface="Heebo Light" pitchFamily="34" charset="-120"/>
              </a:rPr>
              <a:t>Consultative Workshop on the Draft  OSH Policy </a:t>
            </a:r>
            <a:endParaRPr lang="en-US" sz="2800" b="1" dirty="0"/>
          </a:p>
        </p:txBody>
      </p:sp>
      <p:sp>
        <p:nvSpPr>
          <p:cNvPr id="26" name="Text 1">
            <a:extLst>
              <a:ext uri="{FF2B5EF4-FFF2-40B4-BE49-F238E27FC236}">
                <a16:creationId xmlns:a16="http://schemas.microsoft.com/office/drawing/2014/main" id="{EAFA7677-C6AC-19F1-DB9B-016C6D4CEA12}"/>
              </a:ext>
            </a:extLst>
          </p:cNvPr>
          <p:cNvSpPr/>
          <p:nvPr/>
        </p:nvSpPr>
        <p:spPr>
          <a:xfrm>
            <a:off x="787241" y="2305288"/>
            <a:ext cx="6287929" cy="1574006"/>
          </a:xfrm>
          <a:prstGeom prst="rect">
            <a:avLst/>
          </a:prstGeom>
          <a:noFill/>
          <a:ln/>
        </p:spPr>
        <p:txBody>
          <a:bodyPr wrap="square" lIns="0" tIns="0" rIns="0" bIns="0" rtlCol="0" anchor="t"/>
          <a:lstStyle/>
          <a:p>
            <a:pPr marL="0" indent="0" algn="just">
              <a:lnSpc>
                <a:spcPts val="2450"/>
              </a:lnSpc>
              <a:buNone/>
            </a:pPr>
            <a:r>
              <a:rPr lang="en-US" dirty="0">
                <a:solidFill>
                  <a:schemeClr val="bg1"/>
                </a:solidFill>
                <a:latin typeface="Inter" pitchFamily="34" charset="0"/>
                <a:ea typeface="Inter" pitchFamily="34" charset="-122"/>
                <a:cs typeface="Inter" pitchFamily="34" charset="-120"/>
              </a:rPr>
              <a:t>February 2026 will be dedicated to a crucial consultative workshop on the draft OSH Policy. This workshop provides a platform for government officials, employees, and relevant stakeholders to review the draft, offer feedback, and ensure the policy is robust and widely accepted.</a:t>
            </a:r>
            <a:endParaRPr lang="en-US" dirty="0">
              <a:solidFill>
                <a:schemeClr val="bg1"/>
              </a:solidFill>
            </a:endParaRPr>
          </a:p>
        </p:txBody>
      </p:sp>
      <p:pic>
        <p:nvPicPr>
          <p:cNvPr id="27" name="Image 0" descr="preencoded.png">
            <a:extLst>
              <a:ext uri="{FF2B5EF4-FFF2-40B4-BE49-F238E27FC236}">
                <a16:creationId xmlns:a16="http://schemas.microsoft.com/office/drawing/2014/main" id="{AF078F51-3A58-FA4C-845D-9A5C0F45F6F0}"/>
              </a:ext>
            </a:extLst>
          </p:cNvPr>
          <p:cNvPicPr>
            <a:picLocks noChangeAspect="1"/>
          </p:cNvPicPr>
          <p:nvPr/>
        </p:nvPicPr>
        <p:blipFill>
          <a:blip r:embed="rId2"/>
          <a:stretch>
            <a:fillRect/>
          </a:stretch>
        </p:blipFill>
        <p:spPr>
          <a:xfrm>
            <a:off x="787241" y="4100632"/>
            <a:ext cx="6287929" cy="3396853"/>
          </a:xfrm>
          <a:prstGeom prst="rect">
            <a:avLst/>
          </a:prstGeom>
        </p:spPr>
      </p:pic>
      <p:sp>
        <p:nvSpPr>
          <p:cNvPr id="28" name="Text 2">
            <a:extLst>
              <a:ext uri="{FF2B5EF4-FFF2-40B4-BE49-F238E27FC236}">
                <a16:creationId xmlns:a16="http://schemas.microsoft.com/office/drawing/2014/main" id="{0FDE531B-C996-BDEF-DAC5-4C7C51FB4175}"/>
              </a:ext>
            </a:extLst>
          </p:cNvPr>
          <p:cNvSpPr/>
          <p:nvPr/>
        </p:nvSpPr>
        <p:spPr>
          <a:xfrm>
            <a:off x="7562850" y="2305288"/>
            <a:ext cx="6287929" cy="1259205"/>
          </a:xfrm>
          <a:prstGeom prst="rect">
            <a:avLst/>
          </a:prstGeom>
          <a:noFill/>
          <a:ln/>
        </p:spPr>
        <p:txBody>
          <a:bodyPr wrap="square" lIns="0" tIns="0" rIns="0" bIns="0" rtlCol="0" anchor="t"/>
          <a:lstStyle/>
          <a:p>
            <a:pPr marL="0" indent="0" algn="just">
              <a:lnSpc>
                <a:spcPts val="2450"/>
              </a:lnSpc>
              <a:buNone/>
            </a:pPr>
            <a:r>
              <a:rPr lang="en-US" dirty="0">
                <a:solidFill>
                  <a:schemeClr val="bg1"/>
                </a:solidFill>
                <a:latin typeface="Inter" pitchFamily="34" charset="0"/>
                <a:ea typeface="Inter" pitchFamily="34" charset="-122"/>
                <a:cs typeface="Inter" pitchFamily="34" charset="-120"/>
              </a:rPr>
              <a:t>Following the workshop, March 2026 will focus on the development of a detailed Action Plan for policy implementation. This plan will specify timelines, resource allocation, and responsibilities, translating the policy framework into actionable steps.</a:t>
            </a:r>
            <a:endParaRPr lang="en-US" dirty="0">
              <a:solidFill>
                <a:schemeClr val="bg1"/>
              </a:solidFill>
            </a:endParaRPr>
          </a:p>
        </p:txBody>
      </p:sp>
      <p:pic>
        <p:nvPicPr>
          <p:cNvPr id="29" name="Image 1" descr="preencoded.png">
            <a:extLst>
              <a:ext uri="{FF2B5EF4-FFF2-40B4-BE49-F238E27FC236}">
                <a16:creationId xmlns:a16="http://schemas.microsoft.com/office/drawing/2014/main" id="{48E5C07F-9973-EFE0-46A4-B055F1B3825C}"/>
              </a:ext>
            </a:extLst>
          </p:cNvPr>
          <p:cNvPicPr>
            <a:picLocks noChangeAspect="1"/>
          </p:cNvPicPr>
          <p:nvPr/>
        </p:nvPicPr>
        <p:blipFill>
          <a:blip r:embed="rId3"/>
          <a:stretch>
            <a:fillRect/>
          </a:stretch>
        </p:blipFill>
        <p:spPr>
          <a:xfrm>
            <a:off x="7555230" y="4100631"/>
            <a:ext cx="6287929" cy="3396853"/>
          </a:xfrm>
          <a:prstGeom prst="rect">
            <a:avLst/>
          </a:prstGeom>
        </p:spPr>
      </p:pic>
    </p:spTree>
    <p:extLst>
      <p:ext uri="{BB962C8B-B14F-4D97-AF65-F5344CB8AC3E}">
        <p14:creationId xmlns:p14="http://schemas.microsoft.com/office/powerpoint/2010/main" val="3501419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35324-978B-AD06-850C-0420260FBFB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B0D6CDF-80C0-D0CD-878F-80E951030FAB}"/>
              </a:ext>
            </a:extLst>
          </p:cNvPr>
          <p:cNvSpPr txBox="1"/>
          <p:nvPr/>
        </p:nvSpPr>
        <p:spPr>
          <a:xfrm>
            <a:off x="0" y="0"/>
            <a:ext cx="14630400" cy="8229600"/>
          </a:xfrm>
          <a:prstGeom prst="rect">
            <a:avLst/>
          </a:prstGeom>
          <a:solidFill>
            <a:srgbClr val="002060"/>
          </a:solidFill>
        </p:spPr>
        <p:txBody>
          <a:bodyPr wrap="square" rtlCol="0">
            <a:spAutoFit/>
          </a:bodyPr>
          <a:lstStyle/>
          <a:p>
            <a:endParaRPr lang="en-GB" dirty="0"/>
          </a:p>
        </p:txBody>
      </p:sp>
      <p:sp>
        <p:nvSpPr>
          <p:cNvPr id="3" name="Text 0">
            <a:extLst>
              <a:ext uri="{FF2B5EF4-FFF2-40B4-BE49-F238E27FC236}">
                <a16:creationId xmlns:a16="http://schemas.microsoft.com/office/drawing/2014/main" id="{02FD8AD2-DD1D-16B4-2CA8-6839563AD6E9}"/>
              </a:ext>
            </a:extLst>
          </p:cNvPr>
          <p:cNvSpPr/>
          <p:nvPr/>
        </p:nvSpPr>
        <p:spPr>
          <a:xfrm>
            <a:off x="0" y="415171"/>
            <a:ext cx="9659389" cy="708779"/>
          </a:xfrm>
          <a:prstGeom prst="rect">
            <a:avLst/>
          </a:prstGeom>
          <a:noFill/>
          <a:ln/>
        </p:spPr>
        <p:txBody>
          <a:bodyPr wrap="none" lIns="0" tIns="0" rIns="0" bIns="0" rtlCol="0" anchor="t"/>
          <a:lstStyle/>
          <a:p>
            <a:pPr algn="ctr">
              <a:lnSpc>
                <a:spcPts val="5550"/>
              </a:lnSpc>
            </a:pPr>
            <a:r>
              <a:rPr lang="en-US" sz="2800" b="1" dirty="0">
                <a:solidFill>
                  <a:schemeClr val="bg1"/>
                </a:solidFill>
                <a:latin typeface="Petrona Bold" pitchFamily="34" charset="0"/>
                <a:ea typeface="Petrona Bold" pitchFamily="34" charset="-122"/>
                <a:cs typeface="Petrona Bold" pitchFamily="34" charset="-120"/>
              </a:rPr>
              <a:t>Finalization and Policy Launch</a:t>
            </a:r>
            <a:endParaRPr lang="en-US" sz="2800" b="1" dirty="0">
              <a:solidFill>
                <a:schemeClr val="bg1"/>
              </a:solidFill>
            </a:endParaRPr>
          </a:p>
        </p:txBody>
      </p:sp>
      <p:pic>
        <p:nvPicPr>
          <p:cNvPr id="4" name="Image 0" descr="preencoded.png">
            <a:extLst>
              <a:ext uri="{FF2B5EF4-FFF2-40B4-BE49-F238E27FC236}">
                <a16:creationId xmlns:a16="http://schemas.microsoft.com/office/drawing/2014/main" id="{44D7DBA9-05DA-17EB-8B59-D91A53C515C8}"/>
              </a:ext>
            </a:extLst>
          </p:cNvPr>
          <p:cNvPicPr>
            <a:picLocks noChangeAspect="1"/>
          </p:cNvPicPr>
          <p:nvPr/>
        </p:nvPicPr>
        <p:blipFill>
          <a:blip r:embed="rId2"/>
          <a:stretch>
            <a:fillRect/>
          </a:stretch>
        </p:blipFill>
        <p:spPr>
          <a:xfrm>
            <a:off x="10972800" y="0"/>
            <a:ext cx="3657600" cy="8231029"/>
          </a:xfrm>
          <a:prstGeom prst="rect">
            <a:avLst/>
          </a:prstGeom>
        </p:spPr>
      </p:pic>
      <p:sp>
        <p:nvSpPr>
          <p:cNvPr id="5" name="Text 1">
            <a:extLst>
              <a:ext uri="{FF2B5EF4-FFF2-40B4-BE49-F238E27FC236}">
                <a16:creationId xmlns:a16="http://schemas.microsoft.com/office/drawing/2014/main" id="{504652EA-7A6A-5A6B-EA5C-939545A20BF5}"/>
              </a:ext>
            </a:extLst>
          </p:cNvPr>
          <p:cNvSpPr/>
          <p:nvPr/>
        </p:nvSpPr>
        <p:spPr>
          <a:xfrm>
            <a:off x="515388" y="1559729"/>
            <a:ext cx="8279477" cy="708779"/>
          </a:xfrm>
          <a:prstGeom prst="rect">
            <a:avLst/>
          </a:prstGeom>
          <a:noFill/>
          <a:ln/>
        </p:spPr>
        <p:txBody>
          <a:bodyPr wrap="none" lIns="0" tIns="0" rIns="0" bIns="0" rtlCol="0" anchor="t"/>
          <a:lstStyle/>
          <a:p>
            <a:pPr marL="0" indent="0" algn="l">
              <a:lnSpc>
                <a:spcPts val="2250"/>
              </a:lnSpc>
              <a:buNone/>
            </a:pPr>
            <a:r>
              <a:rPr lang="en-US" sz="1600" dirty="0">
                <a:solidFill>
                  <a:schemeClr val="bg1"/>
                </a:solidFill>
                <a:latin typeface="Inter" pitchFamily="34" charset="0"/>
                <a:ea typeface="Inter" pitchFamily="34" charset="-122"/>
                <a:cs typeface="Inter" pitchFamily="34" charset="-120"/>
              </a:rPr>
              <a:t>This phase marks the culmination of the policy development process, preparing the OSH Policy for its official release and adoption within the Public Service.</a:t>
            </a:r>
            <a:endParaRPr lang="en-US" sz="1600" dirty="0">
              <a:solidFill>
                <a:schemeClr val="bg1"/>
              </a:solidFill>
            </a:endParaRPr>
          </a:p>
        </p:txBody>
      </p:sp>
      <p:sp>
        <p:nvSpPr>
          <p:cNvPr id="6" name="Text 6">
            <a:extLst>
              <a:ext uri="{FF2B5EF4-FFF2-40B4-BE49-F238E27FC236}">
                <a16:creationId xmlns:a16="http://schemas.microsoft.com/office/drawing/2014/main" id="{C8F299FE-57B2-66CA-ADAE-F4DCF2F4D010}"/>
              </a:ext>
            </a:extLst>
          </p:cNvPr>
          <p:cNvSpPr/>
          <p:nvPr/>
        </p:nvSpPr>
        <p:spPr>
          <a:xfrm>
            <a:off x="1933694" y="2767542"/>
            <a:ext cx="3552706" cy="293489"/>
          </a:xfrm>
          <a:prstGeom prst="rect">
            <a:avLst/>
          </a:prstGeom>
          <a:noFill/>
          <a:ln/>
        </p:spPr>
        <p:txBody>
          <a:bodyPr wrap="none" lIns="0" tIns="0" rIns="0" bIns="0" rtlCol="0" anchor="t"/>
          <a:lstStyle/>
          <a:p>
            <a:pPr marL="0" indent="0" algn="ctr">
              <a:lnSpc>
                <a:spcPts val="2300"/>
              </a:lnSpc>
              <a:buNone/>
            </a:pPr>
            <a:r>
              <a:rPr lang="en-US" sz="1800" b="1" dirty="0">
                <a:solidFill>
                  <a:schemeClr val="bg1"/>
                </a:solidFill>
                <a:latin typeface="Petrona Bold" pitchFamily="34" charset="0"/>
                <a:ea typeface="Petrona Bold" pitchFamily="34" charset="-122"/>
                <a:cs typeface="Petrona Bold" pitchFamily="34" charset="-120"/>
              </a:rPr>
              <a:t>April 2026: Printing &amp; Packaging</a:t>
            </a:r>
            <a:endParaRPr lang="en-US" sz="1800" dirty="0">
              <a:solidFill>
                <a:schemeClr val="bg1"/>
              </a:solidFill>
            </a:endParaRPr>
          </a:p>
        </p:txBody>
      </p:sp>
      <p:sp>
        <p:nvSpPr>
          <p:cNvPr id="7" name="Text 7">
            <a:extLst>
              <a:ext uri="{FF2B5EF4-FFF2-40B4-BE49-F238E27FC236}">
                <a16:creationId xmlns:a16="http://schemas.microsoft.com/office/drawing/2014/main" id="{C8C9DFD9-6750-8E47-BD16-A2B208193E60}"/>
              </a:ext>
            </a:extLst>
          </p:cNvPr>
          <p:cNvSpPr/>
          <p:nvPr/>
        </p:nvSpPr>
        <p:spPr>
          <a:xfrm>
            <a:off x="894518" y="3223303"/>
            <a:ext cx="6021672" cy="969862"/>
          </a:xfrm>
          <a:prstGeom prst="rect">
            <a:avLst/>
          </a:prstGeom>
          <a:noFill/>
          <a:ln/>
        </p:spPr>
        <p:txBody>
          <a:bodyPr wrap="square" lIns="0" tIns="0" rIns="0" bIns="0" rtlCol="0" anchor="t"/>
          <a:lstStyle/>
          <a:p>
            <a:pPr marL="0" indent="0" algn="ctr">
              <a:lnSpc>
                <a:spcPts val="2250"/>
              </a:lnSpc>
              <a:buNone/>
            </a:pPr>
            <a:r>
              <a:rPr lang="en-US" sz="1400" dirty="0">
                <a:solidFill>
                  <a:schemeClr val="bg1"/>
                </a:solidFill>
                <a:latin typeface="Inter" pitchFamily="34" charset="0"/>
                <a:ea typeface="Inter" pitchFamily="34" charset="-122"/>
                <a:cs typeface="Inter" pitchFamily="34" charset="-120"/>
              </a:rPr>
              <a:t>The final OSH policy document will undergo professional printing and packaging, ensuring a clear, accessible, and durable publication for all stakeholders.</a:t>
            </a:r>
            <a:endParaRPr lang="en-US" sz="1400" dirty="0">
              <a:solidFill>
                <a:schemeClr val="bg1"/>
              </a:solidFill>
            </a:endParaRPr>
          </a:p>
        </p:txBody>
      </p:sp>
      <p:sp>
        <p:nvSpPr>
          <p:cNvPr id="8" name="Shape 2">
            <a:extLst>
              <a:ext uri="{FF2B5EF4-FFF2-40B4-BE49-F238E27FC236}">
                <a16:creationId xmlns:a16="http://schemas.microsoft.com/office/drawing/2014/main" id="{E667680F-3E33-2CD1-A20F-EF404C89AE14}"/>
              </a:ext>
            </a:extLst>
          </p:cNvPr>
          <p:cNvSpPr/>
          <p:nvPr/>
        </p:nvSpPr>
        <p:spPr>
          <a:xfrm>
            <a:off x="515388" y="4790522"/>
            <a:ext cx="13199031" cy="22860"/>
          </a:xfrm>
          <a:prstGeom prst="roundRect">
            <a:avLst>
              <a:gd name="adj" fmla="val 328734"/>
            </a:avLst>
          </a:prstGeom>
          <a:solidFill>
            <a:srgbClr val="B2D4E5"/>
          </a:solidFill>
          <a:ln/>
        </p:spPr>
      </p:sp>
      <p:sp>
        <p:nvSpPr>
          <p:cNvPr id="9" name="Shape 4">
            <a:extLst>
              <a:ext uri="{FF2B5EF4-FFF2-40B4-BE49-F238E27FC236}">
                <a16:creationId xmlns:a16="http://schemas.microsoft.com/office/drawing/2014/main" id="{2BB772E5-8307-A880-4152-D7A2AFCCDD85}"/>
              </a:ext>
            </a:extLst>
          </p:cNvPr>
          <p:cNvSpPr/>
          <p:nvPr/>
        </p:nvSpPr>
        <p:spPr>
          <a:xfrm>
            <a:off x="3657601" y="4612107"/>
            <a:ext cx="402550" cy="402550"/>
          </a:xfrm>
          <a:prstGeom prst="roundRect">
            <a:avLst>
              <a:gd name="adj" fmla="val 18668"/>
            </a:avLst>
          </a:prstGeom>
          <a:solidFill>
            <a:srgbClr val="CCEEFF"/>
          </a:solidFill>
          <a:ln w="7620">
            <a:solidFill>
              <a:srgbClr val="B2D4E5"/>
            </a:solidFill>
            <a:prstDash val="solid"/>
          </a:ln>
        </p:spPr>
        <p:txBody>
          <a:bodyPr/>
          <a:lstStyle/>
          <a:p>
            <a:pPr algn="ctr"/>
            <a:r>
              <a:rPr lang="en-GB" b="1" dirty="0"/>
              <a:t>1</a:t>
            </a:r>
          </a:p>
        </p:txBody>
      </p:sp>
      <p:cxnSp>
        <p:nvCxnSpPr>
          <p:cNvPr id="12" name="Straight Connector 11">
            <a:extLst>
              <a:ext uri="{FF2B5EF4-FFF2-40B4-BE49-F238E27FC236}">
                <a16:creationId xmlns:a16="http://schemas.microsoft.com/office/drawing/2014/main" id="{64671840-964A-4F91-DDD4-BE00FDBCB88D}"/>
              </a:ext>
            </a:extLst>
          </p:cNvPr>
          <p:cNvCxnSpPr>
            <a:endCxn id="9" idx="0"/>
          </p:cNvCxnSpPr>
          <p:nvPr/>
        </p:nvCxnSpPr>
        <p:spPr>
          <a:xfrm>
            <a:off x="3858876" y="4193165"/>
            <a:ext cx="0" cy="418942"/>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3" name="Shape 4">
            <a:extLst>
              <a:ext uri="{FF2B5EF4-FFF2-40B4-BE49-F238E27FC236}">
                <a16:creationId xmlns:a16="http://schemas.microsoft.com/office/drawing/2014/main" id="{5EBE43B8-6B12-6990-078B-E7A41DC8ABB5}"/>
              </a:ext>
            </a:extLst>
          </p:cNvPr>
          <p:cNvSpPr/>
          <p:nvPr/>
        </p:nvSpPr>
        <p:spPr>
          <a:xfrm>
            <a:off x="8794865" y="4600677"/>
            <a:ext cx="402550" cy="402550"/>
          </a:xfrm>
          <a:prstGeom prst="roundRect">
            <a:avLst>
              <a:gd name="adj" fmla="val 18668"/>
            </a:avLst>
          </a:prstGeom>
          <a:solidFill>
            <a:srgbClr val="CCEEFF"/>
          </a:solidFill>
          <a:ln w="7620">
            <a:solidFill>
              <a:srgbClr val="B2D4E5"/>
            </a:solidFill>
            <a:prstDash val="solid"/>
          </a:ln>
        </p:spPr>
        <p:txBody>
          <a:bodyPr/>
          <a:lstStyle/>
          <a:p>
            <a:pPr algn="ctr"/>
            <a:r>
              <a:rPr lang="en-GB" b="1" dirty="0"/>
              <a:t>2</a:t>
            </a:r>
          </a:p>
        </p:txBody>
      </p:sp>
      <p:sp>
        <p:nvSpPr>
          <p:cNvPr id="14" name="Text 11">
            <a:extLst>
              <a:ext uri="{FF2B5EF4-FFF2-40B4-BE49-F238E27FC236}">
                <a16:creationId xmlns:a16="http://schemas.microsoft.com/office/drawing/2014/main" id="{002600A0-6AB7-045A-B2E1-5218F57002DB}"/>
              </a:ext>
            </a:extLst>
          </p:cNvPr>
          <p:cNvSpPr/>
          <p:nvPr/>
        </p:nvSpPr>
        <p:spPr>
          <a:xfrm>
            <a:off x="7572807" y="5307095"/>
            <a:ext cx="2846665" cy="293489"/>
          </a:xfrm>
          <a:prstGeom prst="rect">
            <a:avLst/>
          </a:prstGeom>
          <a:noFill/>
          <a:ln/>
        </p:spPr>
        <p:txBody>
          <a:bodyPr wrap="none" lIns="0" tIns="0" rIns="0" bIns="0" rtlCol="0" anchor="t"/>
          <a:lstStyle/>
          <a:p>
            <a:pPr marL="0" indent="0" algn="ctr">
              <a:lnSpc>
                <a:spcPts val="2300"/>
              </a:lnSpc>
              <a:buNone/>
            </a:pPr>
            <a:r>
              <a:rPr lang="en-US" sz="1800" b="1" dirty="0">
                <a:solidFill>
                  <a:schemeClr val="bg1"/>
                </a:solidFill>
                <a:latin typeface="Petrona Bold" pitchFamily="34" charset="0"/>
                <a:ea typeface="Petrona Bold" pitchFamily="34" charset="-122"/>
                <a:cs typeface="Petrona Bold" pitchFamily="34" charset="-120"/>
              </a:rPr>
              <a:t>May 2026: Official Launch</a:t>
            </a:r>
            <a:endParaRPr lang="en-US" sz="1800" dirty="0">
              <a:solidFill>
                <a:schemeClr val="bg1"/>
              </a:solidFill>
            </a:endParaRPr>
          </a:p>
        </p:txBody>
      </p:sp>
      <p:cxnSp>
        <p:nvCxnSpPr>
          <p:cNvPr id="16" name="Straight Connector 15">
            <a:extLst>
              <a:ext uri="{FF2B5EF4-FFF2-40B4-BE49-F238E27FC236}">
                <a16:creationId xmlns:a16="http://schemas.microsoft.com/office/drawing/2014/main" id="{010B912C-765A-62E3-70CA-B6FCFAD09808}"/>
              </a:ext>
            </a:extLst>
          </p:cNvPr>
          <p:cNvCxnSpPr>
            <a:endCxn id="14" idx="0"/>
          </p:cNvCxnSpPr>
          <p:nvPr/>
        </p:nvCxnSpPr>
        <p:spPr>
          <a:xfrm>
            <a:off x="8996140" y="5014657"/>
            <a:ext cx="0" cy="292438"/>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 12">
            <a:extLst>
              <a:ext uri="{FF2B5EF4-FFF2-40B4-BE49-F238E27FC236}">
                <a16:creationId xmlns:a16="http://schemas.microsoft.com/office/drawing/2014/main" id="{3D7F12D0-6257-36A8-B5B5-281CAD213F13}"/>
              </a:ext>
            </a:extLst>
          </p:cNvPr>
          <p:cNvSpPr/>
          <p:nvPr/>
        </p:nvSpPr>
        <p:spPr>
          <a:xfrm>
            <a:off x="4829694" y="5745235"/>
            <a:ext cx="8367236" cy="572453"/>
          </a:xfrm>
          <a:prstGeom prst="rect">
            <a:avLst/>
          </a:prstGeom>
          <a:noFill/>
          <a:ln/>
        </p:spPr>
        <p:txBody>
          <a:bodyPr wrap="square" lIns="0" tIns="0" rIns="0" bIns="0" rtlCol="0" anchor="t"/>
          <a:lstStyle/>
          <a:p>
            <a:pPr marL="0" indent="0" algn="ctr">
              <a:lnSpc>
                <a:spcPts val="2250"/>
              </a:lnSpc>
              <a:buNone/>
            </a:pPr>
            <a:r>
              <a:rPr lang="en-US" sz="1400" dirty="0">
                <a:solidFill>
                  <a:schemeClr val="bg1"/>
                </a:solidFill>
                <a:latin typeface="Inter" pitchFamily="34" charset="0"/>
                <a:ea typeface="Inter" pitchFamily="34" charset="-122"/>
                <a:cs typeface="Inter" pitchFamily="34" charset="-120"/>
              </a:rPr>
              <a:t>The OSH Policy will be formally launched in a public ceremony, signaling its official adoption and commitment to occupational safety and health across the Public Service.</a:t>
            </a:r>
            <a:endParaRPr lang="en-US" sz="1400" dirty="0">
              <a:solidFill>
                <a:schemeClr val="bg1"/>
              </a:solidFill>
            </a:endParaRPr>
          </a:p>
        </p:txBody>
      </p:sp>
    </p:spTree>
    <p:extLst>
      <p:ext uri="{BB962C8B-B14F-4D97-AF65-F5344CB8AC3E}">
        <p14:creationId xmlns:p14="http://schemas.microsoft.com/office/powerpoint/2010/main" val="11340428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7B201-3A21-70F0-7F69-9F0D4B2CEF4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DA4BC43-8992-7C9D-71E9-792B62B8087B}"/>
              </a:ext>
            </a:extLst>
          </p:cNvPr>
          <p:cNvSpPr txBox="1"/>
          <p:nvPr/>
        </p:nvSpPr>
        <p:spPr>
          <a:xfrm>
            <a:off x="0" y="0"/>
            <a:ext cx="14630400" cy="8229600"/>
          </a:xfrm>
          <a:prstGeom prst="rect">
            <a:avLst/>
          </a:prstGeom>
          <a:solidFill>
            <a:srgbClr val="002060"/>
          </a:solidFill>
        </p:spPr>
        <p:txBody>
          <a:bodyPr wrap="square" rtlCol="0">
            <a:spAutoFit/>
          </a:bodyPr>
          <a:lstStyle/>
          <a:p>
            <a:endParaRPr lang="en-GB" dirty="0"/>
          </a:p>
        </p:txBody>
      </p:sp>
      <p:sp>
        <p:nvSpPr>
          <p:cNvPr id="3" name="Text 0">
            <a:extLst>
              <a:ext uri="{FF2B5EF4-FFF2-40B4-BE49-F238E27FC236}">
                <a16:creationId xmlns:a16="http://schemas.microsoft.com/office/drawing/2014/main" id="{D4E6C005-0D50-BF52-0F19-F4C2A35368A4}"/>
              </a:ext>
            </a:extLst>
          </p:cNvPr>
          <p:cNvSpPr/>
          <p:nvPr/>
        </p:nvSpPr>
        <p:spPr>
          <a:xfrm>
            <a:off x="2086495" y="39255"/>
            <a:ext cx="9659389" cy="708779"/>
          </a:xfrm>
          <a:prstGeom prst="rect">
            <a:avLst/>
          </a:prstGeom>
          <a:noFill/>
          <a:ln/>
        </p:spPr>
        <p:txBody>
          <a:bodyPr wrap="none" lIns="0" tIns="0" rIns="0" bIns="0" rtlCol="0" anchor="t"/>
          <a:lstStyle/>
          <a:p>
            <a:pPr algn="ctr">
              <a:lnSpc>
                <a:spcPts val="5550"/>
              </a:lnSpc>
            </a:pPr>
            <a:r>
              <a:rPr lang="en-US" sz="2800" b="1" dirty="0">
                <a:solidFill>
                  <a:schemeClr val="bg1"/>
                </a:solidFill>
                <a:latin typeface="Petrona Bold" pitchFamily="34" charset="0"/>
                <a:ea typeface="Petrona Bold" pitchFamily="34" charset="-122"/>
                <a:cs typeface="Petrona Bold" pitchFamily="34" charset="-120"/>
              </a:rPr>
              <a:t>Continuous Monitoring and Evaluation</a:t>
            </a:r>
            <a:endParaRPr lang="en-US" sz="2800" b="1" dirty="0">
              <a:solidFill>
                <a:schemeClr val="bg1"/>
              </a:solidFill>
            </a:endParaRPr>
          </a:p>
        </p:txBody>
      </p:sp>
      <p:sp>
        <p:nvSpPr>
          <p:cNvPr id="8" name="Shape 2">
            <a:extLst>
              <a:ext uri="{FF2B5EF4-FFF2-40B4-BE49-F238E27FC236}">
                <a16:creationId xmlns:a16="http://schemas.microsoft.com/office/drawing/2014/main" id="{1CE0AD2D-330B-9AEF-5870-B6E65A982DF3}"/>
              </a:ext>
            </a:extLst>
          </p:cNvPr>
          <p:cNvSpPr/>
          <p:nvPr/>
        </p:nvSpPr>
        <p:spPr>
          <a:xfrm>
            <a:off x="515388" y="4790522"/>
            <a:ext cx="13199031" cy="22860"/>
          </a:xfrm>
          <a:prstGeom prst="roundRect">
            <a:avLst>
              <a:gd name="adj" fmla="val 328734"/>
            </a:avLst>
          </a:prstGeom>
          <a:solidFill>
            <a:srgbClr val="B2D4E5"/>
          </a:solidFill>
          <a:ln/>
        </p:spPr>
      </p:sp>
      <p:sp>
        <p:nvSpPr>
          <p:cNvPr id="10" name="TextBox 9">
            <a:extLst>
              <a:ext uri="{FF2B5EF4-FFF2-40B4-BE49-F238E27FC236}">
                <a16:creationId xmlns:a16="http://schemas.microsoft.com/office/drawing/2014/main" id="{6BD04083-FBCE-8C5C-58B6-018D2817DE14}"/>
              </a:ext>
            </a:extLst>
          </p:cNvPr>
          <p:cNvSpPr txBox="1"/>
          <p:nvPr/>
        </p:nvSpPr>
        <p:spPr>
          <a:xfrm>
            <a:off x="199505" y="864524"/>
            <a:ext cx="14231390" cy="7182196"/>
          </a:xfrm>
          <a:prstGeom prst="rect">
            <a:avLst/>
          </a:prstGeom>
          <a:solidFill>
            <a:srgbClr val="002060"/>
          </a:solidFill>
        </p:spPr>
        <p:txBody>
          <a:bodyPr wrap="square" rtlCol="0">
            <a:spAutoFit/>
          </a:bodyPr>
          <a:lstStyle/>
          <a:p>
            <a:endParaRPr lang="en-GB" dirty="0"/>
          </a:p>
        </p:txBody>
      </p:sp>
      <p:sp>
        <p:nvSpPr>
          <p:cNvPr id="11" name="Text 1">
            <a:extLst>
              <a:ext uri="{FF2B5EF4-FFF2-40B4-BE49-F238E27FC236}">
                <a16:creationId xmlns:a16="http://schemas.microsoft.com/office/drawing/2014/main" id="{B83328F3-B8BB-BE78-6C27-910B541CF51D}"/>
              </a:ext>
            </a:extLst>
          </p:cNvPr>
          <p:cNvSpPr/>
          <p:nvPr/>
        </p:nvSpPr>
        <p:spPr>
          <a:xfrm>
            <a:off x="593492" y="976072"/>
            <a:ext cx="13042821" cy="635079"/>
          </a:xfrm>
          <a:prstGeom prst="rect">
            <a:avLst/>
          </a:prstGeom>
          <a:noFill/>
          <a:ln/>
        </p:spPr>
        <p:txBody>
          <a:bodyPr wrap="square" lIns="0" tIns="0" rIns="0" bIns="0" rtlCol="0" anchor="t"/>
          <a:lstStyle/>
          <a:p>
            <a:pPr marL="0" indent="0" algn="just">
              <a:lnSpc>
                <a:spcPts val="2500"/>
              </a:lnSpc>
              <a:buNone/>
            </a:pPr>
            <a:r>
              <a:rPr lang="en-US" sz="1600" dirty="0">
                <a:solidFill>
                  <a:schemeClr val="bg1"/>
                </a:solidFill>
                <a:latin typeface="Inter" pitchFamily="34" charset="0"/>
                <a:ea typeface="Inter" pitchFamily="34" charset="-122"/>
                <a:cs typeface="Inter" pitchFamily="34" charset="-120"/>
              </a:rPr>
              <a:t>The implementation of the OSH Policy in the Public Service is an ongoing commitment that requires continuous monitoring and evaluation. This phase ensures the policy remains effective, responsive, and relevant to the evolving needs of the public service workforce.</a:t>
            </a:r>
            <a:endParaRPr lang="en-US" sz="1600" dirty="0">
              <a:solidFill>
                <a:schemeClr val="bg1"/>
              </a:solidFill>
            </a:endParaRPr>
          </a:p>
        </p:txBody>
      </p:sp>
      <p:sp>
        <p:nvSpPr>
          <p:cNvPr id="23" name="Text 2">
            <a:extLst>
              <a:ext uri="{FF2B5EF4-FFF2-40B4-BE49-F238E27FC236}">
                <a16:creationId xmlns:a16="http://schemas.microsoft.com/office/drawing/2014/main" id="{F8C78A43-81A9-4AFA-022E-D1209924E0A8}"/>
              </a:ext>
            </a:extLst>
          </p:cNvPr>
          <p:cNvSpPr/>
          <p:nvPr/>
        </p:nvSpPr>
        <p:spPr>
          <a:xfrm>
            <a:off x="750673" y="2174901"/>
            <a:ext cx="2671643" cy="325636"/>
          </a:xfrm>
          <a:prstGeom prst="rect">
            <a:avLst/>
          </a:prstGeom>
          <a:noFill/>
          <a:ln/>
        </p:spPr>
        <p:txBody>
          <a:bodyPr wrap="none" lIns="0" tIns="0" rIns="0" bIns="0" rtlCol="0" anchor="t"/>
          <a:lstStyle/>
          <a:p>
            <a:pPr marL="0" indent="0" algn="r">
              <a:lnSpc>
                <a:spcPts val="2550"/>
              </a:lnSpc>
              <a:buNone/>
            </a:pPr>
            <a:r>
              <a:rPr lang="en-US" sz="2050" b="1" dirty="0">
                <a:solidFill>
                  <a:schemeClr val="bg1"/>
                </a:solidFill>
                <a:latin typeface="Petrona Bold" pitchFamily="34" charset="0"/>
                <a:ea typeface="Petrona Bold" pitchFamily="34" charset="-122"/>
                <a:cs typeface="Petrona Bold" pitchFamily="34" charset="-120"/>
              </a:rPr>
              <a:t>Performance Tracking</a:t>
            </a:r>
            <a:endParaRPr lang="en-US" sz="2050" dirty="0">
              <a:solidFill>
                <a:schemeClr val="bg1"/>
              </a:solidFill>
            </a:endParaRPr>
          </a:p>
        </p:txBody>
      </p:sp>
      <p:sp>
        <p:nvSpPr>
          <p:cNvPr id="24" name="Text 3">
            <a:extLst>
              <a:ext uri="{FF2B5EF4-FFF2-40B4-BE49-F238E27FC236}">
                <a16:creationId xmlns:a16="http://schemas.microsoft.com/office/drawing/2014/main" id="{D959854F-90E6-7D7E-1E5C-4A3C090B91AA}"/>
              </a:ext>
            </a:extLst>
          </p:cNvPr>
          <p:cNvSpPr/>
          <p:nvPr/>
        </p:nvSpPr>
        <p:spPr>
          <a:xfrm>
            <a:off x="593492" y="2729981"/>
            <a:ext cx="6572079" cy="1384819"/>
          </a:xfrm>
          <a:prstGeom prst="rect">
            <a:avLst/>
          </a:prstGeom>
          <a:noFill/>
          <a:ln/>
        </p:spPr>
        <p:txBody>
          <a:bodyPr wrap="square" lIns="0" tIns="0" rIns="0" bIns="0" rtlCol="0" anchor="t"/>
          <a:lstStyle/>
          <a:p>
            <a:pPr marL="0" indent="0" algn="just">
              <a:lnSpc>
                <a:spcPts val="2500"/>
              </a:lnSpc>
              <a:buNone/>
            </a:pPr>
            <a:r>
              <a:rPr lang="en-US" sz="1550" dirty="0">
                <a:solidFill>
                  <a:schemeClr val="bg1"/>
                </a:solidFill>
                <a:latin typeface="Inter" pitchFamily="34" charset="0"/>
                <a:ea typeface="Inter" pitchFamily="34" charset="-122"/>
                <a:cs typeface="Inter" pitchFamily="34" charset="-120"/>
              </a:rPr>
              <a:t>Regular collection and analysis of key OSH performance indicators, such as incident rates, training completion, and compliance adherence.</a:t>
            </a:r>
            <a:endParaRPr lang="en-US" sz="1550" dirty="0">
              <a:solidFill>
                <a:schemeClr val="bg1"/>
              </a:solidFill>
            </a:endParaRPr>
          </a:p>
        </p:txBody>
      </p:sp>
      <p:sp>
        <p:nvSpPr>
          <p:cNvPr id="25" name="Text 8">
            <a:extLst>
              <a:ext uri="{FF2B5EF4-FFF2-40B4-BE49-F238E27FC236}">
                <a16:creationId xmlns:a16="http://schemas.microsoft.com/office/drawing/2014/main" id="{8B88B71D-398A-E065-C4CE-CB371970ADF3}"/>
              </a:ext>
            </a:extLst>
          </p:cNvPr>
          <p:cNvSpPr/>
          <p:nvPr/>
        </p:nvSpPr>
        <p:spPr>
          <a:xfrm>
            <a:off x="959523" y="4322477"/>
            <a:ext cx="2920008" cy="325636"/>
          </a:xfrm>
          <a:prstGeom prst="rect">
            <a:avLst/>
          </a:prstGeom>
          <a:noFill/>
          <a:ln/>
        </p:spPr>
        <p:txBody>
          <a:bodyPr wrap="none" lIns="0" tIns="0" rIns="0" bIns="0" rtlCol="0" anchor="t"/>
          <a:lstStyle/>
          <a:p>
            <a:pPr marL="0" indent="0" algn="r">
              <a:lnSpc>
                <a:spcPts val="2550"/>
              </a:lnSpc>
              <a:buNone/>
            </a:pPr>
            <a:r>
              <a:rPr lang="en-US" sz="2050" b="1" dirty="0">
                <a:solidFill>
                  <a:schemeClr val="bg1"/>
                </a:solidFill>
                <a:latin typeface="Petrona Bold" pitchFamily="34" charset="0"/>
                <a:ea typeface="Petrona Bold" pitchFamily="34" charset="-122"/>
                <a:cs typeface="Petrona Bold" pitchFamily="34" charset="-120"/>
              </a:rPr>
              <a:t>Policy Review &amp; Updates</a:t>
            </a:r>
            <a:endParaRPr lang="en-US" sz="2050" dirty="0">
              <a:solidFill>
                <a:schemeClr val="bg1"/>
              </a:solidFill>
            </a:endParaRPr>
          </a:p>
        </p:txBody>
      </p:sp>
      <p:sp>
        <p:nvSpPr>
          <p:cNvPr id="26" name="Text 9">
            <a:extLst>
              <a:ext uri="{FF2B5EF4-FFF2-40B4-BE49-F238E27FC236}">
                <a16:creationId xmlns:a16="http://schemas.microsoft.com/office/drawing/2014/main" id="{57787C54-EB12-478C-9B13-3F95218A5D1E}"/>
              </a:ext>
            </a:extLst>
          </p:cNvPr>
          <p:cNvSpPr/>
          <p:nvPr/>
        </p:nvSpPr>
        <p:spPr>
          <a:xfrm>
            <a:off x="593492" y="5030606"/>
            <a:ext cx="6572079" cy="1270159"/>
          </a:xfrm>
          <a:prstGeom prst="rect">
            <a:avLst/>
          </a:prstGeom>
          <a:noFill/>
          <a:ln/>
        </p:spPr>
        <p:txBody>
          <a:bodyPr wrap="square" lIns="0" tIns="0" rIns="0" bIns="0" rtlCol="0" anchor="t"/>
          <a:lstStyle/>
          <a:p>
            <a:pPr marL="0" indent="0" algn="just">
              <a:lnSpc>
                <a:spcPts val="2500"/>
              </a:lnSpc>
              <a:buNone/>
            </a:pPr>
            <a:r>
              <a:rPr lang="en-US" sz="1550" dirty="0">
                <a:solidFill>
                  <a:schemeClr val="bg1"/>
                </a:solidFill>
                <a:latin typeface="Inter" pitchFamily="34" charset="0"/>
                <a:ea typeface="Inter" pitchFamily="34" charset="-122"/>
                <a:cs typeface="Inter" pitchFamily="34" charset="-120"/>
              </a:rPr>
              <a:t>Regular review of the policy to ensure it remains current with best practices, legislative changes, and emerging OSH challenges.</a:t>
            </a:r>
            <a:endParaRPr lang="en-US" sz="1550" dirty="0">
              <a:solidFill>
                <a:schemeClr val="bg1"/>
              </a:solidFill>
            </a:endParaRPr>
          </a:p>
        </p:txBody>
      </p:sp>
      <p:sp>
        <p:nvSpPr>
          <p:cNvPr id="27" name="Text 4">
            <a:extLst>
              <a:ext uri="{FF2B5EF4-FFF2-40B4-BE49-F238E27FC236}">
                <a16:creationId xmlns:a16="http://schemas.microsoft.com/office/drawing/2014/main" id="{CE3AF638-24B6-26BF-995C-CC461AE46DF5}"/>
              </a:ext>
            </a:extLst>
          </p:cNvPr>
          <p:cNvSpPr/>
          <p:nvPr/>
        </p:nvSpPr>
        <p:spPr>
          <a:xfrm>
            <a:off x="8044342" y="2250594"/>
            <a:ext cx="2604968" cy="325636"/>
          </a:xfrm>
          <a:prstGeom prst="rect">
            <a:avLst/>
          </a:prstGeom>
          <a:noFill/>
          <a:ln/>
        </p:spPr>
        <p:txBody>
          <a:bodyPr wrap="none" lIns="0" tIns="0" rIns="0" bIns="0" rtlCol="0" anchor="t"/>
          <a:lstStyle/>
          <a:p>
            <a:pPr marL="0" indent="0" algn="l">
              <a:lnSpc>
                <a:spcPts val="2550"/>
              </a:lnSpc>
              <a:buNone/>
            </a:pPr>
            <a:r>
              <a:rPr lang="en-US" sz="2050" b="1" dirty="0">
                <a:solidFill>
                  <a:schemeClr val="bg1"/>
                </a:solidFill>
                <a:latin typeface="Petrona Bold" pitchFamily="34" charset="0"/>
                <a:ea typeface="Petrona Bold" pitchFamily="34" charset="-122"/>
                <a:cs typeface="Petrona Bold" pitchFamily="34" charset="-120"/>
              </a:rPr>
              <a:t>Compliance Audits</a:t>
            </a:r>
            <a:endParaRPr lang="en-US" sz="2050" dirty="0">
              <a:solidFill>
                <a:schemeClr val="bg1"/>
              </a:solidFill>
            </a:endParaRPr>
          </a:p>
        </p:txBody>
      </p:sp>
      <p:sp>
        <p:nvSpPr>
          <p:cNvPr id="28" name="Text 5">
            <a:extLst>
              <a:ext uri="{FF2B5EF4-FFF2-40B4-BE49-F238E27FC236}">
                <a16:creationId xmlns:a16="http://schemas.microsoft.com/office/drawing/2014/main" id="{4BED738A-4DBC-103A-1E75-E65451DADE85}"/>
              </a:ext>
            </a:extLst>
          </p:cNvPr>
          <p:cNvSpPr/>
          <p:nvPr/>
        </p:nvSpPr>
        <p:spPr>
          <a:xfrm>
            <a:off x="8047480" y="2729981"/>
            <a:ext cx="6182577" cy="1270159"/>
          </a:xfrm>
          <a:prstGeom prst="rect">
            <a:avLst/>
          </a:prstGeom>
          <a:noFill/>
          <a:ln/>
        </p:spPr>
        <p:txBody>
          <a:bodyPr wrap="square" lIns="0" tIns="0" rIns="0" bIns="0" rtlCol="0" anchor="t"/>
          <a:lstStyle/>
          <a:p>
            <a:pPr marL="0" indent="0" algn="just">
              <a:lnSpc>
                <a:spcPts val="2500"/>
              </a:lnSpc>
              <a:buNone/>
            </a:pPr>
            <a:r>
              <a:rPr lang="en-US" sz="1550" dirty="0">
                <a:solidFill>
                  <a:schemeClr val="bg1"/>
                </a:solidFill>
                <a:latin typeface="Inter" pitchFamily="34" charset="0"/>
                <a:ea typeface="Inter" pitchFamily="34" charset="-122"/>
                <a:cs typeface="Inter" pitchFamily="34" charset="-120"/>
              </a:rPr>
              <a:t>Periodic audits to verify adherence to established OSH procedures and regulatory requirements across all public service entities.</a:t>
            </a:r>
            <a:endParaRPr lang="en-US" sz="1550" dirty="0">
              <a:solidFill>
                <a:schemeClr val="bg1"/>
              </a:solidFill>
            </a:endParaRPr>
          </a:p>
        </p:txBody>
      </p:sp>
      <p:sp>
        <p:nvSpPr>
          <p:cNvPr id="29" name="Text 6">
            <a:extLst>
              <a:ext uri="{FF2B5EF4-FFF2-40B4-BE49-F238E27FC236}">
                <a16:creationId xmlns:a16="http://schemas.microsoft.com/office/drawing/2014/main" id="{0DE7DF10-E69D-9986-BA37-8EF0D1C3B814}"/>
              </a:ext>
            </a:extLst>
          </p:cNvPr>
          <p:cNvSpPr/>
          <p:nvPr/>
        </p:nvSpPr>
        <p:spPr>
          <a:xfrm>
            <a:off x="8044342" y="4328733"/>
            <a:ext cx="2706529" cy="325636"/>
          </a:xfrm>
          <a:prstGeom prst="rect">
            <a:avLst/>
          </a:prstGeom>
          <a:noFill/>
          <a:ln/>
        </p:spPr>
        <p:txBody>
          <a:bodyPr wrap="none" lIns="0" tIns="0" rIns="0" bIns="0" rtlCol="0" anchor="t"/>
          <a:lstStyle/>
          <a:p>
            <a:pPr marL="0" indent="0" algn="l">
              <a:lnSpc>
                <a:spcPts val="2550"/>
              </a:lnSpc>
              <a:buNone/>
            </a:pPr>
            <a:r>
              <a:rPr lang="en-US" sz="2050" b="1" dirty="0">
                <a:solidFill>
                  <a:schemeClr val="bg1"/>
                </a:solidFill>
                <a:latin typeface="Petrona Bold" pitchFamily="34" charset="0"/>
                <a:ea typeface="Petrona Bold" pitchFamily="34" charset="-122"/>
                <a:cs typeface="Petrona Bold" pitchFamily="34" charset="-120"/>
              </a:rPr>
              <a:t>Feedback Mechanisms</a:t>
            </a:r>
            <a:endParaRPr lang="en-US" sz="2050" dirty="0">
              <a:solidFill>
                <a:schemeClr val="bg1"/>
              </a:solidFill>
            </a:endParaRPr>
          </a:p>
        </p:txBody>
      </p:sp>
      <p:sp>
        <p:nvSpPr>
          <p:cNvPr id="30" name="Text 7">
            <a:extLst>
              <a:ext uri="{FF2B5EF4-FFF2-40B4-BE49-F238E27FC236}">
                <a16:creationId xmlns:a16="http://schemas.microsoft.com/office/drawing/2014/main" id="{76E74F71-F88A-CF63-6425-E8AAF84DBD9C}"/>
              </a:ext>
            </a:extLst>
          </p:cNvPr>
          <p:cNvSpPr/>
          <p:nvPr/>
        </p:nvSpPr>
        <p:spPr>
          <a:xfrm>
            <a:off x="8044342" y="5013894"/>
            <a:ext cx="6572079" cy="1270159"/>
          </a:xfrm>
          <a:prstGeom prst="rect">
            <a:avLst/>
          </a:prstGeom>
          <a:noFill/>
          <a:ln/>
        </p:spPr>
        <p:txBody>
          <a:bodyPr wrap="square" lIns="0" tIns="0" rIns="0" bIns="0" rtlCol="0" anchor="t"/>
          <a:lstStyle/>
          <a:p>
            <a:pPr marL="0" indent="0" algn="l">
              <a:lnSpc>
                <a:spcPts val="2500"/>
              </a:lnSpc>
              <a:buNone/>
            </a:pPr>
            <a:r>
              <a:rPr lang="en-US" sz="1550" dirty="0">
                <a:solidFill>
                  <a:schemeClr val="bg1"/>
                </a:solidFill>
                <a:latin typeface="Inter" pitchFamily="34" charset="0"/>
                <a:ea typeface="Inter" pitchFamily="34" charset="-122"/>
                <a:cs typeface="Inter" pitchFamily="34" charset="-120"/>
              </a:rPr>
              <a:t>Establishing channels for employees and departments to provide feedback on policy effectiveness and identify areas for improvement.</a:t>
            </a:r>
            <a:endParaRPr lang="en-US" sz="1550" dirty="0">
              <a:solidFill>
                <a:schemeClr val="bg1"/>
              </a:solidFill>
            </a:endParaRPr>
          </a:p>
        </p:txBody>
      </p:sp>
    </p:spTree>
    <p:extLst>
      <p:ext uri="{BB962C8B-B14F-4D97-AF65-F5344CB8AC3E}">
        <p14:creationId xmlns:p14="http://schemas.microsoft.com/office/powerpoint/2010/main" val="2276099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EEB4C3-92DC-33ED-5651-8F1D1E03DC30}"/>
              </a:ext>
            </a:extLst>
          </p:cNvPr>
          <p:cNvSpPr txBox="1"/>
          <p:nvPr/>
        </p:nvSpPr>
        <p:spPr>
          <a:xfrm>
            <a:off x="0" y="0"/>
            <a:ext cx="14630400" cy="8229600"/>
          </a:xfrm>
          <a:prstGeom prst="rect">
            <a:avLst/>
          </a:prstGeom>
          <a:solidFill>
            <a:srgbClr val="002060"/>
          </a:solidFill>
        </p:spPr>
        <p:txBody>
          <a:bodyPr wrap="square" rtlCol="0">
            <a:spAutoFit/>
          </a:bodyPr>
          <a:lstStyle/>
          <a:p>
            <a:endParaRPr lang="en-GB" dirty="0"/>
          </a:p>
        </p:txBody>
      </p:sp>
      <p:sp>
        <p:nvSpPr>
          <p:cNvPr id="3" name="Text 0">
            <a:extLst>
              <a:ext uri="{FF2B5EF4-FFF2-40B4-BE49-F238E27FC236}">
                <a16:creationId xmlns:a16="http://schemas.microsoft.com/office/drawing/2014/main" id="{C32B236F-DC09-F6E9-B6B5-E59625C70AF4}"/>
              </a:ext>
            </a:extLst>
          </p:cNvPr>
          <p:cNvSpPr/>
          <p:nvPr/>
        </p:nvSpPr>
        <p:spPr>
          <a:xfrm>
            <a:off x="793790" y="1339334"/>
            <a:ext cx="7346871" cy="708779"/>
          </a:xfrm>
          <a:prstGeom prst="rect">
            <a:avLst/>
          </a:prstGeom>
          <a:noFill/>
          <a:ln/>
        </p:spPr>
        <p:txBody>
          <a:bodyPr wrap="none" lIns="0" tIns="0" rIns="0" bIns="0" rtlCol="0" anchor="t"/>
          <a:lstStyle/>
          <a:p>
            <a:pPr marL="0" indent="0" algn="l">
              <a:lnSpc>
                <a:spcPts val="5550"/>
              </a:lnSpc>
              <a:buNone/>
            </a:pPr>
            <a:r>
              <a:rPr lang="en-US" sz="4450" dirty="0">
                <a:solidFill>
                  <a:srgbClr val="F2F0F4"/>
                </a:solidFill>
                <a:latin typeface="Montserrat" pitchFamily="34" charset="0"/>
                <a:ea typeface="Montserrat" pitchFamily="34" charset="-122"/>
                <a:cs typeface="Montserrat" pitchFamily="34" charset="-120"/>
              </a:rPr>
              <a:t>Moving Forward Together</a:t>
            </a:r>
            <a:endParaRPr lang="en-US" sz="4450" dirty="0"/>
          </a:p>
        </p:txBody>
      </p:sp>
      <p:pic>
        <p:nvPicPr>
          <p:cNvPr id="4" name="Image 0" descr="preencoded.png">
            <a:extLst>
              <a:ext uri="{FF2B5EF4-FFF2-40B4-BE49-F238E27FC236}">
                <a16:creationId xmlns:a16="http://schemas.microsoft.com/office/drawing/2014/main" id="{C9804F63-F1D5-762C-BB5A-1EEAFC3DC11E}"/>
              </a:ext>
            </a:extLst>
          </p:cNvPr>
          <p:cNvPicPr>
            <a:picLocks noChangeAspect="1"/>
          </p:cNvPicPr>
          <p:nvPr/>
        </p:nvPicPr>
        <p:blipFill>
          <a:blip r:embed="rId2"/>
          <a:stretch>
            <a:fillRect/>
          </a:stretch>
        </p:blipFill>
        <p:spPr>
          <a:xfrm>
            <a:off x="793790" y="2643426"/>
            <a:ext cx="6244709" cy="3373517"/>
          </a:xfrm>
          <a:prstGeom prst="rect">
            <a:avLst/>
          </a:prstGeom>
        </p:spPr>
      </p:pic>
      <p:sp>
        <p:nvSpPr>
          <p:cNvPr id="5" name="Text 1">
            <a:extLst>
              <a:ext uri="{FF2B5EF4-FFF2-40B4-BE49-F238E27FC236}">
                <a16:creationId xmlns:a16="http://schemas.microsoft.com/office/drawing/2014/main" id="{A0294DD4-99AF-6163-F136-A558CE163438}"/>
              </a:ext>
            </a:extLst>
          </p:cNvPr>
          <p:cNvSpPr/>
          <p:nvPr/>
        </p:nvSpPr>
        <p:spPr>
          <a:xfrm>
            <a:off x="7599521" y="2615089"/>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F2F0F4"/>
                </a:solidFill>
                <a:latin typeface="Montserrat" pitchFamily="34" charset="0"/>
                <a:ea typeface="Montserrat" pitchFamily="34" charset="-122"/>
                <a:cs typeface="Montserrat" pitchFamily="34" charset="-120"/>
              </a:rPr>
              <a:t>Next Steps</a:t>
            </a:r>
            <a:endParaRPr lang="en-US" sz="2200" dirty="0"/>
          </a:p>
        </p:txBody>
      </p:sp>
      <p:sp>
        <p:nvSpPr>
          <p:cNvPr id="6" name="Text 2">
            <a:extLst>
              <a:ext uri="{FF2B5EF4-FFF2-40B4-BE49-F238E27FC236}">
                <a16:creationId xmlns:a16="http://schemas.microsoft.com/office/drawing/2014/main" id="{C4CDA818-A4DC-7A6D-09DA-D30A35DCC50F}"/>
              </a:ext>
            </a:extLst>
          </p:cNvPr>
          <p:cNvSpPr/>
          <p:nvPr/>
        </p:nvSpPr>
        <p:spPr>
          <a:xfrm>
            <a:off x="7599521" y="3196233"/>
            <a:ext cx="6244709" cy="1088708"/>
          </a:xfrm>
          <a:prstGeom prst="rect">
            <a:avLst/>
          </a:prstGeom>
          <a:noFill/>
          <a:ln/>
        </p:spPr>
        <p:txBody>
          <a:bodyPr wrap="square" lIns="0" tIns="0" rIns="0" bIns="0" rtlCol="0" anchor="t"/>
          <a:lstStyle/>
          <a:p>
            <a:pPr algn="just">
              <a:lnSpc>
                <a:spcPts val="2850"/>
              </a:lnSpc>
            </a:pPr>
            <a:r>
              <a:rPr lang="en-US" dirty="0">
                <a:solidFill>
                  <a:schemeClr val="bg1"/>
                </a:solidFill>
                <a:latin typeface="Inter" pitchFamily="34" charset="0"/>
                <a:ea typeface="Inter" pitchFamily="34" charset="-122"/>
                <a:cs typeface="Inter" pitchFamily="34" charset="-120"/>
              </a:rPr>
              <a:t>The immediate next step is to formalize the timelines for the needs assessment, ensuring all relevant data is collected to inform the policy drafting. Continued collaboration to ensure the successive implementation of the OSH Policy is highly recommended</a:t>
            </a:r>
            <a:r>
              <a:rPr lang="en-US" sz="1750" dirty="0">
                <a:solidFill>
                  <a:schemeClr val="bg1"/>
                </a:solidFill>
                <a:latin typeface="Heebo Light" pitchFamily="34" charset="0"/>
                <a:ea typeface="Heebo Light" pitchFamily="34" charset="-122"/>
                <a:cs typeface="Heebo Light" pitchFamily="34" charset="-120"/>
              </a:rPr>
              <a:t>.</a:t>
            </a:r>
            <a:endParaRPr lang="en-US" sz="1750" dirty="0">
              <a:solidFill>
                <a:schemeClr val="bg1"/>
              </a:solidFill>
            </a:endParaRPr>
          </a:p>
        </p:txBody>
      </p:sp>
      <p:sp>
        <p:nvSpPr>
          <p:cNvPr id="9" name="Text 3">
            <a:extLst>
              <a:ext uri="{FF2B5EF4-FFF2-40B4-BE49-F238E27FC236}">
                <a16:creationId xmlns:a16="http://schemas.microsoft.com/office/drawing/2014/main" id="{0E0C6A42-6E2D-2181-04B4-6ECE07E10F04}"/>
              </a:ext>
            </a:extLst>
          </p:cNvPr>
          <p:cNvSpPr/>
          <p:nvPr/>
        </p:nvSpPr>
        <p:spPr>
          <a:xfrm>
            <a:off x="793790" y="6527244"/>
            <a:ext cx="13042821" cy="362903"/>
          </a:xfrm>
          <a:prstGeom prst="rect">
            <a:avLst/>
          </a:prstGeom>
          <a:noFill/>
          <a:ln/>
        </p:spPr>
        <p:txBody>
          <a:bodyPr wrap="none" lIns="0" tIns="0" rIns="0" bIns="0" rtlCol="0" anchor="t"/>
          <a:lstStyle/>
          <a:p>
            <a:pPr marL="0" indent="0" algn="l">
              <a:lnSpc>
                <a:spcPts val="2850"/>
              </a:lnSpc>
              <a:buNone/>
            </a:pPr>
            <a:r>
              <a:rPr lang="en-US" sz="1750" dirty="0">
                <a:solidFill>
                  <a:srgbClr val="DCD7E5"/>
                </a:solidFill>
                <a:latin typeface="Heebo Light" pitchFamily="34" charset="0"/>
                <a:ea typeface="Heebo Light" pitchFamily="34" charset="-122"/>
                <a:cs typeface="Heebo Light" pitchFamily="34" charset="-120"/>
              </a:rPr>
              <a:t>Our collective efforts will build a safer, healthier future for all public service employees.</a:t>
            </a:r>
            <a:endParaRPr lang="en-US" sz="1750" dirty="0"/>
          </a:p>
        </p:txBody>
      </p:sp>
    </p:spTree>
    <p:extLst>
      <p:ext uri="{BB962C8B-B14F-4D97-AF65-F5344CB8AC3E}">
        <p14:creationId xmlns:p14="http://schemas.microsoft.com/office/powerpoint/2010/main" val="18212165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315</TotalTime>
  <Words>968</Words>
  <Application>Microsoft Office PowerPoint</Application>
  <PresentationFormat>Custom</PresentationFormat>
  <Paragraphs>92</Paragraphs>
  <Slides>11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Petrona Bold</vt:lpstr>
      <vt:lpstr>Montserrat</vt:lpstr>
      <vt:lpstr>Heebo Light</vt:lpstr>
      <vt:lpstr>Wingdings</vt:lpstr>
      <vt:lpstr>Inter</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DubeL</dc:creator>
  <cp:lastModifiedBy>lesta mufudzi</cp:lastModifiedBy>
  <cp:revision>12</cp:revision>
  <dcterms:created xsi:type="dcterms:W3CDTF">2025-06-20T06:45:29Z</dcterms:created>
  <dcterms:modified xsi:type="dcterms:W3CDTF">2025-06-21T15:13:18Z</dcterms:modified>
</cp:coreProperties>
</file>